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41"/>
  </p:notesMasterIdLst>
  <p:handoutMasterIdLst>
    <p:handoutMasterId r:id="rId42"/>
  </p:handoutMasterIdLst>
  <p:sldIdLst>
    <p:sldId id="324" r:id="rId2"/>
    <p:sldId id="370" r:id="rId3"/>
    <p:sldId id="375" r:id="rId4"/>
    <p:sldId id="371" r:id="rId5"/>
    <p:sldId id="372" r:id="rId6"/>
    <p:sldId id="383" r:id="rId7"/>
    <p:sldId id="374" r:id="rId8"/>
    <p:sldId id="336" r:id="rId9"/>
    <p:sldId id="337" r:id="rId10"/>
    <p:sldId id="338" r:id="rId11"/>
    <p:sldId id="380" r:id="rId12"/>
    <p:sldId id="340" r:id="rId13"/>
    <p:sldId id="341" r:id="rId14"/>
    <p:sldId id="342" r:id="rId15"/>
    <p:sldId id="353" r:id="rId16"/>
    <p:sldId id="354" r:id="rId17"/>
    <p:sldId id="384" r:id="rId18"/>
    <p:sldId id="355" r:id="rId19"/>
    <p:sldId id="385" r:id="rId20"/>
    <p:sldId id="386" r:id="rId21"/>
    <p:sldId id="387" r:id="rId22"/>
    <p:sldId id="344" r:id="rId23"/>
    <p:sldId id="345" r:id="rId24"/>
    <p:sldId id="381" r:id="rId25"/>
    <p:sldId id="326" r:id="rId26"/>
    <p:sldId id="327" r:id="rId27"/>
    <p:sldId id="328" r:id="rId28"/>
    <p:sldId id="357" r:id="rId29"/>
    <p:sldId id="359" r:id="rId30"/>
    <p:sldId id="360" r:id="rId31"/>
    <p:sldId id="361" r:id="rId32"/>
    <p:sldId id="362" r:id="rId33"/>
    <p:sldId id="382" r:id="rId34"/>
    <p:sldId id="376" r:id="rId35"/>
    <p:sldId id="377" r:id="rId36"/>
    <p:sldId id="378" r:id="rId37"/>
    <p:sldId id="379" r:id="rId38"/>
    <p:sldId id="365" r:id="rId39"/>
    <p:sldId id="356" r:id="rId40"/>
  </p:sldIdLst>
  <p:sldSz cx="9144000" cy="6858000" type="screen4x3"/>
  <p:notesSz cx="6645275" cy="9809163"/>
  <p:defaultTextStyle>
    <a:defPPr>
      <a:defRPr lang="ja-JP"/>
    </a:defPPr>
    <a:lvl1pPr algn="l" rtl="0" fontAlgn="base">
      <a:spcBef>
        <a:spcPct val="20000"/>
      </a:spcBef>
      <a:spcAft>
        <a:spcPct val="0"/>
      </a:spcAft>
      <a:buChar char="•"/>
      <a:defRPr kumimoji="1" sz="3600" b="1" kern="1200">
        <a:solidFill>
          <a:schemeClr val="tx2"/>
        </a:solidFill>
        <a:latin typeface="Tahoma" pitchFamily="34" charset="0"/>
        <a:ea typeface="MS UI Gothic" pitchFamily="50" charset="-128"/>
        <a:cs typeface="+mn-cs"/>
      </a:defRPr>
    </a:lvl1pPr>
    <a:lvl2pPr marL="457200" algn="l" rtl="0" fontAlgn="base">
      <a:spcBef>
        <a:spcPct val="20000"/>
      </a:spcBef>
      <a:spcAft>
        <a:spcPct val="0"/>
      </a:spcAft>
      <a:buChar char="•"/>
      <a:defRPr kumimoji="1" sz="3600" b="1" kern="1200">
        <a:solidFill>
          <a:schemeClr val="tx2"/>
        </a:solidFill>
        <a:latin typeface="Tahoma" pitchFamily="34" charset="0"/>
        <a:ea typeface="MS UI Gothic" pitchFamily="50" charset="-128"/>
        <a:cs typeface="+mn-cs"/>
      </a:defRPr>
    </a:lvl2pPr>
    <a:lvl3pPr marL="914400" algn="l" rtl="0" fontAlgn="base">
      <a:spcBef>
        <a:spcPct val="20000"/>
      </a:spcBef>
      <a:spcAft>
        <a:spcPct val="0"/>
      </a:spcAft>
      <a:buChar char="•"/>
      <a:defRPr kumimoji="1" sz="3600" b="1" kern="1200">
        <a:solidFill>
          <a:schemeClr val="tx2"/>
        </a:solidFill>
        <a:latin typeface="Tahoma" pitchFamily="34" charset="0"/>
        <a:ea typeface="MS UI Gothic" pitchFamily="50" charset="-128"/>
        <a:cs typeface="+mn-cs"/>
      </a:defRPr>
    </a:lvl3pPr>
    <a:lvl4pPr marL="1371600" algn="l" rtl="0" fontAlgn="base">
      <a:spcBef>
        <a:spcPct val="20000"/>
      </a:spcBef>
      <a:spcAft>
        <a:spcPct val="0"/>
      </a:spcAft>
      <a:buChar char="•"/>
      <a:defRPr kumimoji="1" sz="3600" b="1" kern="1200">
        <a:solidFill>
          <a:schemeClr val="tx2"/>
        </a:solidFill>
        <a:latin typeface="Tahoma" pitchFamily="34" charset="0"/>
        <a:ea typeface="MS UI Gothic" pitchFamily="50" charset="-128"/>
        <a:cs typeface="+mn-cs"/>
      </a:defRPr>
    </a:lvl4pPr>
    <a:lvl5pPr marL="1828800" algn="l" rtl="0" fontAlgn="base">
      <a:spcBef>
        <a:spcPct val="20000"/>
      </a:spcBef>
      <a:spcAft>
        <a:spcPct val="0"/>
      </a:spcAft>
      <a:buChar char="•"/>
      <a:defRPr kumimoji="1" sz="3600" b="1" kern="1200">
        <a:solidFill>
          <a:schemeClr val="tx2"/>
        </a:solidFill>
        <a:latin typeface="Tahoma" pitchFamily="34" charset="0"/>
        <a:ea typeface="MS UI Gothic" pitchFamily="50" charset="-128"/>
        <a:cs typeface="+mn-cs"/>
      </a:defRPr>
    </a:lvl5pPr>
    <a:lvl6pPr marL="2286000" algn="l" defTabSz="914400" rtl="0" eaLnBrk="1" latinLnBrk="0" hangingPunct="1">
      <a:defRPr kumimoji="1" sz="3600" b="1" kern="1200">
        <a:solidFill>
          <a:schemeClr val="tx2"/>
        </a:solidFill>
        <a:latin typeface="Tahoma" pitchFamily="34" charset="0"/>
        <a:ea typeface="MS UI Gothic" pitchFamily="50" charset="-128"/>
        <a:cs typeface="+mn-cs"/>
      </a:defRPr>
    </a:lvl6pPr>
    <a:lvl7pPr marL="2743200" algn="l" defTabSz="914400" rtl="0" eaLnBrk="1" latinLnBrk="0" hangingPunct="1">
      <a:defRPr kumimoji="1" sz="3600" b="1" kern="1200">
        <a:solidFill>
          <a:schemeClr val="tx2"/>
        </a:solidFill>
        <a:latin typeface="Tahoma" pitchFamily="34" charset="0"/>
        <a:ea typeface="MS UI Gothic" pitchFamily="50" charset="-128"/>
        <a:cs typeface="+mn-cs"/>
      </a:defRPr>
    </a:lvl7pPr>
    <a:lvl8pPr marL="3200400" algn="l" defTabSz="914400" rtl="0" eaLnBrk="1" latinLnBrk="0" hangingPunct="1">
      <a:defRPr kumimoji="1" sz="3600" b="1" kern="1200">
        <a:solidFill>
          <a:schemeClr val="tx2"/>
        </a:solidFill>
        <a:latin typeface="Tahoma" pitchFamily="34" charset="0"/>
        <a:ea typeface="MS UI Gothic" pitchFamily="50" charset="-128"/>
        <a:cs typeface="+mn-cs"/>
      </a:defRPr>
    </a:lvl8pPr>
    <a:lvl9pPr marL="3657600" algn="l" defTabSz="914400" rtl="0" eaLnBrk="1" latinLnBrk="0" hangingPunct="1">
      <a:defRPr kumimoji="1" sz="3600" b="1" kern="1200">
        <a:solidFill>
          <a:schemeClr val="tx2"/>
        </a:solidFill>
        <a:latin typeface="Tahoma" pitchFamily="34" charset="0"/>
        <a:ea typeface="MS UI Gothic"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000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6" autoAdjust="0"/>
    <p:restoredTop sz="88190" autoAdjust="0"/>
  </p:normalViewPr>
  <p:slideViewPr>
    <p:cSldViewPr showGuides="1">
      <p:cViewPr varScale="1">
        <p:scale>
          <a:sx n="49" d="100"/>
          <a:sy n="49" d="100"/>
        </p:scale>
        <p:origin x="-379" y="-67"/>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224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12.wmf"/><Relationship Id="rId4"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1"/>
            <a:ext cx="2879619" cy="490458"/>
          </a:xfrm>
          <a:prstGeom prst="rect">
            <a:avLst/>
          </a:prstGeom>
          <a:noFill/>
          <a:ln w="9525">
            <a:noFill/>
            <a:miter lim="800000"/>
            <a:headEnd/>
            <a:tailEnd/>
          </a:ln>
          <a:effectLst/>
        </p:spPr>
        <p:txBody>
          <a:bodyPr vert="horz" wrap="square" lIns="94016" tIns="47008" rIns="94016" bIns="47008" numCol="1" anchor="t" anchorCtr="0" compatLnSpc="1">
            <a:prstTxWarp prst="textNoShape">
              <a:avLst/>
            </a:prstTxWarp>
          </a:bodyPr>
          <a:lstStyle>
            <a:lvl1pPr>
              <a:spcBef>
                <a:spcPct val="0"/>
              </a:spcBef>
              <a:buFontTx/>
              <a:buNone/>
              <a:defRPr sz="1200" b="0">
                <a:solidFill>
                  <a:schemeClr val="tx1"/>
                </a:solidFill>
                <a:latin typeface="Times New Roman" pitchFamily="18" charset="0"/>
                <a:ea typeface="ＭＳ Ｐゴシック"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764119" y="1"/>
            <a:ext cx="2879619" cy="490458"/>
          </a:xfrm>
          <a:prstGeom prst="rect">
            <a:avLst/>
          </a:prstGeom>
          <a:noFill/>
          <a:ln w="9525">
            <a:noFill/>
            <a:miter lim="800000"/>
            <a:headEnd/>
            <a:tailEnd/>
          </a:ln>
          <a:effectLst/>
        </p:spPr>
        <p:txBody>
          <a:bodyPr vert="horz" wrap="square" lIns="94016" tIns="47008" rIns="94016" bIns="47008" numCol="1" anchor="t" anchorCtr="0" compatLnSpc="1">
            <a:prstTxWarp prst="textNoShape">
              <a:avLst/>
            </a:prstTxWarp>
          </a:bodyPr>
          <a:lstStyle>
            <a:lvl1pPr algn="r">
              <a:spcBef>
                <a:spcPct val="0"/>
              </a:spcBef>
              <a:buFontTx/>
              <a:buNone/>
              <a:defRPr sz="1200" b="0">
                <a:solidFill>
                  <a:schemeClr val="tx1"/>
                </a:solidFill>
                <a:latin typeface="Times New Roman" pitchFamily="18" charset="0"/>
                <a:ea typeface="ＭＳ Ｐゴシック" charset="-128"/>
              </a:defRPr>
            </a:lvl1pPr>
          </a:lstStyle>
          <a:p>
            <a:pPr>
              <a:defRPr/>
            </a:pPr>
            <a:endParaRPr lang="en-US" altLang="ja-JP"/>
          </a:p>
        </p:txBody>
      </p:sp>
      <p:sp>
        <p:nvSpPr>
          <p:cNvPr id="49156" name="Rectangle 4"/>
          <p:cNvSpPr>
            <a:spLocks noGrp="1" noChangeArrowheads="1"/>
          </p:cNvSpPr>
          <p:nvPr>
            <p:ph type="ftr" sz="quarter" idx="2"/>
          </p:nvPr>
        </p:nvSpPr>
        <p:spPr bwMode="auto">
          <a:xfrm>
            <a:off x="0" y="9317003"/>
            <a:ext cx="2879619" cy="490458"/>
          </a:xfrm>
          <a:prstGeom prst="rect">
            <a:avLst/>
          </a:prstGeom>
          <a:noFill/>
          <a:ln w="9525">
            <a:noFill/>
            <a:miter lim="800000"/>
            <a:headEnd/>
            <a:tailEnd/>
          </a:ln>
          <a:effectLst/>
        </p:spPr>
        <p:txBody>
          <a:bodyPr vert="horz" wrap="square" lIns="94016" tIns="47008" rIns="94016" bIns="47008" numCol="1" anchor="b" anchorCtr="0" compatLnSpc="1">
            <a:prstTxWarp prst="textNoShape">
              <a:avLst/>
            </a:prstTxWarp>
          </a:bodyPr>
          <a:lstStyle>
            <a:lvl1pPr>
              <a:spcBef>
                <a:spcPct val="0"/>
              </a:spcBef>
              <a:buFontTx/>
              <a:buNone/>
              <a:defRPr sz="1200" b="0">
                <a:solidFill>
                  <a:schemeClr val="tx1"/>
                </a:solidFill>
                <a:latin typeface="Times New Roman" pitchFamily="18" charset="0"/>
                <a:ea typeface="ＭＳ Ｐゴシック"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764119" y="9317003"/>
            <a:ext cx="2879619" cy="490458"/>
          </a:xfrm>
          <a:prstGeom prst="rect">
            <a:avLst/>
          </a:prstGeom>
          <a:noFill/>
          <a:ln w="9525">
            <a:noFill/>
            <a:miter lim="800000"/>
            <a:headEnd/>
            <a:tailEnd/>
          </a:ln>
          <a:effectLst/>
        </p:spPr>
        <p:txBody>
          <a:bodyPr vert="horz" wrap="square" lIns="94016" tIns="47008" rIns="94016" bIns="47008" numCol="1" anchor="b" anchorCtr="0" compatLnSpc="1">
            <a:prstTxWarp prst="textNoShape">
              <a:avLst/>
            </a:prstTxWarp>
          </a:bodyPr>
          <a:lstStyle>
            <a:lvl1pPr algn="r">
              <a:spcBef>
                <a:spcPct val="0"/>
              </a:spcBef>
              <a:buFontTx/>
              <a:buNone/>
              <a:defRPr sz="1200" b="0">
                <a:solidFill>
                  <a:schemeClr val="tx1"/>
                </a:solidFill>
                <a:latin typeface="Times New Roman" pitchFamily="18" charset="0"/>
                <a:ea typeface="ＭＳ Ｐゴシック" charset="-128"/>
              </a:defRPr>
            </a:lvl1pPr>
          </a:lstStyle>
          <a:p>
            <a:pPr>
              <a:defRPr/>
            </a:pPr>
            <a:fld id="{98302C01-FEAF-4823-88C6-9C0A9A88C62B}"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1"/>
            <a:ext cx="2879619" cy="490458"/>
          </a:xfrm>
          <a:prstGeom prst="rect">
            <a:avLst/>
          </a:prstGeom>
          <a:noFill/>
          <a:ln w="9525">
            <a:noFill/>
            <a:miter lim="800000"/>
            <a:headEnd/>
            <a:tailEnd/>
          </a:ln>
          <a:effectLst/>
        </p:spPr>
        <p:txBody>
          <a:bodyPr vert="horz" wrap="square" lIns="94016" tIns="47008" rIns="94016" bIns="47008" numCol="1" anchor="t" anchorCtr="0" compatLnSpc="1">
            <a:prstTxWarp prst="textNoShape">
              <a:avLst/>
            </a:prstTxWarp>
          </a:bodyPr>
          <a:lstStyle>
            <a:lvl1pPr>
              <a:defRPr sz="1200"/>
            </a:lvl1pPr>
          </a:lstStyle>
          <a:p>
            <a:pPr>
              <a:defRPr/>
            </a:pPr>
            <a:endParaRPr lang="en-US" altLang="ja-JP"/>
          </a:p>
        </p:txBody>
      </p:sp>
      <p:sp>
        <p:nvSpPr>
          <p:cNvPr id="12291" name="Rectangle 3"/>
          <p:cNvSpPr>
            <a:spLocks noGrp="1" noChangeArrowheads="1"/>
          </p:cNvSpPr>
          <p:nvPr>
            <p:ph type="dt" idx="1"/>
          </p:nvPr>
        </p:nvSpPr>
        <p:spPr bwMode="auto">
          <a:xfrm>
            <a:off x="3765657" y="1"/>
            <a:ext cx="2879619" cy="490458"/>
          </a:xfrm>
          <a:prstGeom prst="rect">
            <a:avLst/>
          </a:prstGeom>
          <a:noFill/>
          <a:ln w="9525">
            <a:noFill/>
            <a:miter lim="800000"/>
            <a:headEnd/>
            <a:tailEnd/>
          </a:ln>
          <a:effectLst/>
        </p:spPr>
        <p:txBody>
          <a:bodyPr vert="horz" wrap="square" lIns="94016" tIns="47008" rIns="94016" bIns="47008" numCol="1" anchor="t" anchorCtr="0" compatLnSpc="1">
            <a:prstTxWarp prst="textNoShape">
              <a:avLst/>
            </a:prstTxWarp>
          </a:bodyPr>
          <a:lstStyle>
            <a:lvl1pPr algn="r">
              <a:defRPr sz="1200"/>
            </a:lvl1pPr>
          </a:lstStyle>
          <a:p>
            <a:pPr>
              <a:defRPr/>
            </a:pPr>
            <a:endParaRPr lang="en-US" altLang="ja-JP"/>
          </a:p>
        </p:txBody>
      </p:sp>
      <p:sp>
        <p:nvSpPr>
          <p:cNvPr id="33796" name="Rectangle 4"/>
          <p:cNvSpPr>
            <a:spLocks noGrp="1" noRot="1" noChangeAspect="1" noChangeArrowheads="1" noTextEdit="1"/>
          </p:cNvSpPr>
          <p:nvPr>
            <p:ph type="sldImg" idx="2"/>
          </p:nvPr>
        </p:nvSpPr>
        <p:spPr bwMode="auto">
          <a:xfrm>
            <a:off x="871538" y="736600"/>
            <a:ext cx="4902200" cy="367665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886038" y="4659353"/>
            <a:ext cx="4873201" cy="4414123"/>
          </a:xfrm>
          <a:prstGeom prst="rect">
            <a:avLst/>
          </a:prstGeom>
          <a:noFill/>
          <a:ln w="9525">
            <a:noFill/>
            <a:miter lim="800000"/>
            <a:headEnd/>
            <a:tailEnd/>
          </a:ln>
          <a:effectLst/>
        </p:spPr>
        <p:txBody>
          <a:bodyPr vert="horz" wrap="square" lIns="94016" tIns="47008" rIns="94016" bIns="4700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18705"/>
            <a:ext cx="2879619" cy="490458"/>
          </a:xfrm>
          <a:prstGeom prst="rect">
            <a:avLst/>
          </a:prstGeom>
          <a:noFill/>
          <a:ln w="9525">
            <a:noFill/>
            <a:miter lim="800000"/>
            <a:headEnd/>
            <a:tailEnd/>
          </a:ln>
          <a:effectLst/>
        </p:spPr>
        <p:txBody>
          <a:bodyPr vert="horz" wrap="square" lIns="94016" tIns="47008" rIns="94016" bIns="47008" numCol="1" anchor="b" anchorCtr="0" compatLnSpc="1">
            <a:prstTxWarp prst="textNoShape">
              <a:avLst/>
            </a:prstTxWarp>
          </a:bodyPr>
          <a:lstStyle>
            <a:lvl1pPr>
              <a:defRPr sz="1200"/>
            </a:lvl1pPr>
          </a:lstStyle>
          <a:p>
            <a:pPr>
              <a:defRPr/>
            </a:pPr>
            <a:endParaRPr lang="en-US" altLang="ja-JP"/>
          </a:p>
        </p:txBody>
      </p:sp>
      <p:sp>
        <p:nvSpPr>
          <p:cNvPr id="12295" name="Rectangle 7"/>
          <p:cNvSpPr>
            <a:spLocks noGrp="1" noChangeArrowheads="1"/>
          </p:cNvSpPr>
          <p:nvPr>
            <p:ph type="sldNum" sz="quarter" idx="5"/>
          </p:nvPr>
        </p:nvSpPr>
        <p:spPr bwMode="auto">
          <a:xfrm>
            <a:off x="3765657" y="9318705"/>
            <a:ext cx="2879619" cy="490458"/>
          </a:xfrm>
          <a:prstGeom prst="rect">
            <a:avLst/>
          </a:prstGeom>
          <a:noFill/>
          <a:ln w="9525">
            <a:noFill/>
            <a:miter lim="800000"/>
            <a:headEnd/>
            <a:tailEnd/>
          </a:ln>
          <a:effectLst/>
        </p:spPr>
        <p:txBody>
          <a:bodyPr vert="horz" wrap="square" lIns="94016" tIns="47008" rIns="94016" bIns="47008" numCol="1" anchor="b" anchorCtr="0" compatLnSpc="1">
            <a:prstTxWarp prst="textNoShape">
              <a:avLst/>
            </a:prstTxWarp>
          </a:bodyPr>
          <a:lstStyle>
            <a:lvl1pPr algn="r">
              <a:defRPr sz="1200"/>
            </a:lvl1pPr>
          </a:lstStyle>
          <a:p>
            <a:pPr>
              <a:defRPr/>
            </a:pPr>
            <a:fld id="{B62D49F9-F01E-4A58-8D1F-7D98FE5E52EB}"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a:ln/>
        </p:spPr>
      </p:sp>
      <p:sp>
        <p:nvSpPr>
          <p:cNvPr id="45059" name="Rectangle 3"/>
          <p:cNvSpPr>
            <a:spLocks noGrp="1"/>
          </p:cNvSpPr>
          <p:nvPr>
            <p:ph type="body" idx="1"/>
          </p:nvPr>
        </p:nvSpPr>
        <p:spPr>
          <a:noFill/>
          <a:ln/>
        </p:spPr>
        <p:txBody>
          <a:bodyPr/>
          <a:lstStyle/>
          <a:p>
            <a:pPr eaLnBrk="1" hangingPunct="1"/>
            <a:endParaRPr lang="ja-JP" altLang="en-US" smtClean="0">
              <a:ea typeface="ＭＳ Ｐ明朝" pitchFamily="18"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B62D49F9-F01E-4A58-8D1F-7D98FE5E52EB}" type="slidenum">
              <a:rPr lang="en-US" altLang="ja-JP" smtClean="0"/>
              <a:pPr>
                <a:defRPr/>
              </a:pPr>
              <a:t>11</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pPr defTabSz="940162"/>
            <a:fld id="{D9173178-02C9-4C13-989E-9FADA1491610}" type="slidenum">
              <a:rPr lang="en-US" altLang="ja-JP" smtClean="0"/>
              <a:pPr defTabSz="940162"/>
              <a:t>12</a:t>
            </a:fld>
            <a:endParaRPr lang="en-US" altLang="ja-JP" dirty="0" smtClean="0"/>
          </a:p>
        </p:txBody>
      </p:sp>
      <p:sp>
        <p:nvSpPr>
          <p:cNvPr id="80899" name="Rectangle 2"/>
          <p:cNvSpPr>
            <a:spLocks noGrp="1" noRot="1" noChangeAspect="1" noChangeArrowheads="1" noTextEdit="1"/>
          </p:cNvSpPr>
          <p:nvPr>
            <p:ph type="sldImg"/>
          </p:nvPr>
        </p:nvSpPr>
        <p:spPr>
          <a:xfrm>
            <a:off x="815975" y="227013"/>
            <a:ext cx="2649538" cy="1989137"/>
          </a:xfrm>
          <a:ln/>
        </p:spPr>
      </p:sp>
      <p:sp>
        <p:nvSpPr>
          <p:cNvPr id="80900" name="Rectangle 3"/>
          <p:cNvSpPr>
            <a:spLocks noGrp="1" noChangeArrowheads="1"/>
          </p:cNvSpPr>
          <p:nvPr>
            <p:ph type="body" idx="1"/>
          </p:nvPr>
        </p:nvSpPr>
        <p:spPr>
          <a:xfrm>
            <a:off x="674521" y="2342111"/>
            <a:ext cx="5546057" cy="4415069"/>
          </a:xfrm>
          <a:noFill/>
          <a:ln/>
        </p:spPr>
        <p:txBody>
          <a:bodyPr/>
          <a:lstStyle/>
          <a:p>
            <a:pPr eaLnBrk="1" hangingPunct="1"/>
            <a:r>
              <a:rPr lang="ja-JP" altLang="en-US" sz="1800" dirty="0" smtClean="0"/>
              <a:t>複数種類の財が同時に販売されるオークションを組合せオークションと呼びます．</a:t>
            </a:r>
          </a:p>
          <a:p>
            <a:pPr eaLnBrk="1" hangingPunct="1"/>
            <a:r>
              <a:rPr lang="ja-JP" altLang="en-US" sz="1800" dirty="0" smtClean="0"/>
              <a:t>この場合，財の価値の間に依存関係がある場合があります．</a:t>
            </a:r>
          </a:p>
          <a:p>
            <a:pPr eaLnBrk="1" hangingPunct="1"/>
            <a:r>
              <a:rPr lang="ja-JP" altLang="en-US" sz="1800" dirty="0" smtClean="0"/>
              <a:t>例えば，パソコンとメモリは同時に必要で，パソコンだけなら，まだ価値はあるけれども，パソコンがなければメモリだけあっても意味がないといった，補完的な関係ですとか，</a:t>
            </a:r>
          </a:p>
          <a:p>
            <a:pPr eaLnBrk="1" hangingPunct="1"/>
            <a:r>
              <a:rPr lang="ja-JP" altLang="en-US" sz="1800" dirty="0" smtClean="0"/>
              <a:t>ノートパソコンが一台欲しくて，</a:t>
            </a:r>
            <a:r>
              <a:rPr lang="en-US" altLang="ja-JP" sz="1800" dirty="0" smtClean="0"/>
              <a:t>VAIO</a:t>
            </a:r>
            <a:r>
              <a:rPr lang="ja-JP" altLang="en-US" sz="1800" dirty="0" smtClean="0"/>
              <a:t>も良いけど，</a:t>
            </a:r>
            <a:r>
              <a:rPr lang="en-US" altLang="ja-JP" sz="1800" dirty="0" smtClean="0"/>
              <a:t>ThinkPad</a:t>
            </a:r>
            <a:r>
              <a:rPr lang="ja-JP" altLang="en-US" sz="1800" dirty="0" smtClean="0"/>
              <a:t>も良さそう，どちらかが欲しいけど，二台同時にあっても困るといった，代替的な関係とかが考えられます．</a:t>
            </a:r>
          </a:p>
          <a:p>
            <a:pPr eaLnBrk="1" hangingPunct="1"/>
            <a:r>
              <a:rPr lang="ja-JP" altLang="en-US" sz="1800" dirty="0" smtClean="0"/>
              <a:t>このような場合に，財の組合せ，両方同時に欲しいとか，どちらか一方だけが欲しいといった入札を許すことにより，参加者は安心して入札できて，社会的余剰，さらには売手の収入を増加させることが可能になります．</a:t>
            </a:r>
          </a:p>
          <a:p>
            <a:pPr eaLnBrk="1" hangingPunct="1"/>
            <a:r>
              <a:rPr lang="ja-JP" altLang="en-US" sz="1800" dirty="0" smtClean="0"/>
              <a:t>組合せオークションに関する研究は近年，非常に盛んになっていて，その背景として，</a:t>
            </a:r>
            <a:r>
              <a:rPr lang="en-US" altLang="ja-JP" sz="1800" dirty="0" smtClean="0"/>
              <a:t>FCC</a:t>
            </a:r>
            <a:r>
              <a:rPr lang="ja-JP" altLang="en-US" sz="1800" dirty="0" smtClean="0"/>
              <a:t>の無線通信周波数帯域のオークションがあります．</a:t>
            </a:r>
          </a:p>
          <a:p>
            <a:pPr eaLnBrk="1" hangingPunct="1"/>
            <a:r>
              <a:rPr lang="en-US" altLang="ja-JP" sz="1800" dirty="0" smtClean="0"/>
              <a:t>FCC</a:t>
            </a:r>
            <a:r>
              <a:rPr lang="ja-JP" altLang="en-US" sz="1800" dirty="0" smtClean="0"/>
              <a:t>というのは，アメリカの連邦通信委員会と呼ばれる組織で，昔の日本の郵政の電波監理局に当たる組織です．この組織が，移動体通信の無線通信の周波数帯域をどの事業者に割り当てるかをオークションで決定しています．隣接する地域の周波数帯域の利用権には明らかに補完性がありますので，</a:t>
            </a:r>
            <a:r>
              <a:rPr lang="en-US" altLang="ja-JP" sz="1800" dirty="0" smtClean="0"/>
              <a:t>FCC</a:t>
            </a:r>
            <a:r>
              <a:rPr lang="ja-JP" altLang="en-US" sz="1800" dirty="0" smtClean="0"/>
              <a:t>のオークションは，商品の組み合わせに対する入札を許す組み合わせオークションの研究を活発化させる大きな要因となっています．</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pPr defTabSz="940162"/>
            <a:fld id="{ED84E43C-3274-4292-A147-E3B85ED07E87}" type="slidenum">
              <a:rPr lang="en-US" altLang="ja-JP" smtClean="0"/>
              <a:pPr defTabSz="940162"/>
              <a:t>13</a:t>
            </a:fld>
            <a:endParaRPr lang="en-US" altLang="ja-JP" dirty="0"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pPr defTabSz="940162"/>
            <a:fld id="{6199C486-2926-456C-8A31-4196D547A5F1}" type="slidenum">
              <a:rPr lang="en-US" altLang="ja-JP" smtClean="0"/>
              <a:pPr defTabSz="940162"/>
              <a:t>14</a:t>
            </a:fld>
            <a:endParaRPr lang="en-US" altLang="ja-JP" dirty="0"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pPr defTabSz="940162"/>
            <a:fld id="{3B9D9BA2-1561-4D6C-826A-A69F873C9B1E}" type="slidenum">
              <a:rPr lang="en-US" altLang="ja-JP" smtClean="0"/>
              <a:pPr defTabSz="940162"/>
              <a:t>15</a:t>
            </a:fld>
            <a:endParaRPr lang="en-US" altLang="ja-JP" dirty="0" smtClean="0"/>
          </a:p>
        </p:txBody>
      </p:sp>
      <p:sp>
        <p:nvSpPr>
          <p:cNvPr id="84995" name="Rectangle 2"/>
          <p:cNvSpPr>
            <a:spLocks noGrp="1" noRot="1" noChangeAspect="1" noChangeArrowheads="1" noTextEdit="1"/>
          </p:cNvSpPr>
          <p:nvPr>
            <p:ph type="sldImg"/>
          </p:nvPr>
        </p:nvSpPr>
        <p:spPr>
          <a:xfrm>
            <a:off x="933450" y="736600"/>
            <a:ext cx="2298700" cy="1725613"/>
          </a:xfrm>
          <a:ln/>
        </p:spPr>
      </p:sp>
      <p:sp>
        <p:nvSpPr>
          <p:cNvPr id="84996" name="Rectangle 3"/>
          <p:cNvSpPr>
            <a:spLocks noGrp="1" noChangeArrowheads="1"/>
          </p:cNvSpPr>
          <p:nvPr>
            <p:ph type="body" idx="1"/>
          </p:nvPr>
        </p:nvSpPr>
        <p:spPr>
          <a:xfrm>
            <a:off x="749468" y="2719871"/>
            <a:ext cx="4871536" cy="4413494"/>
          </a:xfrm>
          <a:noFill/>
          <a:ln/>
        </p:spPr>
        <p:txBody>
          <a:bodyPr/>
          <a:lstStyle/>
          <a:p>
            <a:pPr eaLnBrk="1" hangingPunct="1"/>
            <a:r>
              <a:rPr lang="ja-JP" altLang="en-US" sz="2300" dirty="0" smtClean="0"/>
              <a:t>組合せオークションに関しては，</a:t>
            </a:r>
            <a:r>
              <a:rPr lang="en-US" altLang="ja-JP" sz="2300" dirty="0" smtClean="0"/>
              <a:t>Vickrey</a:t>
            </a:r>
            <a:r>
              <a:rPr lang="ja-JP" altLang="en-US" sz="2300" dirty="0" smtClean="0"/>
              <a:t>入札を一般化した，一般化</a:t>
            </a:r>
            <a:r>
              <a:rPr lang="en-US" altLang="ja-JP" sz="2300" dirty="0" smtClean="0"/>
              <a:t>Vickrey</a:t>
            </a:r>
            <a:r>
              <a:rPr lang="ja-JP" altLang="en-US" sz="2300" dirty="0" smtClean="0"/>
              <a:t>入札，</a:t>
            </a:r>
            <a:r>
              <a:rPr lang="en-US" altLang="ja-JP" sz="2300" dirty="0" smtClean="0"/>
              <a:t>GVA</a:t>
            </a:r>
            <a:r>
              <a:rPr lang="ja-JP" altLang="en-US" sz="2300" dirty="0" smtClean="0"/>
              <a:t>と呼ばれる方式が適用可能です．</a:t>
            </a:r>
          </a:p>
          <a:p>
            <a:pPr eaLnBrk="1" hangingPunct="1"/>
            <a:r>
              <a:rPr lang="en-US" altLang="ja-JP" sz="2300" dirty="0" smtClean="0"/>
              <a:t>GVA</a:t>
            </a:r>
            <a:r>
              <a:rPr lang="ja-JP" altLang="en-US" sz="2300" dirty="0" smtClean="0"/>
              <a:t>では各参加者はすべての財のセットに関して評価値を表明します．これは本当かも知れないし，嘘かも知れません．</a:t>
            </a:r>
          </a:p>
          <a:p>
            <a:pPr eaLnBrk="1" hangingPunct="1"/>
            <a:r>
              <a:rPr lang="ja-JP" altLang="en-US" sz="2300" dirty="0" smtClean="0"/>
              <a:t>この申告された評価値に基づいて，社会的余剰が最大化されるように財の割り当て方法が決定されます．</a:t>
            </a:r>
          </a:p>
          <a:p>
            <a:pPr eaLnBrk="1" hangingPunct="1"/>
            <a:r>
              <a:rPr lang="ja-JP" altLang="en-US" sz="2300" dirty="0" smtClean="0"/>
              <a:t>各参加者の支払額は，その参加者が入札に参加することによって生じる，他の参加者の社会的余剰の減少分，一種の迷惑料を支払うということになっています．</a:t>
            </a:r>
          </a:p>
          <a:p>
            <a:pPr eaLnBrk="1" hangingPunct="1"/>
            <a:r>
              <a:rPr lang="ja-JP" altLang="en-US" sz="2300" dirty="0" smtClean="0"/>
              <a:t>この方法は，後で説明します架空名義入札がなければ， 誘因両立性、パレート効率性を満足します．</a:t>
            </a:r>
          </a:p>
          <a:p>
            <a:pPr eaLnBrk="1" hangingPunct="1"/>
            <a:endParaRPr lang="en-US" altLang="ja-JP" sz="230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pPr defTabSz="940162"/>
            <a:fld id="{93157DD7-78F0-4A27-990F-7AC7A55AF345}" type="slidenum">
              <a:rPr lang="en-US" altLang="ja-JP" smtClean="0"/>
              <a:pPr defTabSz="940162"/>
              <a:t>16</a:t>
            </a:fld>
            <a:endParaRPr lang="en-US" altLang="ja-JP" dirty="0" smtClean="0"/>
          </a:p>
        </p:txBody>
      </p:sp>
      <p:sp>
        <p:nvSpPr>
          <p:cNvPr id="86019" name="Rectangle 2"/>
          <p:cNvSpPr>
            <a:spLocks noGrp="1" noRot="1" noChangeAspect="1" noChangeArrowheads="1" noTextEdit="1"/>
          </p:cNvSpPr>
          <p:nvPr>
            <p:ph type="sldImg"/>
          </p:nvPr>
        </p:nvSpPr>
        <p:spPr>
          <a:xfrm>
            <a:off x="55563" y="163513"/>
            <a:ext cx="1301750" cy="977900"/>
          </a:xfrm>
          <a:ln/>
        </p:spPr>
      </p:sp>
      <p:sp>
        <p:nvSpPr>
          <p:cNvPr id="86020" name="Rectangle 3"/>
          <p:cNvSpPr>
            <a:spLocks noGrp="1" noChangeArrowheads="1"/>
          </p:cNvSpPr>
          <p:nvPr>
            <p:ph type="body" idx="1"/>
          </p:nvPr>
        </p:nvSpPr>
        <p:spPr>
          <a:xfrm>
            <a:off x="187368" y="1059304"/>
            <a:ext cx="6457908" cy="8494873"/>
          </a:xfrm>
          <a:noFill/>
          <a:ln/>
        </p:spPr>
        <p:txBody>
          <a:bodyPr/>
          <a:lstStyle/>
          <a:p>
            <a:pPr eaLnBrk="1" hangingPunct="1"/>
            <a:r>
              <a:rPr lang="ja-JP" altLang="en-US" sz="1800" dirty="0" smtClean="0"/>
              <a:t>具体例を示します．</a:t>
            </a:r>
          </a:p>
          <a:p>
            <a:pPr eaLnBrk="1" hangingPunct="1"/>
            <a:r>
              <a:rPr lang="ja-JP" altLang="en-US" sz="1800" dirty="0" smtClean="0"/>
              <a:t>三人の参加者が，２つの商品，この場合はコーヒーとケーキのオークションに参加しているとします．</a:t>
            </a:r>
          </a:p>
          <a:p>
            <a:pPr eaLnBrk="1" hangingPunct="1"/>
            <a:r>
              <a:rPr lang="en-US" altLang="ja-JP" sz="1800" dirty="0" smtClean="0"/>
              <a:t>agent1</a:t>
            </a:r>
            <a:r>
              <a:rPr lang="ja-JP" altLang="en-US" sz="1800" dirty="0" smtClean="0"/>
              <a:t>という参加者は，コーヒーは</a:t>
            </a:r>
            <a:r>
              <a:rPr lang="en-US" altLang="ja-JP" sz="1800" dirty="0" smtClean="0"/>
              <a:t>$6</a:t>
            </a:r>
            <a:r>
              <a:rPr lang="ja-JP" altLang="en-US" sz="1800" dirty="0" smtClean="0"/>
              <a:t>だけど，甘い物はきらいなのでケーキは</a:t>
            </a:r>
            <a:r>
              <a:rPr lang="en-US" altLang="ja-JP" sz="1800" dirty="0" smtClean="0"/>
              <a:t>$0</a:t>
            </a:r>
            <a:r>
              <a:rPr lang="ja-JP" altLang="en-US" sz="1800" dirty="0" err="1" smtClean="0"/>
              <a:t>，</a:t>
            </a:r>
            <a:r>
              <a:rPr lang="ja-JP" altLang="en-US" sz="1800" dirty="0" smtClean="0"/>
              <a:t>コーヒーとケーキを両方もらっても</a:t>
            </a:r>
            <a:r>
              <a:rPr lang="en-US" altLang="ja-JP" sz="1800" dirty="0" smtClean="0"/>
              <a:t>$6</a:t>
            </a:r>
            <a:r>
              <a:rPr lang="ja-JP" altLang="en-US" sz="1800" dirty="0" smtClean="0"/>
              <a:t>という入札をしているとします．</a:t>
            </a:r>
          </a:p>
          <a:p>
            <a:pPr eaLnBrk="1" hangingPunct="1"/>
            <a:r>
              <a:rPr lang="ja-JP" altLang="en-US" sz="1800" dirty="0" smtClean="0"/>
              <a:t>一方，</a:t>
            </a:r>
            <a:r>
              <a:rPr lang="en-US" altLang="ja-JP" sz="1800" dirty="0" smtClean="0"/>
              <a:t>agent2</a:t>
            </a:r>
            <a:r>
              <a:rPr lang="ja-JP" altLang="en-US" sz="1800" dirty="0" smtClean="0"/>
              <a:t>という参加者は，ケーキを食べるときには絶対コーヒーが欲しくて，両方なら</a:t>
            </a:r>
            <a:r>
              <a:rPr lang="en-US" altLang="ja-JP" sz="1800" dirty="0" smtClean="0"/>
              <a:t>$8</a:t>
            </a:r>
            <a:r>
              <a:rPr lang="ja-JP" altLang="en-US" sz="1800" dirty="0" smtClean="0"/>
              <a:t>払っても良いけど，片方だけならいらない，</a:t>
            </a:r>
            <a:r>
              <a:rPr lang="en-US" altLang="ja-JP" sz="1800" dirty="0" smtClean="0"/>
              <a:t>$0</a:t>
            </a:r>
            <a:r>
              <a:rPr lang="ja-JP" altLang="en-US" sz="1800" dirty="0" smtClean="0"/>
              <a:t>という入札をしているとします．</a:t>
            </a:r>
          </a:p>
          <a:p>
            <a:pPr eaLnBrk="1" hangingPunct="1"/>
            <a:r>
              <a:rPr lang="en-US" altLang="ja-JP" sz="1800" dirty="0" smtClean="0"/>
              <a:t>agent3</a:t>
            </a:r>
            <a:r>
              <a:rPr lang="ja-JP" altLang="en-US" sz="1800" dirty="0" smtClean="0"/>
              <a:t>という参加者は，</a:t>
            </a:r>
            <a:r>
              <a:rPr lang="en-US" altLang="ja-JP" sz="1800" dirty="0" smtClean="0"/>
              <a:t>agent1</a:t>
            </a:r>
            <a:r>
              <a:rPr lang="ja-JP" altLang="en-US" sz="1800" dirty="0" smtClean="0"/>
              <a:t>の逆で，ケーキは好きだけどコーヒーはきらい，ケーキだけなら</a:t>
            </a:r>
            <a:r>
              <a:rPr lang="en-US" altLang="ja-JP" sz="1800" dirty="0" smtClean="0"/>
              <a:t>$6</a:t>
            </a:r>
            <a:r>
              <a:rPr lang="ja-JP" altLang="en-US" sz="1800" dirty="0" smtClean="0"/>
              <a:t>で，コーヒはいらないという入札をしているとします．</a:t>
            </a:r>
          </a:p>
          <a:p>
            <a:pPr eaLnBrk="1" hangingPunct="1"/>
            <a:r>
              <a:rPr lang="ja-JP" altLang="en-US" sz="1800" dirty="0" smtClean="0"/>
              <a:t>この場合，社会的余剰，世の中の幸せを最大化する割り当て方法は，</a:t>
            </a:r>
            <a:r>
              <a:rPr lang="en-US" altLang="ja-JP" sz="1800" dirty="0" smtClean="0"/>
              <a:t>agent1</a:t>
            </a:r>
            <a:r>
              <a:rPr lang="ja-JP" altLang="en-US" sz="1800" dirty="0" smtClean="0"/>
              <a:t>にコーヒーを，</a:t>
            </a:r>
            <a:r>
              <a:rPr lang="en-US" altLang="ja-JP" sz="1800" dirty="0" smtClean="0"/>
              <a:t>agent2</a:t>
            </a:r>
            <a:r>
              <a:rPr lang="ja-JP" altLang="en-US" sz="1800" dirty="0" smtClean="0"/>
              <a:t>にケーキを割り当てることで，社会的余剰は</a:t>
            </a:r>
            <a:r>
              <a:rPr lang="en-US" altLang="ja-JP" sz="1800" dirty="0" smtClean="0"/>
              <a:t>$6+$6=$12</a:t>
            </a:r>
            <a:r>
              <a:rPr lang="ja-JP" altLang="en-US" sz="1800" dirty="0" smtClean="0"/>
              <a:t>となります．</a:t>
            </a:r>
          </a:p>
          <a:p>
            <a:pPr eaLnBrk="1" hangingPunct="1"/>
            <a:r>
              <a:rPr lang="ja-JP" altLang="en-US" sz="1800" dirty="0" smtClean="0"/>
              <a:t>で，</a:t>
            </a:r>
            <a:r>
              <a:rPr lang="en-US" altLang="ja-JP" sz="1800" dirty="0" smtClean="0"/>
              <a:t>agent1</a:t>
            </a:r>
            <a:r>
              <a:rPr lang="ja-JP" altLang="en-US" sz="1800" dirty="0" smtClean="0"/>
              <a:t>の支払額はどのように計算されるかというと，</a:t>
            </a:r>
            <a:r>
              <a:rPr lang="en-US" altLang="ja-JP" sz="1800" dirty="0" smtClean="0"/>
              <a:t>agent1</a:t>
            </a:r>
            <a:r>
              <a:rPr lang="ja-JP" altLang="en-US" sz="1800" dirty="0" smtClean="0"/>
              <a:t>が，入札に参加することの迷惑料，他の参加者の効用の減少分を計算します．</a:t>
            </a:r>
          </a:p>
          <a:p>
            <a:pPr eaLnBrk="1" hangingPunct="1"/>
            <a:r>
              <a:rPr lang="ja-JP" altLang="en-US" sz="1800" dirty="0" smtClean="0"/>
              <a:t>もし</a:t>
            </a:r>
            <a:r>
              <a:rPr lang="en-US" altLang="ja-JP" sz="1800" dirty="0" smtClean="0"/>
              <a:t>agent1</a:t>
            </a:r>
            <a:r>
              <a:rPr lang="ja-JP" altLang="en-US" sz="1800" dirty="0" smtClean="0"/>
              <a:t>が参加しなかったとすると，社会的余剰を最大化する割り当ては，</a:t>
            </a:r>
            <a:r>
              <a:rPr lang="en-US" altLang="ja-JP" sz="1800" dirty="0" smtClean="0"/>
              <a:t>agent2</a:t>
            </a:r>
            <a:r>
              <a:rPr lang="ja-JP" altLang="en-US" sz="1800" dirty="0" smtClean="0"/>
              <a:t>に両方の財を割り当てる方法で，社会的余剰は</a:t>
            </a:r>
            <a:r>
              <a:rPr lang="en-US" altLang="ja-JP" sz="1800" dirty="0" smtClean="0"/>
              <a:t>$8</a:t>
            </a:r>
            <a:r>
              <a:rPr lang="ja-JP" altLang="en-US" sz="1800" dirty="0" smtClean="0"/>
              <a:t>です．一方，</a:t>
            </a:r>
            <a:r>
              <a:rPr lang="en-US" altLang="ja-JP" sz="1800" dirty="0" smtClean="0"/>
              <a:t>agent1</a:t>
            </a:r>
            <a:r>
              <a:rPr lang="ja-JP" altLang="en-US" sz="1800" dirty="0" smtClean="0"/>
              <a:t>が参加した場合には，もう一人の</a:t>
            </a:r>
            <a:r>
              <a:rPr lang="en-US" altLang="ja-JP" sz="1800" dirty="0" smtClean="0"/>
              <a:t>agent3</a:t>
            </a:r>
            <a:r>
              <a:rPr lang="ja-JP" altLang="en-US" sz="1800" dirty="0" smtClean="0"/>
              <a:t>にケーキが割り当てられて，</a:t>
            </a:r>
            <a:r>
              <a:rPr lang="en-US" altLang="ja-JP" sz="1800" dirty="0" smtClean="0"/>
              <a:t>agent1</a:t>
            </a:r>
            <a:r>
              <a:rPr lang="ja-JP" altLang="en-US" sz="1800" dirty="0" smtClean="0"/>
              <a:t>以外の効用は</a:t>
            </a:r>
            <a:r>
              <a:rPr lang="en-US" altLang="ja-JP" sz="1800" dirty="0" smtClean="0"/>
              <a:t>$6</a:t>
            </a:r>
            <a:r>
              <a:rPr lang="ja-JP" altLang="en-US" sz="1800" dirty="0" smtClean="0"/>
              <a:t>です．</a:t>
            </a:r>
          </a:p>
          <a:p>
            <a:pPr eaLnBrk="1" hangingPunct="1"/>
            <a:r>
              <a:rPr lang="ja-JP" altLang="en-US" sz="1800" dirty="0" smtClean="0"/>
              <a:t>よって，</a:t>
            </a:r>
            <a:r>
              <a:rPr lang="en-US" altLang="ja-JP" sz="1800" dirty="0" smtClean="0"/>
              <a:t>agent1</a:t>
            </a:r>
            <a:r>
              <a:rPr lang="ja-JP" altLang="en-US" sz="1800" dirty="0" smtClean="0"/>
              <a:t>が参加することによって，他の参加者の効用は</a:t>
            </a:r>
            <a:r>
              <a:rPr lang="en-US" altLang="ja-JP" sz="1800" dirty="0" smtClean="0"/>
              <a:t>$8</a:t>
            </a:r>
            <a:r>
              <a:rPr lang="ja-JP" altLang="en-US" sz="1800" dirty="0" smtClean="0"/>
              <a:t>から</a:t>
            </a:r>
            <a:r>
              <a:rPr lang="en-US" altLang="ja-JP" sz="1800" dirty="0" smtClean="0"/>
              <a:t>$6</a:t>
            </a:r>
            <a:r>
              <a:rPr lang="ja-JP" altLang="en-US" sz="1800" dirty="0" smtClean="0"/>
              <a:t>に減少したことになり，</a:t>
            </a:r>
            <a:r>
              <a:rPr lang="en-US" altLang="ja-JP" sz="1800" dirty="0" smtClean="0"/>
              <a:t>agent1</a:t>
            </a:r>
            <a:r>
              <a:rPr lang="ja-JP" altLang="en-US" sz="1800" dirty="0" smtClean="0"/>
              <a:t>はこの減少分，</a:t>
            </a:r>
            <a:r>
              <a:rPr lang="en-US" altLang="ja-JP" sz="1800" dirty="0" smtClean="0"/>
              <a:t>$8-$6=$2</a:t>
            </a:r>
            <a:r>
              <a:rPr lang="ja-JP" altLang="en-US" sz="1800" dirty="0" smtClean="0"/>
              <a:t>を支払うことになります．</a:t>
            </a:r>
          </a:p>
          <a:p>
            <a:pPr eaLnBrk="1" hangingPunct="1"/>
            <a:r>
              <a:rPr lang="en-US" altLang="ja-JP" sz="1800" dirty="0" smtClean="0"/>
              <a:t>agent3</a:t>
            </a:r>
            <a:r>
              <a:rPr lang="ja-JP" altLang="en-US" sz="1800" dirty="0" smtClean="0"/>
              <a:t>の支払額も全く同様に計算できます．</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03FC04-5290-4CD9-BF14-7C89B783EDCE}" type="slidenum">
              <a:rPr lang="en-US" altLang="ja-JP"/>
              <a:pPr/>
              <a:t>17</a:t>
            </a:fld>
            <a:endParaRPr lang="en-US" altLang="ja-JP"/>
          </a:p>
        </p:txBody>
      </p:sp>
      <p:sp>
        <p:nvSpPr>
          <p:cNvPr id="471042" name="Rectangle 2"/>
          <p:cNvSpPr>
            <a:spLocks noChangeArrowheads="1" noTextEdit="1"/>
          </p:cNvSpPr>
          <p:nvPr>
            <p:ph type="sldImg"/>
          </p:nvPr>
        </p:nvSpPr>
        <p:spPr>
          <a:xfrm>
            <a:off x="396875" y="150813"/>
            <a:ext cx="1290638" cy="969962"/>
          </a:xfrm>
          <a:ln/>
        </p:spPr>
      </p:sp>
      <p:sp>
        <p:nvSpPr>
          <p:cNvPr id="471043" name="Rectangle 3"/>
          <p:cNvSpPr>
            <a:spLocks noGrp="1" noChangeArrowheads="1"/>
          </p:cNvSpPr>
          <p:nvPr>
            <p:ph type="body" idx="1"/>
          </p:nvPr>
        </p:nvSpPr>
        <p:spPr>
          <a:xfrm>
            <a:off x="221718" y="1144299"/>
            <a:ext cx="6201840" cy="4415067"/>
          </a:xfrm>
          <a:ln/>
        </p:spPr>
        <p:txBody>
          <a:bodyPr lIns="90063" tIns="45031" rIns="90063" bIns="45031"/>
          <a:lstStyle/>
          <a:p>
            <a:pPr>
              <a:lnSpc>
                <a:spcPct val="130000"/>
              </a:lnSpc>
            </a:pPr>
            <a:r>
              <a:rPr lang="ja-JP" altLang="en-US" sz="1400" dirty="0"/>
              <a:t>で，なぜ</a:t>
            </a:r>
            <a:r>
              <a:rPr lang="en-US" altLang="ja-JP" sz="1400" dirty="0"/>
              <a:t>GVA</a:t>
            </a:r>
            <a:r>
              <a:rPr lang="ja-JP" altLang="en-US" sz="1400" dirty="0"/>
              <a:t>で誘因両立性，正直が最良の策となるかですが，</a:t>
            </a:r>
          </a:p>
          <a:p>
            <a:pPr>
              <a:lnSpc>
                <a:spcPct val="130000"/>
              </a:lnSpc>
            </a:pPr>
            <a:r>
              <a:rPr lang="en-US" altLang="ja-JP" sz="1400" dirty="0"/>
              <a:t>GVA</a:t>
            </a:r>
            <a:r>
              <a:rPr lang="ja-JP" altLang="en-US" sz="1400" dirty="0"/>
              <a:t>では財の割り当ては社会的余剰，世の中全体の幸せが最大化されるように決定されます．</a:t>
            </a:r>
          </a:p>
          <a:p>
            <a:pPr>
              <a:lnSpc>
                <a:spcPct val="130000"/>
              </a:lnSpc>
            </a:pPr>
            <a:r>
              <a:rPr lang="ja-JP" altLang="en-US" sz="1400" dirty="0"/>
              <a:t>しかし，通常は，世の中全体の幸せと，個人の幸せは必ずしも一致しないので，いくら世の中全体の幸せを最大化するように財を割り当てますと言われても，私は正直に自分の効用を宣言するとは限りません．</a:t>
            </a:r>
          </a:p>
          <a:p>
            <a:pPr>
              <a:lnSpc>
                <a:spcPct val="130000"/>
              </a:lnSpc>
            </a:pPr>
            <a:r>
              <a:rPr lang="ja-JP" altLang="en-US" sz="1400" dirty="0"/>
              <a:t>ところが</a:t>
            </a:r>
            <a:r>
              <a:rPr lang="en-US" altLang="ja-JP" sz="1400" dirty="0"/>
              <a:t>GVA</a:t>
            </a:r>
            <a:r>
              <a:rPr lang="ja-JP" altLang="en-US" sz="1400" dirty="0"/>
              <a:t>では，支払額を非常にうまく調整することにより，世の中全体の幸せが最大化される状態と，各個人の幸せが最大化される状態を一致させています．</a:t>
            </a:r>
          </a:p>
          <a:p>
            <a:pPr>
              <a:lnSpc>
                <a:spcPct val="130000"/>
              </a:lnSpc>
            </a:pPr>
            <a:r>
              <a:rPr lang="ja-JP" altLang="en-US" sz="1400" dirty="0"/>
              <a:t>誘因両立性という日本語は意味が良く分からないのですが，英語では</a:t>
            </a:r>
            <a:r>
              <a:rPr lang="en-US" altLang="ja-JP" sz="1400" dirty="0"/>
              <a:t>incentive compatibility</a:t>
            </a:r>
            <a:r>
              <a:rPr lang="ja-JP" altLang="en-US" sz="1400" dirty="0"/>
              <a:t>でして，各個人の誘因，</a:t>
            </a:r>
            <a:r>
              <a:rPr lang="en-US" altLang="ja-JP" sz="1400" dirty="0"/>
              <a:t>incentive</a:t>
            </a:r>
            <a:r>
              <a:rPr lang="ja-JP" altLang="en-US" sz="1400" dirty="0"/>
              <a:t>と，全体の</a:t>
            </a:r>
            <a:r>
              <a:rPr lang="en-US" altLang="ja-JP" sz="1400" dirty="0"/>
              <a:t>incentive</a:t>
            </a:r>
            <a:r>
              <a:rPr lang="ja-JP" altLang="en-US" sz="1400" dirty="0"/>
              <a:t>が</a:t>
            </a:r>
            <a:r>
              <a:rPr lang="en-US" altLang="ja-JP" sz="1400" dirty="0"/>
              <a:t>compatible, </a:t>
            </a:r>
            <a:r>
              <a:rPr lang="ja-JP" altLang="en-US" sz="1400" dirty="0"/>
              <a:t>整合するということを意味しています．</a:t>
            </a:r>
          </a:p>
          <a:p>
            <a:pPr>
              <a:lnSpc>
                <a:spcPct val="130000"/>
              </a:lnSpc>
            </a:pPr>
            <a:r>
              <a:rPr lang="ja-JP" altLang="en-US" sz="1400" dirty="0"/>
              <a:t>先ほどの例で，</a:t>
            </a:r>
            <a:r>
              <a:rPr lang="en-US" altLang="ja-JP" sz="1400" dirty="0"/>
              <a:t>agent1</a:t>
            </a:r>
            <a:r>
              <a:rPr lang="ja-JP" altLang="en-US" sz="1400" dirty="0"/>
              <a:t>が参加しないときの社会的余剰は</a:t>
            </a:r>
            <a:r>
              <a:rPr lang="en-US" altLang="ja-JP" sz="1400" dirty="0"/>
              <a:t>$8</a:t>
            </a:r>
            <a:r>
              <a:rPr lang="ja-JP" altLang="en-US" sz="1400" dirty="0" err="1"/>
              <a:t>，</a:t>
            </a:r>
            <a:r>
              <a:rPr lang="ja-JP" altLang="en-US" sz="1400" dirty="0"/>
              <a:t>一方，</a:t>
            </a:r>
            <a:r>
              <a:rPr lang="en-US" altLang="ja-JP" sz="1400" dirty="0"/>
              <a:t>agent1</a:t>
            </a:r>
            <a:r>
              <a:rPr lang="ja-JP" altLang="en-US" sz="1400" dirty="0"/>
              <a:t>が参加した場合の，他者の社会的余剰は</a:t>
            </a:r>
            <a:r>
              <a:rPr lang="en-US" altLang="ja-JP" sz="1400" dirty="0"/>
              <a:t>$6</a:t>
            </a:r>
            <a:r>
              <a:rPr lang="ja-JP" altLang="en-US" sz="1400" dirty="0"/>
              <a:t>で，</a:t>
            </a:r>
            <a:r>
              <a:rPr lang="en-US" altLang="ja-JP" sz="1400" dirty="0"/>
              <a:t>agent1</a:t>
            </a:r>
            <a:r>
              <a:rPr lang="ja-JP" altLang="en-US" sz="1400" dirty="0"/>
              <a:t>の支払額は，上の緑の棒の長さから，下の黄色い棒の長さを引いたものになっています．</a:t>
            </a:r>
          </a:p>
          <a:p>
            <a:pPr>
              <a:lnSpc>
                <a:spcPct val="130000"/>
              </a:lnSpc>
            </a:pPr>
            <a:r>
              <a:rPr lang="ja-JP" altLang="en-US" sz="1400" dirty="0"/>
              <a:t>一方，</a:t>
            </a:r>
            <a:r>
              <a:rPr lang="en-US" altLang="ja-JP" sz="1400" dirty="0"/>
              <a:t>agent1</a:t>
            </a:r>
            <a:r>
              <a:rPr lang="ja-JP" altLang="en-US" sz="1400" dirty="0"/>
              <a:t>の効用は，準線形という仮定から，財の評価値から支払額を引いたもので，</a:t>
            </a:r>
            <a:r>
              <a:rPr lang="en-US" altLang="ja-JP" sz="1400" dirty="0"/>
              <a:t>$4</a:t>
            </a:r>
            <a:r>
              <a:rPr lang="ja-JP" altLang="en-US" sz="1400" dirty="0"/>
              <a:t>になります．</a:t>
            </a:r>
          </a:p>
          <a:p>
            <a:pPr>
              <a:lnSpc>
                <a:spcPct val="130000"/>
              </a:lnSpc>
            </a:pPr>
            <a:r>
              <a:rPr lang="ja-JP" altLang="en-US" sz="1400" dirty="0"/>
              <a:t>これは，下の全体の棒の長さから，上の棒の長さを引いたものに一致します．</a:t>
            </a:r>
          </a:p>
          <a:p>
            <a:pPr>
              <a:lnSpc>
                <a:spcPct val="130000"/>
              </a:lnSpc>
            </a:pPr>
            <a:r>
              <a:rPr lang="en-US" altLang="ja-JP" sz="1400" dirty="0"/>
              <a:t>agent1</a:t>
            </a:r>
            <a:r>
              <a:rPr lang="ja-JP" altLang="en-US" sz="1400" dirty="0"/>
              <a:t>から見ると，上の棒の長さは，自分が参加しなかった場合の社会的余剰ですので，自分の宣言した評価値とは全く無関係に決定されるので，上の棒の長さを変えることはできません．</a:t>
            </a:r>
          </a:p>
          <a:p>
            <a:pPr>
              <a:lnSpc>
                <a:spcPct val="130000"/>
              </a:lnSpc>
            </a:pPr>
            <a:r>
              <a:rPr lang="ja-JP" altLang="en-US" sz="1400" dirty="0"/>
              <a:t>よって，</a:t>
            </a:r>
            <a:r>
              <a:rPr lang="en-US" altLang="ja-JP" sz="1400" dirty="0"/>
              <a:t>agent1</a:t>
            </a:r>
            <a:r>
              <a:rPr lang="ja-JP" altLang="en-US" sz="1400" dirty="0"/>
              <a:t>にとっては，下の棒の全体の長さが最大化されれば，自分の効用は最大化されるということになります．</a:t>
            </a:r>
          </a:p>
          <a:p>
            <a:pPr>
              <a:lnSpc>
                <a:spcPct val="130000"/>
              </a:lnSpc>
            </a:pPr>
            <a:r>
              <a:rPr lang="ja-JP" altLang="en-US" sz="1400" dirty="0"/>
              <a:t>ところが，下の棒の長さは，社会的余剰そのものですので，社会的余剰，世の中全体の幸せが最大化されるときに，自分の幸せも最大になるということで，</a:t>
            </a:r>
            <a:r>
              <a:rPr lang="en-US" altLang="ja-JP" sz="1400" dirty="0"/>
              <a:t>agent1</a:t>
            </a:r>
            <a:r>
              <a:rPr lang="ja-JP" altLang="en-US" sz="1400" dirty="0"/>
              <a:t>は，社会的余剰を最大化してくれるオークションの主催者に対して，嘘をついてもしょうがない，正直が最良の策となるということが導かれます．</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B62D49F9-F01E-4A58-8D1F-7D98FE5E52EB}" type="slidenum">
              <a:rPr lang="en-US" altLang="ja-JP" smtClean="0"/>
              <a:pPr>
                <a:defRPr/>
              </a:pPr>
              <a:t>18</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7"/>
          <p:cNvSpPr>
            <a:spLocks noGrp="1" noChangeArrowheads="1"/>
          </p:cNvSpPr>
          <p:nvPr>
            <p:ph type="sldNum" sz="quarter" idx="5"/>
          </p:nvPr>
        </p:nvSpPr>
        <p:spPr>
          <a:noFill/>
        </p:spPr>
        <p:txBody>
          <a:bodyPr/>
          <a:lstStyle/>
          <a:p>
            <a:fld id="{77E043DA-5901-4596-85B6-2D1E734E6A4C}" type="slidenum">
              <a:rPr lang="en-US" altLang="ja-JP">
                <a:ea typeface="ＭＳ Ｐゴシック" charset="-128"/>
              </a:rPr>
              <a:pPr/>
              <a:t>19</a:t>
            </a:fld>
            <a:endParaRPr lang="en-US" altLang="ja-JP">
              <a:ea typeface="ＭＳ Ｐゴシック" charset="-128"/>
            </a:endParaRPr>
          </a:p>
        </p:txBody>
      </p:sp>
      <p:sp>
        <p:nvSpPr>
          <p:cNvPr id="593923" name="Rectangle 2"/>
          <p:cNvSpPr>
            <a:spLocks noGrp="1" noRot="1" noChangeAspect="1" noChangeArrowheads="1" noTextEdit="1"/>
          </p:cNvSpPr>
          <p:nvPr>
            <p:ph type="sldImg"/>
          </p:nvPr>
        </p:nvSpPr>
        <p:spPr>
          <a:ln/>
        </p:spPr>
      </p:sp>
      <p:sp>
        <p:nvSpPr>
          <p:cNvPr id="593924" name="Rectangle 3"/>
          <p:cNvSpPr>
            <a:spLocks noGrp="1" noChangeArrowheads="1"/>
          </p:cNvSpPr>
          <p:nvPr>
            <p:ph type="body" idx="1"/>
          </p:nvPr>
        </p:nvSpPr>
        <p:spPr>
          <a:noFill/>
          <a:ln/>
        </p:spPr>
        <p:txBody>
          <a:bodyPr/>
          <a:lstStyle/>
          <a:p>
            <a:pPr eaLnBrk="1" hangingPunct="1"/>
            <a:endParaRPr lang="ja-JP" altLang="ja-JP" smtClean="0">
              <a:ea typeface="ＭＳ Ｐ明朝"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7"/>
          <p:cNvSpPr>
            <a:spLocks noGrp="1" noChangeArrowheads="1"/>
          </p:cNvSpPr>
          <p:nvPr>
            <p:ph type="sldNum" sz="quarter" idx="5"/>
          </p:nvPr>
        </p:nvSpPr>
        <p:spPr>
          <a:noFill/>
        </p:spPr>
        <p:txBody>
          <a:bodyPr/>
          <a:lstStyle/>
          <a:p>
            <a:fld id="{BA54C75B-B592-4377-8E76-E3FE129A1003}" type="slidenum">
              <a:rPr lang="en-US" altLang="ja-JP">
                <a:ea typeface="ＭＳ Ｐゴシック" charset="-128"/>
              </a:rPr>
              <a:pPr/>
              <a:t>20</a:t>
            </a:fld>
            <a:endParaRPr lang="en-US" altLang="ja-JP">
              <a:ea typeface="ＭＳ Ｐゴシック" charset="-128"/>
            </a:endParaRPr>
          </a:p>
        </p:txBody>
      </p:sp>
      <p:sp>
        <p:nvSpPr>
          <p:cNvPr id="594947" name="Rectangle 2"/>
          <p:cNvSpPr>
            <a:spLocks noGrp="1" noRot="1" noChangeAspect="1" noChangeArrowheads="1" noTextEdit="1"/>
          </p:cNvSpPr>
          <p:nvPr>
            <p:ph type="sldImg"/>
          </p:nvPr>
        </p:nvSpPr>
        <p:spPr>
          <a:ln/>
        </p:spPr>
      </p:sp>
      <p:sp>
        <p:nvSpPr>
          <p:cNvPr id="594948" name="Rectangle 3"/>
          <p:cNvSpPr>
            <a:spLocks noGrp="1" noChangeArrowheads="1"/>
          </p:cNvSpPr>
          <p:nvPr>
            <p:ph type="body" idx="1"/>
          </p:nvPr>
        </p:nvSpPr>
        <p:spPr>
          <a:noFill/>
          <a:ln/>
        </p:spPr>
        <p:txBody>
          <a:bodyPr/>
          <a:lstStyle/>
          <a:p>
            <a:pPr eaLnBrk="1" hangingPunct="1"/>
            <a:endParaRPr lang="ja-JP" altLang="ja-JP" smtClean="0">
              <a:ea typeface="ＭＳ Ｐ明朝"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B62D49F9-F01E-4A58-8D1F-7D98FE5E52EB}" type="slidenum">
              <a:rPr lang="en-US" altLang="ja-JP" smtClean="0"/>
              <a:pPr>
                <a:defRPr/>
              </a:pPr>
              <a:t>3</a:t>
            </a:fld>
            <a:endParaRPr lang="en-US"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ln/>
        </p:spPr>
      </p:sp>
      <p:sp>
        <p:nvSpPr>
          <p:cNvPr id="87043" name="ノート プレースホルダ 2"/>
          <p:cNvSpPr>
            <a:spLocks noGrp="1"/>
          </p:cNvSpPr>
          <p:nvPr>
            <p:ph type="body" idx="1"/>
          </p:nvPr>
        </p:nvSpPr>
        <p:spPr>
          <a:noFill/>
          <a:ln/>
        </p:spPr>
        <p:txBody>
          <a:bodyPr/>
          <a:lstStyle/>
          <a:p>
            <a:endParaRPr lang="ja-JP" altLang="en-US" smtClean="0"/>
          </a:p>
        </p:txBody>
      </p:sp>
      <p:sp>
        <p:nvSpPr>
          <p:cNvPr id="87044" name="スライド番号プレースホルダ 3"/>
          <p:cNvSpPr>
            <a:spLocks noGrp="1"/>
          </p:cNvSpPr>
          <p:nvPr>
            <p:ph type="sldNum" sz="quarter" idx="5"/>
          </p:nvPr>
        </p:nvSpPr>
        <p:spPr>
          <a:noFill/>
        </p:spPr>
        <p:txBody>
          <a:bodyPr/>
          <a:lstStyle/>
          <a:p>
            <a:pPr defTabSz="904113"/>
            <a:fld id="{40952D47-BB97-481F-8DDD-6F98EF946D59}" type="slidenum">
              <a:rPr lang="en-US" altLang="ja-JP" smtClean="0"/>
              <a:pPr defTabSz="904113"/>
              <a:t>21</a:t>
            </a:fld>
            <a:endParaRPr lang="en-US" altLang="ja-JP"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pPr defTabSz="940162"/>
            <a:fld id="{83D6154D-229F-42CC-930B-D911A3A36EBB}" type="slidenum">
              <a:rPr lang="en-US" altLang="ja-JP" smtClean="0"/>
              <a:pPr defTabSz="940162"/>
              <a:t>22</a:t>
            </a:fld>
            <a:endParaRPr lang="en-US" altLang="ja-JP" dirty="0" smtClean="0"/>
          </a:p>
        </p:txBody>
      </p:sp>
      <p:sp>
        <p:nvSpPr>
          <p:cNvPr id="93187" name="Rectangle 2"/>
          <p:cNvSpPr>
            <a:spLocks noGrp="1" noRot="1" noChangeAspect="1" noChangeArrowheads="1" noTextEdit="1"/>
          </p:cNvSpPr>
          <p:nvPr>
            <p:ph type="sldImg"/>
          </p:nvPr>
        </p:nvSpPr>
        <p:spPr>
          <a:xfrm>
            <a:off x="436563" y="377825"/>
            <a:ext cx="3773487" cy="2832100"/>
          </a:xfrm>
          <a:ln/>
        </p:spPr>
      </p:sp>
      <p:sp>
        <p:nvSpPr>
          <p:cNvPr id="93188" name="Rectangle 3"/>
          <p:cNvSpPr>
            <a:spLocks noGrp="1" noChangeArrowheads="1"/>
          </p:cNvSpPr>
          <p:nvPr>
            <p:ph type="body" idx="1"/>
          </p:nvPr>
        </p:nvSpPr>
        <p:spPr>
          <a:xfrm>
            <a:off x="674521" y="3626494"/>
            <a:ext cx="4871536" cy="4415069"/>
          </a:xfrm>
          <a:noFill/>
          <a:ln/>
        </p:spPr>
        <p:txBody>
          <a:bodyPr lIns="93695" tIns="46847" rIns="93695" bIns="46847"/>
          <a:lstStyle/>
          <a:p>
            <a:pPr eaLnBrk="1" hangingPunct="1"/>
            <a:r>
              <a:rPr lang="ja-JP" altLang="en-US" dirty="0" smtClean="0"/>
              <a:t>このように，</a:t>
            </a:r>
            <a:r>
              <a:rPr lang="en-US" altLang="ja-JP" dirty="0" smtClean="0"/>
              <a:t>GVA</a:t>
            </a:r>
            <a:r>
              <a:rPr lang="ja-JP" altLang="en-US" dirty="0" smtClean="0"/>
              <a:t>は正直が最良の策で，パレート効率的で，非常に良い性質を持っているのですが，インターネットオークションで生じ得る新しいタイプの不正行為，架空名義入札というものを考えると，このような性質が成り立たなくなる可能性があります．</a:t>
            </a:r>
          </a:p>
          <a:p>
            <a:pPr eaLnBrk="1" hangingPunct="1"/>
            <a:r>
              <a:rPr lang="ja-JP" altLang="en-US" dirty="0" smtClean="0"/>
              <a:t>架空名義入札とは，一人の人が，複数の人になりすまして複数の名義，例えば複数のメールアドレスから入札を行うことです．</a:t>
            </a:r>
          </a:p>
          <a:p>
            <a:pPr eaLnBrk="1" hangingPunct="1"/>
            <a:r>
              <a:rPr lang="ja-JP" altLang="en-US" dirty="0" smtClean="0"/>
              <a:t>現在，新しいメールアドレスを持つことは，ほとんどコスト</a:t>
            </a:r>
            <a:r>
              <a:rPr lang="en-US" altLang="ja-JP" dirty="0" smtClean="0"/>
              <a:t>0</a:t>
            </a:r>
            <a:r>
              <a:rPr lang="ja-JP" altLang="en-US" dirty="0" smtClean="0"/>
              <a:t>で可能ですので，ネットワーク環境でこのような不正行為を検出することは事実上不可能です．</a:t>
            </a:r>
            <a:endParaRPr lang="ja-JP" altLang="en-US" dirty="0" smtClean="0">
              <a:solidFill>
                <a:schemeClr val="bg2"/>
              </a:solidFill>
            </a:endParaRPr>
          </a:p>
          <a:p>
            <a:pPr eaLnBrk="1" hangingPunct="1"/>
            <a:endParaRPr lang="en-US" altLang="ja-JP"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pPr defTabSz="940162"/>
            <a:fld id="{9D32C8E6-7808-4CBE-88AA-1B55549A865E}" type="slidenum">
              <a:rPr lang="en-US" altLang="ja-JP" smtClean="0"/>
              <a:pPr defTabSz="940162"/>
              <a:t>23</a:t>
            </a:fld>
            <a:endParaRPr lang="en-US" altLang="ja-JP" dirty="0" smtClean="0"/>
          </a:p>
        </p:txBody>
      </p:sp>
      <p:sp>
        <p:nvSpPr>
          <p:cNvPr id="94211" name="Rectangle 2"/>
          <p:cNvSpPr>
            <a:spLocks noGrp="1" noRot="1" noChangeAspect="1" noChangeArrowheads="1" noTextEdit="1"/>
          </p:cNvSpPr>
          <p:nvPr>
            <p:ph type="sldImg"/>
          </p:nvPr>
        </p:nvSpPr>
        <p:spPr>
          <a:xfrm>
            <a:off x="57150" y="163513"/>
            <a:ext cx="1679575" cy="1260475"/>
          </a:xfrm>
          <a:ln/>
        </p:spPr>
      </p:sp>
      <p:sp>
        <p:nvSpPr>
          <p:cNvPr id="94212" name="Rectangle 3"/>
          <p:cNvSpPr>
            <a:spLocks noGrp="1" noChangeArrowheads="1"/>
          </p:cNvSpPr>
          <p:nvPr>
            <p:ph type="body" idx="1"/>
          </p:nvPr>
        </p:nvSpPr>
        <p:spPr>
          <a:xfrm>
            <a:off x="299787" y="1361512"/>
            <a:ext cx="6055070" cy="7111328"/>
          </a:xfrm>
          <a:noFill/>
          <a:ln/>
        </p:spPr>
        <p:txBody>
          <a:bodyPr lIns="93695" tIns="46847" rIns="93695" bIns="46847"/>
          <a:lstStyle/>
          <a:p>
            <a:pPr eaLnBrk="1" hangingPunct="1"/>
            <a:r>
              <a:rPr lang="ja-JP" altLang="en-US" sz="2300" dirty="0" smtClean="0"/>
              <a:t>架空名義入札が可能な場合，</a:t>
            </a:r>
            <a:r>
              <a:rPr lang="en-US" altLang="ja-JP" sz="2300" dirty="0" smtClean="0"/>
              <a:t>GVA</a:t>
            </a:r>
            <a:r>
              <a:rPr lang="ja-JP" altLang="en-US" sz="2300" dirty="0" smtClean="0"/>
              <a:t>を用いても誘因両立性が成り立たない可能性があります．</a:t>
            </a:r>
          </a:p>
          <a:p>
            <a:pPr eaLnBrk="1" hangingPunct="1"/>
            <a:r>
              <a:rPr lang="ja-JP" altLang="en-US" sz="2300" dirty="0" smtClean="0"/>
              <a:t>例えば，二人の参加者が，先ほどの例と同じオークションに参加していて，</a:t>
            </a:r>
            <a:r>
              <a:rPr lang="en-US" altLang="ja-JP" sz="2300" dirty="0" smtClean="0"/>
              <a:t>agent1</a:t>
            </a:r>
            <a:r>
              <a:rPr lang="ja-JP" altLang="en-US" sz="2300" dirty="0" smtClean="0"/>
              <a:t>はコーヒーは</a:t>
            </a:r>
            <a:r>
              <a:rPr lang="en-US" altLang="ja-JP" sz="2300" dirty="0" smtClean="0"/>
              <a:t>$6, </a:t>
            </a:r>
            <a:r>
              <a:rPr lang="ja-JP" altLang="en-US" sz="2300" dirty="0" smtClean="0"/>
              <a:t>ケーキは</a:t>
            </a:r>
            <a:r>
              <a:rPr lang="en-US" altLang="ja-JP" sz="2300" dirty="0" smtClean="0"/>
              <a:t>$6</a:t>
            </a:r>
            <a:r>
              <a:rPr lang="ja-JP" altLang="en-US" sz="2300" dirty="0" err="1" smtClean="0"/>
              <a:t>，</a:t>
            </a:r>
            <a:r>
              <a:rPr lang="ja-JP" altLang="en-US" sz="2300" dirty="0" smtClean="0"/>
              <a:t>両方合わせて</a:t>
            </a:r>
            <a:r>
              <a:rPr lang="en-US" altLang="ja-JP" sz="2300" dirty="0" smtClean="0"/>
              <a:t>$12</a:t>
            </a:r>
            <a:r>
              <a:rPr lang="ja-JP" altLang="en-US" sz="2300" dirty="0" smtClean="0"/>
              <a:t>という評価値を持っている場合，</a:t>
            </a:r>
          </a:p>
          <a:p>
            <a:pPr eaLnBrk="1" hangingPunct="1"/>
            <a:r>
              <a:rPr lang="ja-JP" altLang="en-US" sz="2300" dirty="0" smtClean="0"/>
              <a:t>正直に入札した場合には，両方の財を得ることができますが，</a:t>
            </a:r>
          </a:p>
          <a:p>
            <a:pPr eaLnBrk="1" hangingPunct="1"/>
            <a:r>
              <a:rPr lang="en-US" altLang="ja-JP" sz="2300" dirty="0" smtClean="0"/>
              <a:t>agent1</a:t>
            </a:r>
            <a:r>
              <a:rPr lang="ja-JP" altLang="en-US" sz="2300" dirty="0" smtClean="0"/>
              <a:t>が参加しなかった場合の社会的余剰は</a:t>
            </a:r>
            <a:r>
              <a:rPr lang="en-US" altLang="ja-JP" sz="2300" dirty="0" smtClean="0"/>
              <a:t>$8, </a:t>
            </a:r>
            <a:r>
              <a:rPr lang="ja-JP" altLang="en-US" sz="2300" dirty="0" smtClean="0"/>
              <a:t>参加した場合には，両方の財を</a:t>
            </a:r>
            <a:r>
              <a:rPr lang="en-US" altLang="ja-JP" sz="2300" dirty="0" smtClean="0"/>
              <a:t>agent1</a:t>
            </a:r>
            <a:r>
              <a:rPr lang="ja-JP" altLang="en-US" sz="2300" dirty="0" smtClean="0"/>
              <a:t>が取ってしまうため，他者の効用は</a:t>
            </a:r>
            <a:r>
              <a:rPr lang="en-US" altLang="ja-JP" sz="2300" dirty="0" smtClean="0"/>
              <a:t>0, </a:t>
            </a:r>
            <a:r>
              <a:rPr lang="ja-JP" altLang="en-US" sz="2300" dirty="0" smtClean="0"/>
              <a:t>よって支払額は</a:t>
            </a:r>
            <a:r>
              <a:rPr lang="en-US" altLang="ja-JP" sz="2300" dirty="0" smtClean="0"/>
              <a:t>$8</a:t>
            </a:r>
            <a:r>
              <a:rPr lang="ja-JP" altLang="en-US" sz="2300" dirty="0" smtClean="0"/>
              <a:t>となります．</a:t>
            </a:r>
          </a:p>
          <a:p>
            <a:pPr eaLnBrk="1" hangingPunct="1"/>
            <a:r>
              <a:rPr lang="ja-JP" altLang="en-US" sz="2300" dirty="0" smtClean="0"/>
              <a:t>一方，架空名義入札が使えるなら，</a:t>
            </a:r>
            <a:r>
              <a:rPr lang="en-US" altLang="ja-JP" sz="2300" dirty="0" smtClean="0"/>
              <a:t>agent1</a:t>
            </a:r>
            <a:r>
              <a:rPr lang="ja-JP" altLang="en-US" sz="2300" dirty="0" smtClean="0"/>
              <a:t>は</a:t>
            </a:r>
            <a:r>
              <a:rPr lang="en-US" altLang="ja-JP" sz="2300" dirty="0" smtClean="0"/>
              <a:t>agent3</a:t>
            </a:r>
            <a:r>
              <a:rPr lang="ja-JP" altLang="en-US" sz="2300" dirty="0" smtClean="0"/>
              <a:t>という別の名義を使って，入札を分割することにより，先ほどの例と全く同じ状況を作り出すことができます．</a:t>
            </a:r>
          </a:p>
          <a:p>
            <a:pPr eaLnBrk="1" hangingPunct="1"/>
            <a:r>
              <a:rPr lang="ja-JP" altLang="en-US" sz="2300" dirty="0" smtClean="0"/>
              <a:t>この場合，</a:t>
            </a:r>
            <a:r>
              <a:rPr lang="en-US" altLang="ja-JP" sz="2300" dirty="0" smtClean="0"/>
              <a:t>agent1</a:t>
            </a:r>
            <a:r>
              <a:rPr lang="ja-JP" altLang="en-US" sz="2300" dirty="0" smtClean="0"/>
              <a:t>にコーヒーが，</a:t>
            </a:r>
            <a:r>
              <a:rPr lang="en-US" altLang="ja-JP" sz="2300" dirty="0" smtClean="0"/>
              <a:t>agent3</a:t>
            </a:r>
            <a:r>
              <a:rPr lang="ja-JP" altLang="en-US" sz="2300" dirty="0" smtClean="0"/>
              <a:t>にケーキが割り当てられ，それぞれの支払額は</a:t>
            </a:r>
            <a:r>
              <a:rPr lang="en-US" altLang="ja-JP" sz="2300" dirty="0" smtClean="0"/>
              <a:t>$2</a:t>
            </a:r>
            <a:r>
              <a:rPr lang="ja-JP" altLang="en-US" sz="2300" dirty="0" smtClean="0"/>
              <a:t>となりますが，実際には</a:t>
            </a:r>
            <a:r>
              <a:rPr lang="en-US" altLang="ja-JP" sz="2300" dirty="0" smtClean="0"/>
              <a:t>agent1</a:t>
            </a:r>
            <a:r>
              <a:rPr lang="ja-JP" altLang="en-US" sz="2300" dirty="0" smtClean="0"/>
              <a:t>と</a:t>
            </a:r>
            <a:r>
              <a:rPr lang="en-US" altLang="ja-JP" sz="2300" dirty="0" smtClean="0"/>
              <a:t>agent3</a:t>
            </a:r>
            <a:r>
              <a:rPr lang="ja-JP" altLang="en-US" sz="2300" dirty="0" smtClean="0"/>
              <a:t>というのは同じ人なので，結局</a:t>
            </a:r>
            <a:r>
              <a:rPr lang="en-US" altLang="ja-JP" sz="2300" dirty="0" smtClean="0"/>
              <a:t>agent1</a:t>
            </a:r>
            <a:r>
              <a:rPr lang="ja-JP" altLang="en-US" sz="2300" dirty="0" smtClean="0"/>
              <a:t>は両方の財を</a:t>
            </a:r>
            <a:r>
              <a:rPr lang="en-US" altLang="ja-JP" sz="2300" dirty="0" smtClean="0"/>
              <a:t>$4</a:t>
            </a:r>
            <a:r>
              <a:rPr lang="ja-JP" altLang="en-US" sz="2300" dirty="0" smtClean="0"/>
              <a:t>で得ることができ，架空名義入札によって利益を増やすことができる，つまり，正直が最良の策ではないということになります．</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B62D49F9-F01E-4A58-8D1F-7D98FE5E52EB}" type="slidenum">
              <a:rPr lang="en-US" altLang="ja-JP" smtClean="0"/>
              <a:pPr>
                <a:defRPr/>
              </a:pPr>
              <a:t>24</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a:ln/>
        </p:spPr>
      </p:sp>
      <p:sp>
        <p:nvSpPr>
          <p:cNvPr id="47107" name="Rectangle 3"/>
          <p:cNvSpPr>
            <a:spLocks noGrp="1"/>
          </p:cNvSpPr>
          <p:nvPr>
            <p:ph type="body" idx="1"/>
          </p:nvPr>
        </p:nvSpPr>
        <p:spPr>
          <a:noFill/>
          <a:ln/>
        </p:spPr>
        <p:txBody>
          <a:bodyPr/>
          <a:lstStyle/>
          <a:p>
            <a:pPr eaLnBrk="1" hangingPunct="1"/>
            <a:r>
              <a:rPr lang="ja-JP" altLang="en-US" dirty="0" smtClean="0">
                <a:ea typeface="ＭＳ Ｐ明朝" pitchFamily="18" charset="-128"/>
              </a:rPr>
              <a:t>メカニズムとか制度は，入力と結果の関係を示す関数だと考えることができます．</a:t>
            </a:r>
            <a:endParaRPr lang="en-US" altLang="ja-JP" dirty="0" smtClean="0">
              <a:ea typeface="ＭＳ Ｐ明朝" pitchFamily="18" charset="-128"/>
            </a:endParaRPr>
          </a:p>
          <a:p>
            <a:pPr eaLnBrk="1" hangingPunct="1"/>
            <a:r>
              <a:rPr lang="ja-JP" altLang="en-US" dirty="0" smtClean="0">
                <a:ea typeface="ＭＳ Ｐ明朝" pitchFamily="18" charset="-128"/>
              </a:rPr>
              <a:t>入力は，参加者の表明したタイプのプロファイル，オークションなら評価値で，</a:t>
            </a:r>
            <a:endParaRPr lang="en-US" altLang="ja-JP" dirty="0" smtClean="0">
              <a:ea typeface="ＭＳ Ｐ明朝" pitchFamily="18" charset="-128"/>
            </a:endParaRPr>
          </a:p>
          <a:p>
            <a:pPr eaLnBrk="1" hangingPunct="1"/>
            <a:r>
              <a:rPr lang="ja-JP" altLang="en-US" dirty="0" smtClean="0">
                <a:ea typeface="ＭＳ Ｐ明朝" pitchFamily="18" charset="-128"/>
              </a:rPr>
              <a:t>出力は社会的選択の結果，オークションなら勝者や支払額などで，</a:t>
            </a:r>
            <a:endParaRPr lang="en-US" altLang="ja-JP" dirty="0" smtClean="0">
              <a:ea typeface="ＭＳ Ｐ明朝" pitchFamily="18" charset="-128"/>
            </a:endParaRPr>
          </a:p>
          <a:p>
            <a:pPr eaLnBrk="1" hangingPunct="1"/>
            <a:r>
              <a:rPr lang="ja-JP" altLang="en-US" dirty="0" smtClean="0">
                <a:ea typeface="ＭＳ Ｐ明朝" pitchFamily="18" charset="-128"/>
              </a:rPr>
              <a:t>この入力と出力の関係を定義するのがメカニズムです．</a:t>
            </a:r>
            <a:endParaRPr lang="en-US" altLang="ja-JP" dirty="0" smtClean="0">
              <a:ea typeface="ＭＳ Ｐ明朝" pitchFamily="18" charset="-128"/>
            </a:endParaRPr>
          </a:p>
          <a:p>
            <a:pPr eaLnBrk="1" hangingPunct="1"/>
            <a:endParaRPr lang="en-US" altLang="ja-JP" dirty="0" smtClean="0">
              <a:ea typeface="ＭＳ Ｐ明朝" pitchFamily="18" charset="-128"/>
            </a:endParaRPr>
          </a:p>
          <a:p>
            <a:pPr eaLnBrk="1" hangingPunct="1"/>
            <a:r>
              <a:rPr lang="ja-JP" altLang="en-US" dirty="0" smtClean="0">
                <a:ea typeface="ＭＳ Ｐ明朝" pitchFamily="18" charset="-128"/>
              </a:rPr>
              <a:t>この関数に関して，誘因両立性，すなわち，参加者にとって，嘘をつかないこと，</a:t>
            </a:r>
            <a:endParaRPr lang="en-US" altLang="ja-JP" dirty="0" smtClean="0">
              <a:ea typeface="ＭＳ Ｐ明朝" pitchFamily="18" charset="-128"/>
            </a:endParaRPr>
          </a:p>
          <a:p>
            <a:pPr eaLnBrk="1" hangingPunct="1"/>
            <a:r>
              <a:rPr lang="ja-JP" altLang="en-US" dirty="0" smtClean="0">
                <a:ea typeface="ＭＳ Ｐ明朝" pitchFamily="18" charset="-128"/>
              </a:rPr>
              <a:t>正直が最良の策となること，個人合理性，すなわち，メカニズムに参加して損をすることが</a:t>
            </a:r>
            <a:endParaRPr lang="en-US" altLang="ja-JP" dirty="0" smtClean="0">
              <a:ea typeface="ＭＳ Ｐ明朝" pitchFamily="18" charset="-128"/>
            </a:endParaRPr>
          </a:p>
          <a:p>
            <a:pPr eaLnBrk="1" hangingPunct="1"/>
            <a:r>
              <a:rPr lang="ja-JP" altLang="en-US" dirty="0" smtClean="0">
                <a:ea typeface="ＭＳ Ｐ明朝" pitchFamily="18" charset="-128"/>
              </a:rPr>
              <a:t>ないことなどが，メカニズムに対する制約条件となります．</a:t>
            </a:r>
            <a:endParaRPr lang="en-US" altLang="ja-JP" dirty="0" smtClean="0">
              <a:ea typeface="ＭＳ Ｐ明朝" pitchFamily="18" charset="-128"/>
            </a:endParaRPr>
          </a:p>
          <a:p>
            <a:pPr eaLnBrk="1" hangingPunct="1"/>
            <a:endParaRPr lang="en-US" altLang="ja-JP" dirty="0" smtClean="0">
              <a:ea typeface="ＭＳ Ｐ明朝" pitchFamily="18" charset="-128"/>
            </a:endParaRPr>
          </a:p>
          <a:p>
            <a:pPr eaLnBrk="1" hangingPunct="1"/>
            <a:r>
              <a:rPr lang="ja-JP" altLang="en-US" dirty="0" smtClean="0">
                <a:ea typeface="ＭＳ Ｐ明朝" pitchFamily="18" charset="-128"/>
              </a:rPr>
              <a:t>これらの制約条件の下で，参加者や主催者にとって望ましい性質を満たすメカニズム</a:t>
            </a:r>
          </a:p>
          <a:p>
            <a:pPr eaLnBrk="1" hangingPunct="1"/>
            <a:r>
              <a:rPr lang="ja-JP" altLang="en-US" dirty="0" smtClean="0">
                <a:ea typeface="ＭＳ Ｐ明朝" pitchFamily="18" charset="-128"/>
              </a:rPr>
              <a:t>を設計することがメカニズムデザインの目的です．</a:t>
            </a:r>
          </a:p>
          <a:p>
            <a:pPr eaLnBrk="1" hangingPunct="1"/>
            <a:r>
              <a:rPr lang="ja-JP" altLang="en-US" dirty="0" smtClean="0">
                <a:ea typeface="ＭＳ Ｐ明朝" pitchFamily="18" charset="-128"/>
              </a:rPr>
              <a:t>ここでいう望ましい性質とは，参加者全員の効用の総和，すなわち社会的余剰，もしくは</a:t>
            </a:r>
            <a:endParaRPr lang="en-US" altLang="ja-JP" dirty="0" smtClean="0">
              <a:ea typeface="ＭＳ Ｐ明朝" pitchFamily="18" charset="-128"/>
            </a:endParaRPr>
          </a:p>
          <a:p>
            <a:pPr eaLnBrk="1" hangingPunct="1"/>
            <a:r>
              <a:rPr lang="ja-JP" altLang="en-US" dirty="0" smtClean="0">
                <a:ea typeface="ＭＳ Ｐ明朝" pitchFamily="18" charset="-128"/>
              </a:rPr>
              <a:t>主催者の収入の最大化などです．</a:t>
            </a:r>
          </a:p>
          <a:p>
            <a:pPr eaLnBrk="1" hangingPunct="1"/>
            <a:r>
              <a:rPr lang="ja-JP" altLang="en-US" dirty="0" smtClean="0">
                <a:ea typeface="ＭＳ Ｐ明朝" pitchFamily="18" charset="-128"/>
              </a:rPr>
              <a:t>従来は一般的な状況における入力に対して手作業でメカニズムの設計を行っていました．</a:t>
            </a:r>
          </a:p>
          <a:p>
            <a:pPr eaLnBrk="1" hangingPunct="1"/>
            <a:r>
              <a:rPr lang="ja-JP" altLang="en-US" dirty="0" smtClean="0">
                <a:ea typeface="ＭＳ Ｐ明朝" pitchFamily="18" charset="-128"/>
              </a:rPr>
              <a:t>自動メカニズムデザインでは，このメカニズムデザイン，要は関数の設計を自動化しようとします．</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TextEdit="1"/>
          </p:cNvSpPr>
          <p:nvPr>
            <p:ph type="sldImg"/>
          </p:nvPr>
        </p:nvSpPr>
        <p:spPr>
          <a:ln/>
        </p:spPr>
      </p:sp>
      <p:sp>
        <p:nvSpPr>
          <p:cNvPr id="48131" name="Rectangle 3"/>
          <p:cNvSpPr>
            <a:spLocks noGrp="1"/>
          </p:cNvSpPr>
          <p:nvPr>
            <p:ph type="body" idx="1"/>
          </p:nvPr>
        </p:nvSpPr>
        <p:spPr>
          <a:noFill/>
          <a:ln/>
        </p:spPr>
        <p:txBody>
          <a:bodyPr/>
          <a:lstStyle/>
          <a:p>
            <a:pPr eaLnBrk="1" hangingPunct="1"/>
            <a:r>
              <a:rPr lang="ja-JP" altLang="en-US" dirty="0" smtClean="0">
                <a:ea typeface="ＭＳ Ｐ明朝" pitchFamily="18" charset="-128"/>
              </a:rPr>
              <a:t>自動メカニズムデザインではメカニズム設計を最適化問題，詳細には混合整数計画問題として表現します．</a:t>
            </a:r>
            <a:endParaRPr lang="en-US" altLang="ja-JP" dirty="0" smtClean="0">
              <a:ea typeface="ＭＳ Ｐ明朝" pitchFamily="18" charset="-128"/>
            </a:endParaRPr>
          </a:p>
          <a:p>
            <a:pPr eaLnBrk="1" hangingPunct="1"/>
            <a:endParaRPr lang="en-US" altLang="ja-JP" dirty="0" smtClean="0">
              <a:solidFill>
                <a:srgbClr val="000000"/>
              </a:solidFill>
              <a:ea typeface="ＭＳ Ｐ明朝" pitchFamily="18" charset="-128"/>
            </a:endParaRPr>
          </a:p>
          <a:p>
            <a:pPr eaLnBrk="1" hangingPunct="1"/>
            <a:r>
              <a:rPr lang="ja-JP" altLang="en-US" dirty="0" smtClean="0">
                <a:solidFill>
                  <a:srgbClr val="000000"/>
                </a:solidFill>
                <a:ea typeface="ＭＳ Ｐ明朝" pitchFamily="18" charset="-128"/>
              </a:rPr>
              <a:t>具体的には，メカニズムのすべての入力と結果の組合せを表す，非常に多くの変数を定義します．</a:t>
            </a:r>
          </a:p>
          <a:p>
            <a:pPr eaLnBrk="1" hangingPunct="1"/>
            <a:r>
              <a:rPr lang="ja-JP" altLang="en-US" dirty="0" smtClean="0">
                <a:solidFill>
                  <a:srgbClr val="000000"/>
                </a:solidFill>
                <a:ea typeface="ＭＳ Ｐ明朝" pitchFamily="18" charset="-128"/>
              </a:rPr>
              <a:t>そこで，与えられた制約を満たす範囲で，目的関数を最大化するよう，これらの変数の値を最適化します．</a:t>
            </a:r>
          </a:p>
          <a:p>
            <a:pPr eaLnBrk="1" hangingPunct="1"/>
            <a:endParaRPr lang="en-US" altLang="ja-JP" dirty="0" smtClean="0">
              <a:ea typeface="ＭＳ Ｐ明朝" pitchFamily="18" charset="-128"/>
            </a:endParaRPr>
          </a:p>
          <a:p>
            <a:pPr eaLnBrk="1" hangingPunct="1"/>
            <a:r>
              <a:rPr lang="ja-JP" altLang="en-US" dirty="0" smtClean="0">
                <a:ea typeface="ＭＳ Ｐ明朝" pitchFamily="18" charset="-128"/>
              </a:rPr>
              <a:t>混合整数計画法に関しては，かなり高速な，市販のパッケージソフトがあります．</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a:ln/>
        </p:spPr>
      </p:sp>
      <p:sp>
        <p:nvSpPr>
          <p:cNvPr id="49155" name="Rectangle 3"/>
          <p:cNvSpPr>
            <a:spLocks noGrp="1"/>
          </p:cNvSpPr>
          <p:nvPr>
            <p:ph type="body" idx="1"/>
          </p:nvPr>
        </p:nvSpPr>
        <p:spPr>
          <a:noFill/>
          <a:ln/>
        </p:spPr>
        <p:txBody>
          <a:bodyPr/>
          <a:lstStyle/>
          <a:p>
            <a:pPr lvl="1" eaLnBrk="1" hangingPunct="1"/>
            <a:r>
              <a:rPr lang="ja-JP" altLang="en-US" sz="1000" dirty="0" smtClean="0">
                <a:ea typeface="ＭＳ Ｐ明朝" pitchFamily="18" charset="-128"/>
              </a:rPr>
              <a:t>以下，</a:t>
            </a:r>
            <a:r>
              <a:rPr lang="en-US" altLang="ja-JP" sz="1000" dirty="0" smtClean="0">
                <a:ea typeface="ＭＳ Ｐ明朝" pitchFamily="18" charset="-128"/>
              </a:rPr>
              <a:t>2</a:t>
            </a:r>
            <a:r>
              <a:rPr lang="ja-JP" altLang="en-US" sz="1000" dirty="0" smtClean="0">
                <a:ea typeface="ＭＳ Ｐ明朝" pitchFamily="18" charset="-128"/>
              </a:rPr>
              <a:t>人</a:t>
            </a:r>
            <a:r>
              <a:rPr lang="en-US" altLang="ja-JP" sz="1000" dirty="0" smtClean="0">
                <a:ea typeface="ＭＳ Ｐ明朝" pitchFamily="18" charset="-128"/>
              </a:rPr>
              <a:t>1</a:t>
            </a:r>
            <a:r>
              <a:rPr lang="ja-JP" altLang="en-US" sz="1000" dirty="0" smtClean="0">
                <a:ea typeface="ＭＳ Ｐ明朝" pitchFamily="18" charset="-128"/>
              </a:rPr>
              <a:t>財の簡単な例を用います．</a:t>
            </a:r>
          </a:p>
          <a:p>
            <a:pPr lvl="1" eaLnBrk="1" hangingPunct="1"/>
            <a:endParaRPr lang="ja-JP" altLang="en-US" sz="1000" dirty="0" smtClean="0">
              <a:ea typeface="ＭＳ Ｐ明朝" pitchFamily="18" charset="-128"/>
            </a:endParaRPr>
          </a:p>
          <a:p>
            <a:pPr lvl="1" eaLnBrk="1" hangingPunct="1"/>
            <a:r>
              <a:rPr lang="ja-JP" altLang="en-US" sz="1000" dirty="0" smtClean="0">
                <a:ea typeface="ＭＳ Ｐ明朝" pitchFamily="18" charset="-128"/>
              </a:rPr>
              <a:t>入札者</a:t>
            </a:r>
            <a:r>
              <a:rPr lang="en-US" altLang="ja-JP" sz="1000" dirty="0" smtClean="0">
                <a:ea typeface="ＭＳ Ｐ明朝" pitchFamily="18" charset="-128"/>
              </a:rPr>
              <a:t>1</a:t>
            </a:r>
            <a:r>
              <a:rPr lang="ja-JP" altLang="en-US" sz="1000" dirty="0" smtClean="0">
                <a:ea typeface="ＭＳ Ｐ明朝" pitchFamily="18" charset="-128"/>
              </a:rPr>
              <a:t>と</a:t>
            </a:r>
            <a:r>
              <a:rPr lang="en-US" altLang="ja-JP" sz="1000" dirty="0" smtClean="0">
                <a:ea typeface="ＭＳ Ｐ明朝" pitchFamily="18" charset="-128"/>
              </a:rPr>
              <a:t>2</a:t>
            </a:r>
            <a:r>
              <a:rPr lang="ja-JP" altLang="en-US" sz="1000" dirty="0" smtClean="0">
                <a:ea typeface="ＭＳ Ｐ明朝" pitchFamily="18" charset="-128"/>
              </a:rPr>
              <a:t>が</a:t>
            </a:r>
            <a:r>
              <a:rPr lang="en-US" altLang="ja-JP" sz="1000" dirty="0" smtClean="0">
                <a:ea typeface="ＭＳ Ｐ明朝" pitchFamily="18" charset="-128"/>
              </a:rPr>
              <a:t>1</a:t>
            </a:r>
            <a:r>
              <a:rPr lang="ja-JP" altLang="en-US" sz="1000" dirty="0" err="1" smtClean="0">
                <a:ea typeface="ＭＳ Ｐ明朝" pitchFamily="18" charset="-128"/>
              </a:rPr>
              <a:t>つの</a:t>
            </a:r>
            <a:r>
              <a:rPr lang="ja-JP" altLang="en-US" sz="1000" dirty="0" smtClean="0">
                <a:ea typeface="ＭＳ Ｐ明朝" pitchFamily="18" charset="-128"/>
              </a:rPr>
              <a:t>財をオークションで競り合う状況を考えます．</a:t>
            </a:r>
            <a:endParaRPr lang="en-US" altLang="ja-JP" sz="1000" dirty="0" smtClean="0">
              <a:ea typeface="ＭＳ Ｐ明朝" pitchFamily="18" charset="-128"/>
            </a:endParaRPr>
          </a:p>
          <a:p>
            <a:pPr lvl="1" eaLnBrk="1" hangingPunct="1"/>
            <a:endParaRPr lang="ja-JP" altLang="en-US" sz="1000" dirty="0" smtClean="0">
              <a:ea typeface="ＭＳ Ｐ明朝" pitchFamily="18" charset="-128"/>
            </a:endParaRPr>
          </a:p>
          <a:p>
            <a:pPr lvl="1" eaLnBrk="1" hangingPunct="1"/>
            <a:r>
              <a:rPr lang="ja-JP" altLang="en-US" sz="1000" dirty="0" smtClean="0">
                <a:ea typeface="ＭＳ Ｐ明朝" pitchFamily="18" charset="-128"/>
              </a:rPr>
              <a:t>各入札者は，財に対し</a:t>
            </a:r>
            <a:r>
              <a:rPr lang="en-US" altLang="ja-JP" sz="1000" dirty="0" smtClean="0">
                <a:ea typeface="ＭＳ Ｐ明朝" pitchFamily="18" charset="-128"/>
              </a:rPr>
              <a:t>$100</a:t>
            </a:r>
            <a:r>
              <a:rPr lang="ja-JP" altLang="en-US" sz="1000" dirty="0" smtClean="0">
                <a:ea typeface="ＭＳ Ｐ明朝" pitchFamily="18" charset="-128"/>
              </a:rPr>
              <a:t>もしくは</a:t>
            </a:r>
            <a:r>
              <a:rPr lang="en-US" altLang="ja-JP" sz="1000" dirty="0" smtClean="0">
                <a:ea typeface="ＭＳ Ｐ明朝" pitchFamily="18" charset="-128"/>
              </a:rPr>
              <a:t>$50</a:t>
            </a:r>
            <a:r>
              <a:rPr lang="ja-JP" altLang="en-US" sz="1000" dirty="0" smtClean="0">
                <a:ea typeface="ＭＳ Ｐ明朝" pitchFamily="18" charset="-128"/>
              </a:rPr>
              <a:t>のどちらかの評価値を持っているものとします．</a:t>
            </a:r>
          </a:p>
          <a:p>
            <a:pPr lvl="1" eaLnBrk="1" hangingPunct="1"/>
            <a:endParaRPr lang="ja-JP" altLang="en-US" sz="1000" dirty="0" smtClean="0">
              <a:ea typeface="ＭＳ Ｐ明朝" pitchFamily="18" charset="-128"/>
            </a:endParaRPr>
          </a:p>
          <a:p>
            <a:pPr lvl="1" eaLnBrk="1" hangingPunct="1"/>
            <a:r>
              <a:rPr lang="ja-JP" altLang="en-US" sz="1000" dirty="0" smtClean="0">
                <a:ea typeface="ＭＳ Ｐ明朝" pitchFamily="18" charset="-128"/>
              </a:rPr>
              <a:t>また，各入札者への財の割当ては，財がもらえるかもらえないか，</a:t>
            </a:r>
            <a:r>
              <a:rPr lang="en-US" altLang="ja-JP" sz="1000" dirty="0" smtClean="0">
                <a:ea typeface="ＭＳ Ｐ明朝" pitchFamily="18" charset="-128"/>
              </a:rPr>
              <a:t>win</a:t>
            </a:r>
            <a:r>
              <a:rPr lang="ja-JP" altLang="en-US" sz="1000" dirty="0" smtClean="0">
                <a:ea typeface="ＭＳ Ｐ明朝" pitchFamily="18" charset="-128"/>
              </a:rPr>
              <a:t>か</a:t>
            </a:r>
            <a:r>
              <a:rPr lang="en-US" altLang="ja-JP" sz="1000" dirty="0" smtClean="0">
                <a:ea typeface="ＭＳ Ｐ明朝" pitchFamily="18" charset="-128"/>
              </a:rPr>
              <a:t>lose</a:t>
            </a:r>
            <a:r>
              <a:rPr lang="ja-JP" altLang="en-US" sz="1000" dirty="0" err="1" smtClean="0">
                <a:ea typeface="ＭＳ Ｐ明朝" pitchFamily="18" charset="-128"/>
              </a:rPr>
              <a:t>かで</a:t>
            </a:r>
            <a:r>
              <a:rPr lang="ja-JP" altLang="en-US" sz="1000" dirty="0" smtClean="0">
                <a:ea typeface="ＭＳ Ｐ明朝" pitchFamily="18" charset="-128"/>
              </a:rPr>
              <a:t>表現します．</a:t>
            </a:r>
          </a:p>
          <a:p>
            <a:pPr lvl="1" eaLnBrk="1" hangingPunct="1"/>
            <a:endParaRPr lang="ja-JP" altLang="en-US" sz="1000" dirty="0" smtClean="0">
              <a:ea typeface="ＭＳ Ｐ明朝" pitchFamily="18" charset="-128"/>
            </a:endParaRPr>
          </a:p>
          <a:p>
            <a:pPr lvl="1" eaLnBrk="1" hangingPunct="1"/>
            <a:r>
              <a:rPr lang="ja-JP" altLang="en-US" sz="1000" dirty="0" smtClean="0">
                <a:ea typeface="ＭＳ Ｐ明朝" pitchFamily="18" charset="-128"/>
              </a:rPr>
              <a:t>ここで起こりうる入札の組合せは，</a:t>
            </a:r>
          </a:p>
          <a:p>
            <a:pPr lvl="1" eaLnBrk="1" hangingPunct="1"/>
            <a:r>
              <a:rPr lang="en-US" altLang="ja-JP" sz="1000" dirty="0" smtClean="0">
                <a:ea typeface="ＭＳ Ｐ明朝" pitchFamily="18" charset="-128"/>
              </a:rPr>
              <a:t>(100, 100), (100, 50), (50, 100), (50, 50) </a:t>
            </a:r>
            <a:r>
              <a:rPr lang="ja-JP" altLang="en-US" sz="1000" dirty="0" smtClean="0">
                <a:ea typeface="ＭＳ Ｐ明朝" pitchFamily="18" charset="-128"/>
              </a:rPr>
              <a:t>の</a:t>
            </a:r>
            <a:r>
              <a:rPr lang="en-US" altLang="ja-JP" sz="1000" dirty="0" smtClean="0">
                <a:ea typeface="ＭＳ Ｐ明朝" pitchFamily="18" charset="-128"/>
              </a:rPr>
              <a:t>4</a:t>
            </a:r>
            <a:r>
              <a:rPr lang="ja-JP" altLang="en-US" sz="1000" dirty="0" smtClean="0">
                <a:ea typeface="ＭＳ Ｐ明朝" pitchFamily="18" charset="-128"/>
              </a:rPr>
              <a:t>通りが考えられます．</a:t>
            </a:r>
          </a:p>
          <a:p>
            <a:pPr lvl="1" eaLnBrk="1" hangingPunct="1"/>
            <a:endParaRPr lang="ja-JP" altLang="en-US" sz="1000" dirty="0" smtClean="0">
              <a:ea typeface="ＭＳ Ｐ明朝" pitchFamily="18" charset="-128"/>
            </a:endParaRPr>
          </a:p>
          <a:p>
            <a:pPr lvl="1" eaLnBrk="1" hangingPunct="1"/>
            <a:r>
              <a:rPr lang="ja-JP" altLang="en-US" sz="1000" dirty="0" smtClean="0">
                <a:ea typeface="ＭＳ Ｐ明朝" pitchFamily="18" charset="-128"/>
              </a:rPr>
              <a:t>また，起こりうる割当て結果は，</a:t>
            </a:r>
          </a:p>
          <a:p>
            <a:pPr lvl="1" eaLnBrk="1" hangingPunct="1"/>
            <a:r>
              <a:rPr lang="en-US" altLang="ja-JP" sz="1000" dirty="0" smtClean="0">
                <a:ea typeface="ＭＳ Ｐ明朝" pitchFamily="18" charset="-128"/>
              </a:rPr>
              <a:t>(win, lose), (lose, win), (lose, lose) </a:t>
            </a:r>
            <a:r>
              <a:rPr lang="ja-JP" altLang="en-US" sz="1000" dirty="0" smtClean="0">
                <a:ea typeface="ＭＳ Ｐ明朝" pitchFamily="18" charset="-128"/>
              </a:rPr>
              <a:t>の</a:t>
            </a:r>
            <a:r>
              <a:rPr lang="en-US" altLang="ja-JP" sz="1000" dirty="0" smtClean="0">
                <a:ea typeface="ＭＳ Ｐ明朝" pitchFamily="18" charset="-128"/>
              </a:rPr>
              <a:t>3</a:t>
            </a:r>
            <a:r>
              <a:rPr lang="ja-JP" altLang="en-US" sz="1000" dirty="0" smtClean="0">
                <a:ea typeface="ＭＳ Ｐ明朝" pitchFamily="18" charset="-128"/>
              </a:rPr>
              <a:t>通りが考えられます．</a:t>
            </a:r>
          </a:p>
          <a:p>
            <a:pPr lvl="1" eaLnBrk="1" hangingPunct="1"/>
            <a:endParaRPr lang="ja-JP" altLang="en-US" sz="1000" dirty="0" smtClean="0">
              <a:ea typeface="ＭＳ Ｐ明朝" pitchFamily="18" charset="-128"/>
            </a:endParaRPr>
          </a:p>
          <a:p>
            <a:pPr lvl="1" eaLnBrk="1" hangingPunct="1"/>
            <a:r>
              <a:rPr lang="ja-JP" altLang="en-US" sz="1000" dirty="0" smtClean="0">
                <a:ea typeface="ＭＳ Ｐ明朝" pitchFamily="18" charset="-128"/>
              </a:rPr>
              <a:t>また，各入札者の支払額は</a:t>
            </a:r>
            <a:r>
              <a:rPr lang="en-US" altLang="ja-JP" sz="1000" dirty="0" smtClean="0">
                <a:ea typeface="ＭＳ Ｐ明朝" pitchFamily="18" charset="-128"/>
              </a:rPr>
              <a:t>,</a:t>
            </a:r>
            <a:r>
              <a:rPr lang="en-US" altLang="ja-JP" sz="1000" baseline="0" dirty="0" smtClean="0">
                <a:ea typeface="ＭＳ Ｐ明朝" pitchFamily="18" charset="-128"/>
              </a:rPr>
              <a:t> </a:t>
            </a:r>
            <a:r>
              <a:rPr lang="ja-JP" altLang="en-US" sz="1000" baseline="0" dirty="0" smtClean="0">
                <a:ea typeface="ＭＳ Ｐ明朝" pitchFamily="18" charset="-128"/>
              </a:rPr>
              <a:t>正の実数の組です．</a:t>
            </a:r>
            <a:endParaRPr lang="ja-JP" altLang="en-US" sz="1000" dirty="0" smtClean="0">
              <a:ea typeface="ＭＳ Ｐ明朝" pitchFamily="18" charset="-128"/>
            </a:endParaRPr>
          </a:p>
          <a:p>
            <a:pPr lvl="1" eaLnBrk="1" hangingPunct="1"/>
            <a:endParaRPr lang="ja-JP" altLang="en-US" sz="1000" dirty="0" smtClean="0">
              <a:ea typeface="ＭＳ Ｐ明朝" pitchFamily="18" charset="-128"/>
            </a:endParaRPr>
          </a:p>
          <a:p>
            <a:pPr lvl="1" eaLnBrk="1" hangingPunct="1"/>
            <a:r>
              <a:rPr lang="ja-JP" altLang="en-US" sz="1000" dirty="0" smtClean="0">
                <a:ea typeface="ＭＳ Ｐ明朝" pitchFamily="18" charset="-128"/>
              </a:rPr>
              <a:t>メカニズムは，これらの起こりうる全ての入札の組合せに対し，</a:t>
            </a:r>
          </a:p>
          <a:p>
            <a:pPr lvl="1" eaLnBrk="1" hangingPunct="1"/>
            <a:r>
              <a:rPr lang="ja-JP" altLang="en-US" sz="1000" dirty="0" smtClean="0">
                <a:ea typeface="ＭＳ Ｐ明朝" pitchFamily="18" charset="-128"/>
              </a:rPr>
              <a:t>対応する割当て，支払額を決定する関数と考えます．</a:t>
            </a:r>
          </a:p>
          <a:p>
            <a:pPr eaLnBrk="1" hangingPunct="1"/>
            <a:endParaRPr lang="ja-JP" altLang="en-US" sz="1000" dirty="0" smtClean="0">
              <a:ea typeface="ＭＳ Ｐ明朝" pitchFamily="18"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TextEdit="1"/>
          </p:cNvSpPr>
          <p:nvPr>
            <p:ph type="sldImg"/>
          </p:nvPr>
        </p:nvSpPr>
        <p:spPr bwMode="auto">
          <a:noFill/>
          <a:ln>
            <a:solidFill>
              <a:srgbClr val="000000"/>
            </a:solidFill>
            <a:miter lim="800000"/>
            <a:headEnd/>
            <a:tailEnd/>
          </a:ln>
        </p:spPr>
      </p:sp>
      <p:sp>
        <p:nvSpPr>
          <p:cNvPr id="43011" name="Rectangle 3"/>
          <p:cNvSpPr>
            <a:spLocks noGrp="1"/>
          </p:cNvSpPr>
          <p:nvPr>
            <p:ph type="body" idx="1"/>
          </p:nvPr>
        </p:nvSpPr>
        <p:spPr>
          <a:noFill/>
          <a:ln/>
        </p:spPr>
        <p:txBody>
          <a:bodyPr/>
          <a:lstStyle/>
          <a:p>
            <a:pPr eaLnBrk="1" hangingPunct="1">
              <a:lnSpc>
                <a:spcPct val="90000"/>
              </a:lnSpc>
            </a:pPr>
            <a:r>
              <a:rPr lang="ja-JP" altLang="en-US" dirty="0" smtClean="0"/>
              <a:t>この関数を設計する問題を，混合整数計画法として表現するために，</a:t>
            </a:r>
          </a:p>
          <a:p>
            <a:pPr eaLnBrk="1" hangingPunct="1">
              <a:lnSpc>
                <a:spcPct val="90000"/>
              </a:lnSpc>
            </a:pPr>
            <a:r>
              <a:rPr lang="ja-JP" altLang="en-US" dirty="0" smtClean="0"/>
              <a:t>割当ておよび支払額を混合整数計画法の変数として定義します．</a:t>
            </a:r>
          </a:p>
          <a:p>
            <a:pPr eaLnBrk="1" hangingPunct="1">
              <a:lnSpc>
                <a:spcPct val="90000"/>
              </a:lnSpc>
            </a:pPr>
            <a:r>
              <a:rPr lang="ja-JP" altLang="en-US" dirty="0" smtClean="0"/>
              <a:t>まず，財の割り当てに関する変数として，例えば</a:t>
            </a:r>
            <a:r>
              <a:rPr lang="en-US" altLang="ja-JP" dirty="0" err="1" smtClean="0"/>
              <a:t>prob</a:t>
            </a:r>
            <a:r>
              <a:rPr lang="en-US" altLang="ja-JP" dirty="0" smtClean="0"/>
              <a:t>(100, 50)_(win, lose)</a:t>
            </a:r>
            <a:r>
              <a:rPr lang="ja-JP" altLang="en-US" dirty="0" smtClean="0"/>
              <a:t>という変数を</a:t>
            </a:r>
            <a:endParaRPr lang="en-US" altLang="ja-JP" dirty="0" smtClean="0"/>
          </a:p>
          <a:p>
            <a:pPr eaLnBrk="1" hangingPunct="1">
              <a:lnSpc>
                <a:spcPct val="90000"/>
              </a:lnSpc>
            </a:pPr>
            <a:r>
              <a:rPr lang="ja-JP" altLang="en-US" dirty="0" smtClean="0"/>
              <a:t>定義します．これは</a:t>
            </a:r>
          </a:p>
          <a:p>
            <a:pPr eaLnBrk="1" hangingPunct="1">
              <a:lnSpc>
                <a:spcPct val="90000"/>
              </a:lnSpc>
            </a:pPr>
            <a:r>
              <a:rPr lang="en-US" altLang="ja-JP" dirty="0" smtClean="0"/>
              <a:t>(100, 50)</a:t>
            </a:r>
            <a:r>
              <a:rPr lang="ja-JP" altLang="en-US" dirty="0" smtClean="0"/>
              <a:t>の入札に対して割当てが</a:t>
            </a:r>
            <a:r>
              <a:rPr lang="en-US" altLang="ja-JP" dirty="0" smtClean="0"/>
              <a:t>(win, lose)</a:t>
            </a:r>
            <a:r>
              <a:rPr lang="ja-JP" altLang="en-US" dirty="0" smtClean="0"/>
              <a:t>となる確率を意味します．</a:t>
            </a:r>
          </a:p>
          <a:p>
            <a:pPr eaLnBrk="1" hangingPunct="1">
              <a:lnSpc>
                <a:spcPct val="90000"/>
              </a:lnSpc>
            </a:pPr>
            <a:r>
              <a:rPr lang="ja-JP" altLang="en-US" dirty="0" smtClean="0"/>
              <a:t>決定的なメカニズムなら，この値は</a:t>
            </a:r>
            <a:r>
              <a:rPr lang="en-US" altLang="ja-JP" dirty="0" smtClean="0"/>
              <a:t>0</a:t>
            </a:r>
            <a:r>
              <a:rPr lang="ja-JP" altLang="en-US" dirty="0" smtClean="0"/>
              <a:t>か</a:t>
            </a:r>
            <a:r>
              <a:rPr lang="en-US" altLang="ja-JP" dirty="0" smtClean="0"/>
              <a:t>1</a:t>
            </a:r>
            <a:r>
              <a:rPr lang="ja-JP" altLang="en-US" dirty="0" smtClean="0"/>
              <a:t>のどちらかで，確率的なメカニズムなら</a:t>
            </a:r>
            <a:r>
              <a:rPr lang="en-US" altLang="ja-JP" dirty="0" smtClean="0"/>
              <a:t>0</a:t>
            </a:r>
            <a:r>
              <a:rPr lang="ja-JP" altLang="en-US" dirty="0" smtClean="0"/>
              <a:t>から</a:t>
            </a:r>
            <a:r>
              <a:rPr lang="en-US" altLang="ja-JP" dirty="0" smtClean="0"/>
              <a:t>1</a:t>
            </a:r>
            <a:r>
              <a:rPr lang="ja-JP" altLang="en-US" dirty="0" smtClean="0"/>
              <a:t>の間の実数値です．</a:t>
            </a:r>
            <a:endParaRPr lang="en-US" altLang="ja-JP" dirty="0" smtClean="0"/>
          </a:p>
          <a:p>
            <a:pPr eaLnBrk="1" hangingPunct="1">
              <a:lnSpc>
                <a:spcPct val="90000"/>
              </a:lnSpc>
            </a:pPr>
            <a:r>
              <a:rPr lang="ja-JP" altLang="en-US" dirty="0" smtClean="0"/>
              <a:t>要は，すべての可能な入力と出力の組合せを列挙して，決定的なメカニズムなら，これらの変数に</a:t>
            </a:r>
            <a:r>
              <a:rPr lang="en-US" altLang="ja-JP" dirty="0" smtClean="0"/>
              <a:t>0</a:t>
            </a:r>
            <a:r>
              <a:rPr lang="ja-JP" altLang="en-US" dirty="0" smtClean="0"/>
              <a:t>か</a:t>
            </a:r>
            <a:r>
              <a:rPr lang="en-US" altLang="ja-JP" dirty="0" smtClean="0"/>
              <a:t>1</a:t>
            </a:r>
            <a:r>
              <a:rPr lang="ja-JP" altLang="en-US" dirty="0" smtClean="0"/>
              <a:t>の</a:t>
            </a:r>
            <a:endParaRPr lang="en-US" altLang="ja-JP" dirty="0" smtClean="0"/>
          </a:p>
          <a:p>
            <a:pPr eaLnBrk="1" hangingPunct="1">
              <a:lnSpc>
                <a:spcPct val="90000"/>
              </a:lnSpc>
            </a:pPr>
            <a:r>
              <a:rPr lang="ja-JP" altLang="en-US" dirty="0" smtClean="0"/>
              <a:t>値を割り当てることで，関数を表現します．</a:t>
            </a:r>
          </a:p>
          <a:p>
            <a:pPr eaLnBrk="1" hangingPunct="1">
              <a:lnSpc>
                <a:spcPct val="90000"/>
              </a:lnSpc>
            </a:pPr>
            <a:endParaRPr lang="en-US" altLang="ja-JP" dirty="0" smtClean="0"/>
          </a:p>
          <a:p>
            <a:pPr eaLnBrk="1" hangingPunct="1">
              <a:lnSpc>
                <a:spcPct val="90000"/>
              </a:lnSpc>
            </a:pPr>
            <a:r>
              <a:rPr lang="ja-JP" altLang="en-US" dirty="0" smtClean="0"/>
              <a:t>また，支払額に関する変数として，例えば</a:t>
            </a:r>
            <a:r>
              <a:rPr lang="en-US" altLang="ja-JP" dirty="0" smtClean="0"/>
              <a:t>p1_(100, 50)</a:t>
            </a:r>
            <a:r>
              <a:rPr lang="ja-JP" altLang="en-US" dirty="0" smtClean="0"/>
              <a:t>という変数は，</a:t>
            </a:r>
          </a:p>
          <a:p>
            <a:pPr eaLnBrk="1" hangingPunct="1">
              <a:lnSpc>
                <a:spcPct val="90000"/>
              </a:lnSpc>
            </a:pPr>
            <a:r>
              <a:rPr lang="en-US" altLang="ja-JP" dirty="0" smtClean="0"/>
              <a:t>(100, 50)</a:t>
            </a:r>
            <a:r>
              <a:rPr lang="ja-JP" altLang="en-US" dirty="0" smtClean="0"/>
              <a:t>の入札に対しての入札者</a:t>
            </a:r>
            <a:r>
              <a:rPr lang="en-US" altLang="ja-JP" dirty="0" smtClean="0"/>
              <a:t>1</a:t>
            </a:r>
            <a:r>
              <a:rPr lang="ja-JP" altLang="en-US" dirty="0" smtClean="0"/>
              <a:t>の支払額を意味し．</a:t>
            </a:r>
          </a:p>
          <a:p>
            <a:pPr eaLnBrk="1" hangingPunct="1">
              <a:lnSpc>
                <a:spcPct val="90000"/>
              </a:lnSpc>
            </a:pPr>
            <a:r>
              <a:rPr lang="ja-JP" altLang="en-US" dirty="0" smtClean="0"/>
              <a:t>この変数は非負の実数の範囲で決定されます</a:t>
            </a:r>
          </a:p>
          <a:p>
            <a:pPr eaLnBrk="1" hangingPunct="1">
              <a:lnSpc>
                <a:spcPct val="90000"/>
              </a:lnSpc>
            </a:pPr>
            <a:endParaRPr lang="ja-JP" alt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p:spPr>
      </p:sp>
      <p:sp>
        <p:nvSpPr>
          <p:cNvPr id="45059" name="Rectangle 3"/>
          <p:cNvSpPr>
            <a:spLocks noGrp="1"/>
          </p:cNvSpPr>
          <p:nvPr>
            <p:ph type="body" idx="1"/>
          </p:nvPr>
        </p:nvSpPr>
        <p:spPr>
          <a:noFill/>
          <a:ln/>
        </p:spPr>
        <p:txBody>
          <a:bodyPr/>
          <a:lstStyle/>
          <a:p>
            <a:pPr eaLnBrk="1" hangingPunct="1"/>
            <a:r>
              <a:rPr lang="ja-JP" altLang="en-US" sz="1000" dirty="0" smtClean="0"/>
              <a:t>これらの変数の間に制約式を定義します．</a:t>
            </a:r>
            <a:endParaRPr lang="en-US" altLang="ja-JP" sz="1000" dirty="0" smtClean="0"/>
          </a:p>
          <a:p>
            <a:pPr eaLnBrk="1" hangingPunct="1"/>
            <a:endParaRPr lang="en-US" altLang="ja-JP" sz="1000" dirty="0" smtClean="0"/>
          </a:p>
          <a:p>
            <a:pPr eaLnBrk="1" hangingPunct="1"/>
            <a:r>
              <a:rPr lang="ja-JP" altLang="en-US" sz="1000" dirty="0" smtClean="0"/>
              <a:t>例えば，支配戦略における誘因両立性，嘘をついても効用が増加しないことを表現することを考えます．</a:t>
            </a:r>
            <a:endParaRPr lang="en-US" altLang="ja-JP" sz="1000" dirty="0" smtClean="0"/>
          </a:p>
          <a:p>
            <a:pPr eaLnBrk="1" hangingPunct="1"/>
            <a:r>
              <a:rPr lang="ja-JP" altLang="en-US" sz="1000" dirty="0" smtClean="0"/>
              <a:t>真の評価値が</a:t>
            </a:r>
            <a:r>
              <a:rPr lang="en-US" altLang="ja-JP" sz="1000" dirty="0" smtClean="0"/>
              <a:t>100</a:t>
            </a:r>
            <a:r>
              <a:rPr lang="ja-JP" altLang="en-US" sz="1000" dirty="0" smtClean="0"/>
              <a:t>の入札者が正直に値を申告し，もう一人の入札者の申告が</a:t>
            </a:r>
            <a:r>
              <a:rPr lang="en-US" altLang="ja-JP" sz="1000" dirty="0" smtClean="0"/>
              <a:t>50</a:t>
            </a:r>
            <a:r>
              <a:rPr lang="ja-JP" altLang="en-US" sz="1000" dirty="0" smtClean="0"/>
              <a:t>の場合の，この入札者の効用は，</a:t>
            </a:r>
            <a:endParaRPr lang="en-US" altLang="ja-JP" sz="1000" dirty="0" smtClean="0"/>
          </a:p>
          <a:p>
            <a:pPr eaLnBrk="1" hangingPunct="1"/>
            <a:r>
              <a:rPr lang="ja-JP" altLang="en-US" sz="1000" dirty="0" smtClean="0"/>
              <a:t>勝った場合の，グロスの効用は</a:t>
            </a:r>
            <a:r>
              <a:rPr lang="en-US" altLang="ja-JP" sz="1000" dirty="0" smtClean="0"/>
              <a:t>100, </a:t>
            </a:r>
            <a:r>
              <a:rPr lang="ja-JP" altLang="en-US" sz="1000" dirty="0" smtClean="0"/>
              <a:t>負ければ</a:t>
            </a:r>
            <a:r>
              <a:rPr lang="en-US" altLang="ja-JP" sz="1000" dirty="0" smtClean="0"/>
              <a:t>0, </a:t>
            </a:r>
            <a:r>
              <a:rPr lang="ja-JP" altLang="en-US" sz="1000" dirty="0" smtClean="0"/>
              <a:t>これらから支払額を引いたものになります．</a:t>
            </a:r>
            <a:endParaRPr lang="en-US" altLang="ja-JP" sz="1000" dirty="0" smtClean="0"/>
          </a:p>
          <a:p>
            <a:pPr eaLnBrk="1" hangingPunct="1"/>
            <a:endParaRPr lang="en-US" altLang="ja-JP" sz="1000" dirty="0" smtClean="0"/>
          </a:p>
          <a:p>
            <a:pPr eaLnBrk="1" hangingPunct="1"/>
            <a:r>
              <a:rPr lang="ja-JP" altLang="en-US" sz="1000" dirty="0" smtClean="0"/>
              <a:t>一方，嘘をついて</a:t>
            </a:r>
            <a:r>
              <a:rPr lang="en-US" altLang="ja-JP" sz="1000" dirty="0" smtClean="0"/>
              <a:t>50</a:t>
            </a:r>
            <a:r>
              <a:rPr lang="ja-JP" altLang="en-US" sz="1000" dirty="0" smtClean="0"/>
              <a:t>を申告した場合の効用は，下の式で表されます．</a:t>
            </a:r>
          </a:p>
          <a:p>
            <a:pPr eaLnBrk="1" hangingPunct="1"/>
            <a:r>
              <a:rPr lang="ja-JP" altLang="en-US" sz="1000" dirty="0" smtClean="0"/>
              <a:t>そして，この期待効用が正直に入札したときの期待効用以下である，</a:t>
            </a:r>
          </a:p>
          <a:p>
            <a:pPr eaLnBrk="1" hangingPunct="1"/>
            <a:r>
              <a:rPr lang="ja-JP" altLang="en-US" sz="1000" dirty="0" smtClean="0"/>
              <a:t>とし，同様な条件を列挙することで，メカニズム／関数が誘因両立性を満たすことを保証することができます．</a:t>
            </a:r>
          </a:p>
          <a:p>
            <a:pPr eaLnBrk="1" hangingPunct="1"/>
            <a:endParaRPr lang="ja-JP" altLang="en-US" sz="1000"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p:spPr>
      </p:sp>
      <p:sp>
        <p:nvSpPr>
          <p:cNvPr id="46083" name="Rectangle 3"/>
          <p:cNvSpPr>
            <a:spLocks noGrp="1"/>
          </p:cNvSpPr>
          <p:nvPr>
            <p:ph type="body" idx="1"/>
          </p:nvPr>
        </p:nvSpPr>
        <p:spPr>
          <a:noFill/>
          <a:ln/>
        </p:spPr>
        <p:txBody>
          <a:bodyPr/>
          <a:lstStyle/>
          <a:p>
            <a:pPr eaLnBrk="1" hangingPunct="1">
              <a:lnSpc>
                <a:spcPct val="80000"/>
              </a:lnSpc>
            </a:pPr>
            <a:r>
              <a:rPr lang="ja-JP" altLang="en-US" sz="900" dirty="0" smtClean="0"/>
              <a:t>目的関数も，制約式同様，変数を用いて線形の式で表現します．</a:t>
            </a:r>
          </a:p>
          <a:p>
            <a:pPr eaLnBrk="1" hangingPunct="1">
              <a:lnSpc>
                <a:spcPct val="80000"/>
              </a:lnSpc>
            </a:pPr>
            <a:endParaRPr lang="ja-JP" altLang="en-US" sz="900" dirty="0" smtClean="0"/>
          </a:p>
          <a:p>
            <a:pPr eaLnBrk="1" hangingPunct="1">
              <a:lnSpc>
                <a:spcPct val="80000"/>
              </a:lnSpc>
            </a:pPr>
            <a:r>
              <a:rPr lang="ja-JP" altLang="en-US" sz="900" dirty="0" smtClean="0"/>
              <a:t>あとは，各種制約条件を満たすよう，</a:t>
            </a:r>
          </a:p>
          <a:p>
            <a:pPr eaLnBrk="1" hangingPunct="1">
              <a:lnSpc>
                <a:spcPct val="80000"/>
              </a:lnSpc>
            </a:pPr>
            <a:r>
              <a:rPr lang="ja-JP" altLang="en-US" sz="900" dirty="0" smtClean="0"/>
              <a:t>目的関数を最適化する割当ておよび支払額の変数を決定することで，</a:t>
            </a:r>
          </a:p>
          <a:p>
            <a:pPr eaLnBrk="1" hangingPunct="1">
              <a:lnSpc>
                <a:spcPct val="80000"/>
              </a:lnSpc>
            </a:pPr>
            <a:r>
              <a:rPr lang="ja-JP" altLang="en-US" sz="900" dirty="0" smtClean="0"/>
              <a:t>メカニズムを設計することができます．</a:t>
            </a:r>
          </a:p>
          <a:p>
            <a:pPr eaLnBrk="1" hangingPunct="1">
              <a:lnSpc>
                <a:spcPct val="80000"/>
              </a:lnSpc>
            </a:pPr>
            <a:endParaRPr lang="ja-JP" altLang="en-US" sz="900" dirty="0" smtClean="0"/>
          </a:p>
          <a:p>
            <a:pPr eaLnBrk="1" hangingPunct="1">
              <a:lnSpc>
                <a:spcPct val="80000"/>
              </a:lnSpc>
            </a:pPr>
            <a:r>
              <a:rPr lang="ja-JP" altLang="en-US" sz="900" dirty="0" smtClean="0"/>
              <a:t>実際に</a:t>
            </a:r>
            <a:r>
              <a:rPr lang="en-US" altLang="ja-JP" sz="900" dirty="0" smtClean="0"/>
              <a:t>2</a:t>
            </a:r>
            <a:r>
              <a:rPr lang="ja-JP" altLang="en-US" sz="900" dirty="0" smtClean="0"/>
              <a:t>人</a:t>
            </a:r>
            <a:r>
              <a:rPr lang="en-US" altLang="ja-JP" sz="900" dirty="0" smtClean="0"/>
              <a:t>1</a:t>
            </a:r>
            <a:r>
              <a:rPr lang="ja-JP" altLang="en-US" sz="900" dirty="0" smtClean="0"/>
              <a:t>財のオークションの自動メカニズムデザインを行った結果です．</a:t>
            </a:r>
          </a:p>
          <a:p>
            <a:pPr eaLnBrk="1" hangingPunct="1">
              <a:lnSpc>
                <a:spcPct val="80000"/>
              </a:lnSpc>
            </a:pPr>
            <a:endParaRPr lang="en-US" altLang="ja-JP" sz="900" dirty="0" smtClean="0"/>
          </a:p>
          <a:p>
            <a:pPr eaLnBrk="1" hangingPunct="1">
              <a:lnSpc>
                <a:spcPct val="80000"/>
              </a:lnSpc>
            </a:pPr>
            <a:r>
              <a:rPr lang="ja-JP" altLang="en-US" sz="900" dirty="0" smtClean="0"/>
              <a:t>目的関数を社会的余剰の最大化とした場合，</a:t>
            </a:r>
          </a:p>
          <a:p>
            <a:pPr eaLnBrk="1" hangingPunct="1">
              <a:lnSpc>
                <a:spcPct val="80000"/>
              </a:lnSpc>
            </a:pPr>
            <a:r>
              <a:rPr lang="en-US" altLang="ja-JP" sz="900" dirty="0" smtClean="0"/>
              <a:t>(100, 100) </a:t>
            </a:r>
            <a:r>
              <a:rPr lang="ja-JP" altLang="en-US" sz="900" dirty="0" smtClean="0"/>
              <a:t>の入札に対しては，</a:t>
            </a:r>
            <a:r>
              <a:rPr lang="en-US" altLang="ja-JP" sz="900" dirty="0" smtClean="0"/>
              <a:t>(win, lose) </a:t>
            </a:r>
            <a:r>
              <a:rPr lang="ja-JP" altLang="en-US" sz="900" dirty="0" smtClean="0"/>
              <a:t>となり勝者の支払額が</a:t>
            </a:r>
            <a:r>
              <a:rPr lang="en-US" altLang="ja-JP" sz="900" dirty="0" smtClean="0"/>
              <a:t>100</a:t>
            </a:r>
            <a:r>
              <a:rPr lang="ja-JP" altLang="en-US" sz="900" dirty="0" err="1" smtClean="0"/>
              <a:t>．</a:t>
            </a:r>
            <a:endParaRPr lang="ja-JP" altLang="en-US" sz="900" dirty="0" smtClean="0"/>
          </a:p>
          <a:p>
            <a:pPr eaLnBrk="1" hangingPunct="1">
              <a:lnSpc>
                <a:spcPct val="80000"/>
              </a:lnSpc>
            </a:pPr>
            <a:r>
              <a:rPr lang="en-US" altLang="ja-JP" sz="900" dirty="0" smtClean="0"/>
              <a:t>(100, 50) </a:t>
            </a:r>
            <a:r>
              <a:rPr lang="ja-JP" altLang="en-US" sz="900" dirty="0" smtClean="0"/>
              <a:t>の入札に対しては， </a:t>
            </a:r>
            <a:r>
              <a:rPr lang="en-US" altLang="ja-JP" sz="900" dirty="0" smtClean="0"/>
              <a:t>(win, lose) </a:t>
            </a:r>
            <a:r>
              <a:rPr lang="ja-JP" altLang="en-US" sz="900" dirty="0" smtClean="0"/>
              <a:t>となり勝者の支払額が</a:t>
            </a:r>
            <a:r>
              <a:rPr lang="en-US" altLang="ja-JP" sz="900" dirty="0" smtClean="0"/>
              <a:t>50</a:t>
            </a:r>
            <a:r>
              <a:rPr lang="ja-JP" altLang="en-US" sz="900" dirty="0" err="1" smtClean="0"/>
              <a:t>．</a:t>
            </a:r>
            <a:endParaRPr lang="ja-JP" altLang="en-US" sz="900" dirty="0" smtClean="0"/>
          </a:p>
          <a:p>
            <a:pPr eaLnBrk="1" hangingPunct="1">
              <a:lnSpc>
                <a:spcPct val="80000"/>
              </a:lnSpc>
            </a:pPr>
            <a:r>
              <a:rPr lang="en-US" altLang="ja-JP" sz="900" dirty="0" smtClean="0"/>
              <a:t>(50, 50) </a:t>
            </a:r>
            <a:r>
              <a:rPr lang="ja-JP" altLang="en-US" sz="900" dirty="0" smtClean="0"/>
              <a:t>の入札に対しては， </a:t>
            </a:r>
            <a:r>
              <a:rPr lang="en-US" altLang="ja-JP" sz="900" dirty="0" smtClean="0"/>
              <a:t>(win, lose) </a:t>
            </a:r>
            <a:r>
              <a:rPr lang="ja-JP" altLang="en-US" sz="900" dirty="0" smtClean="0"/>
              <a:t>となり勝者の支払額が</a:t>
            </a:r>
            <a:r>
              <a:rPr lang="en-US" altLang="ja-JP" sz="900" dirty="0" smtClean="0"/>
              <a:t>50</a:t>
            </a:r>
            <a:r>
              <a:rPr lang="ja-JP" altLang="en-US" sz="900" dirty="0" err="1" smtClean="0"/>
              <a:t>．</a:t>
            </a:r>
            <a:endParaRPr lang="ja-JP" altLang="en-US" sz="900" dirty="0" smtClean="0"/>
          </a:p>
          <a:p>
            <a:pPr eaLnBrk="1" hangingPunct="1">
              <a:lnSpc>
                <a:spcPct val="80000"/>
              </a:lnSpc>
            </a:pPr>
            <a:r>
              <a:rPr lang="ja-JP" altLang="en-US" sz="900" dirty="0" smtClean="0"/>
              <a:t>というメカニズムとなり，これは，</a:t>
            </a:r>
          </a:p>
          <a:p>
            <a:pPr eaLnBrk="1" hangingPunct="1">
              <a:lnSpc>
                <a:spcPct val="80000"/>
              </a:lnSpc>
            </a:pPr>
            <a:r>
              <a:rPr lang="ja-JP" altLang="en-US" sz="900" dirty="0" smtClean="0"/>
              <a:t>一番高い入札をした入札者が勝者となり，</a:t>
            </a:r>
            <a:r>
              <a:rPr lang="en-US" altLang="ja-JP" sz="900" dirty="0" smtClean="0"/>
              <a:t>2</a:t>
            </a:r>
            <a:r>
              <a:rPr lang="ja-JP" altLang="en-US" sz="900" dirty="0" smtClean="0"/>
              <a:t>番目に高い入札額を支払額とする，</a:t>
            </a:r>
          </a:p>
          <a:p>
            <a:pPr eaLnBrk="1" hangingPunct="1">
              <a:lnSpc>
                <a:spcPct val="80000"/>
              </a:lnSpc>
            </a:pPr>
            <a:r>
              <a:rPr lang="ja-JP" altLang="en-US" sz="900" dirty="0" smtClean="0"/>
              <a:t>というセカンドプライスオークションと同じ結果です．</a:t>
            </a:r>
          </a:p>
          <a:p>
            <a:pPr eaLnBrk="1" hangingPunct="1">
              <a:lnSpc>
                <a:spcPct val="80000"/>
              </a:lnSpc>
            </a:pPr>
            <a:endParaRPr lang="ja-JP" altLang="en-US" sz="900" dirty="0" smtClean="0"/>
          </a:p>
          <a:p>
            <a:pPr eaLnBrk="1" hangingPunct="1">
              <a:lnSpc>
                <a:spcPct val="80000"/>
              </a:lnSpc>
            </a:pPr>
            <a:r>
              <a:rPr lang="ja-JP" altLang="en-US" sz="900" dirty="0" smtClean="0"/>
              <a:t>次に，目的関数を主催者の利益の最大化とした場合，</a:t>
            </a:r>
          </a:p>
          <a:p>
            <a:pPr eaLnBrk="1" hangingPunct="1">
              <a:lnSpc>
                <a:spcPct val="80000"/>
              </a:lnSpc>
            </a:pPr>
            <a:r>
              <a:rPr lang="en-US" altLang="ja-JP" sz="900" dirty="0" smtClean="0"/>
              <a:t>(100, 100) </a:t>
            </a:r>
            <a:r>
              <a:rPr lang="ja-JP" altLang="en-US" sz="900" dirty="0" smtClean="0"/>
              <a:t>の入札に対しては，</a:t>
            </a:r>
            <a:r>
              <a:rPr lang="en-US" altLang="ja-JP" sz="900" dirty="0" smtClean="0"/>
              <a:t>(win, lose) </a:t>
            </a:r>
            <a:r>
              <a:rPr lang="ja-JP" altLang="en-US" sz="900" dirty="0" smtClean="0"/>
              <a:t>となり勝者の支払額が</a:t>
            </a:r>
            <a:r>
              <a:rPr lang="en-US" altLang="ja-JP" sz="900" dirty="0" smtClean="0"/>
              <a:t>100</a:t>
            </a:r>
            <a:r>
              <a:rPr lang="ja-JP" altLang="en-US" sz="900" dirty="0" err="1" smtClean="0"/>
              <a:t>．</a:t>
            </a:r>
            <a:endParaRPr lang="ja-JP" altLang="en-US" sz="900" dirty="0" smtClean="0"/>
          </a:p>
          <a:p>
            <a:pPr eaLnBrk="1" hangingPunct="1">
              <a:lnSpc>
                <a:spcPct val="80000"/>
              </a:lnSpc>
            </a:pPr>
            <a:r>
              <a:rPr lang="en-US" altLang="ja-JP" sz="900" dirty="0" smtClean="0"/>
              <a:t>(100, 50) </a:t>
            </a:r>
            <a:r>
              <a:rPr lang="ja-JP" altLang="en-US" sz="900" dirty="0" smtClean="0"/>
              <a:t>の入札に対しては， </a:t>
            </a:r>
            <a:r>
              <a:rPr lang="en-US" altLang="ja-JP" sz="900" dirty="0" smtClean="0"/>
              <a:t>(win, lose) </a:t>
            </a:r>
            <a:r>
              <a:rPr lang="ja-JP" altLang="en-US" sz="900" dirty="0" smtClean="0"/>
              <a:t>となり勝者の支払額が</a:t>
            </a:r>
            <a:r>
              <a:rPr lang="en-US" altLang="ja-JP" sz="900" dirty="0" smtClean="0"/>
              <a:t>100</a:t>
            </a:r>
            <a:r>
              <a:rPr lang="ja-JP" altLang="en-US" sz="900" dirty="0" err="1" smtClean="0"/>
              <a:t>．</a:t>
            </a:r>
            <a:endParaRPr lang="ja-JP" altLang="en-US" sz="900" dirty="0" smtClean="0"/>
          </a:p>
          <a:p>
            <a:pPr eaLnBrk="1" hangingPunct="1">
              <a:lnSpc>
                <a:spcPct val="80000"/>
              </a:lnSpc>
            </a:pPr>
            <a:r>
              <a:rPr lang="en-US" altLang="ja-JP" sz="900" dirty="0" smtClean="0"/>
              <a:t>(50, 50) </a:t>
            </a:r>
            <a:r>
              <a:rPr lang="ja-JP" altLang="en-US" sz="900" dirty="0" smtClean="0"/>
              <a:t>の入札に対しては， </a:t>
            </a:r>
            <a:r>
              <a:rPr lang="en-US" altLang="ja-JP" sz="900" dirty="0" smtClean="0"/>
              <a:t>(lose, lose) </a:t>
            </a:r>
            <a:r>
              <a:rPr lang="ja-JP" altLang="en-US" sz="900" dirty="0" smtClean="0"/>
              <a:t>となり支払いは発生しない．</a:t>
            </a:r>
          </a:p>
          <a:p>
            <a:pPr eaLnBrk="1" hangingPunct="1">
              <a:lnSpc>
                <a:spcPct val="80000"/>
              </a:lnSpc>
            </a:pPr>
            <a:r>
              <a:rPr lang="ja-JP" altLang="en-US" sz="900" dirty="0" smtClean="0"/>
              <a:t>というメカニズムとなり，これは，</a:t>
            </a:r>
          </a:p>
          <a:p>
            <a:pPr eaLnBrk="1" hangingPunct="1">
              <a:lnSpc>
                <a:spcPct val="80000"/>
              </a:lnSpc>
            </a:pPr>
            <a:r>
              <a:rPr lang="ja-JP" altLang="en-US" sz="900" dirty="0" smtClean="0"/>
              <a:t>「</a:t>
            </a:r>
            <a:r>
              <a:rPr lang="en-US" altLang="ja-JP" sz="900" dirty="0" smtClean="0"/>
              <a:t>100</a:t>
            </a:r>
            <a:r>
              <a:rPr lang="ja-JP" altLang="en-US" sz="900" dirty="0" smtClean="0"/>
              <a:t>円以上の入札をしないと財を売りませんよ」という，</a:t>
            </a:r>
          </a:p>
          <a:p>
            <a:pPr eaLnBrk="1" hangingPunct="1">
              <a:lnSpc>
                <a:spcPct val="80000"/>
              </a:lnSpc>
            </a:pPr>
            <a:r>
              <a:rPr lang="ja-JP" altLang="en-US" sz="900" dirty="0" smtClean="0"/>
              <a:t>留保価格を設定したオークションと同じとなります．</a:t>
            </a:r>
          </a:p>
          <a:p>
            <a:pPr eaLnBrk="1" hangingPunct="1">
              <a:lnSpc>
                <a:spcPct val="80000"/>
              </a:lnSpc>
            </a:pPr>
            <a:endParaRPr lang="ja-JP" altLang="en-US" sz="900" dirty="0" smtClean="0"/>
          </a:p>
          <a:p>
            <a:pPr eaLnBrk="1" hangingPunct="1">
              <a:lnSpc>
                <a:spcPct val="80000"/>
              </a:lnSpc>
            </a:pPr>
            <a:endParaRPr lang="ja-JP" altLang="en-US" sz="9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1AA4844A-3C19-4676-916B-65B47C9783F8}" type="slidenum">
              <a:rPr lang="en-US" altLang="ja-JP" smtClean="0"/>
              <a:pPr/>
              <a:t>4</a:t>
            </a:fld>
            <a:endParaRPr lang="en-US" altLang="ja-JP" smtClean="0"/>
          </a:p>
        </p:txBody>
      </p:sp>
      <p:sp>
        <p:nvSpPr>
          <p:cNvPr id="55299" name="Rectangle 2"/>
          <p:cNvSpPr>
            <a:spLocks noGrp="1" noRot="1" noChangeAspect="1" noChangeArrowheads="1" noTextEdit="1"/>
          </p:cNvSpPr>
          <p:nvPr>
            <p:ph type="sldImg"/>
          </p:nvPr>
        </p:nvSpPr>
        <p:spPr>
          <a:xfrm>
            <a:off x="663575" y="227013"/>
            <a:ext cx="2870200" cy="2152650"/>
          </a:xfrm>
          <a:ln/>
        </p:spPr>
      </p:sp>
      <p:sp>
        <p:nvSpPr>
          <p:cNvPr id="55300" name="Rectangle 3"/>
          <p:cNvSpPr>
            <a:spLocks noGrp="1" noChangeArrowheads="1"/>
          </p:cNvSpPr>
          <p:nvPr>
            <p:ph type="body" idx="1"/>
          </p:nvPr>
        </p:nvSpPr>
        <p:spPr>
          <a:xfrm>
            <a:off x="599574" y="2644319"/>
            <a:ext cx="4874659" cy="4415068"/>
          </a:xfrm>
          <a:noFill/>
          <a:ln/>
        </p:spPr>
        <p:txBody>
          <a:bodyPr/>
          <a:lstStyle/>
          <a:p>
            <a:pPr eaLnBrk="1" hangingPunct="1"/>
            <a:r>
              <a:rPr lang="ja-JP" altLang="en-US" sz="1800" dirty="0" smtClean="0"/>
              <a:t>通常の，いわゆる入札と呼ばれる方法では，商品に関して，入札者は，他の人には見えないように，自分の支払っても良い金額を入札します．</a:t>
            </a:r>
          </a:p>
          <a:p>
            <a:pPr eaLnBrk="1" hangingPunct="1"/>
            <a:r>
              <a:rPr lang="ja-JP" altLang="en-US" sz="1800" dirty="0" smtClean="0"/>
              <a:t>最も高い入札をした入札者が，自分の入札値で落札します．</a:t>
            </a:r>
          </a:p>
          <a:p>
            <a:pPr eaLnBrk="1" hangingPunct="1"/>
            <a:r>
              <a:rPr lang="ja-JP" altLang="en-US" sz="1800" dirty="0" smtClean="0"/>
              <a:t>例えば，</a:t>
            </a:r>
            <a:r>
              <a:rPr lang="en-US" altLang="ja-JP" sz="1800" dirty="0" smtClean="0"/>
              <a:t>$8000, $7000, $6000</a:t>
            </a:r>
            <a:r>
              <a:rPr lang="ja-JP" altLang="en-US" sz="1800" dirty="0" smtClean="0"/>
              <a:t>という入札があれば，</a:t>
            </a:r>
            <a:r>
              <a:rPr lang="en-US" altLang="ja-JP" sz="1800" dirty="0" smtClean="0"/>
              <a:t>$8000</a:t>
            </a:r>
            <a:r>
              <a:rPr lang="ja-JP" altLang="en-US" sz="1800" dirty="0" smtClean="0"/>
              <a:t>の入札者が落札し，自分の入札した</a:t>
            </a:r>
            <a:r>
              <a:rPr lang="en-US" altLang="ja-JP" sz="1800" dirty="0" smtClean="0"/>
              <a:t>$8000</a:t>
            </a:r>
            <a:r>
              <a:rPr lang="ja-JP" altLang="en-US" sz="1800" dirty="0" smtClean="0"/>
              <a:t>を支払います．</a:t>
            </a:r>
          </a:p>
          <a:p>
            <a:pPr eaLnBrk="1" hangingPunct="1"/>
            <a:r>
              <a:rPr lang="ja-JP" altLang="en-US" sz="1800" dirty="0" smtClean="0"/>
              <a:t>常識的に考えれば，これ以外の方法というのは考えにくいのですが，この方法には若干問題点があり，他者の入札値を事前に察知できれば利益になるということがあります．</a:t>
            </a:r>
          </a:p>
          <a:p>
            <a:pPr eaLnBrk="1" hangingPunct="1"/>
            <a:r>
              <a:rPr lang="ja-JP" altLang="en-US" sz="1800" dirty="0" smtClean="0"/>
              <a:t>この</a:t>
            </a:r>
            <a:r>
              <a:rPr lang="en-US" altLang="ja-JP" sz="1800" dirty="0" smtClean="0"/>
              <a:t>$8000</a:t>
            </a:r>
            <a:r>
              <a:rPr lang="ja-JP" altLang="en-US" sz="1800" dirty="0" smtClean="0"/>
              <a:t>の落札者は，落札できたのはうれしいのですが，二番目の値段が</a:t>
            </a:r>
            <a:r>
              <a:rPr lang="en-US" altLang="ja-JP" sz="1800" dirty="0" smtClean="0"/>
              <a:t>$7000</a:t>
            </a:r>
            <a:r>
              <a:rPr lang="ja-JP" altLang="en-US" sz="1800" dirty="0" smtClean="0"/>
              <a:t>ということを知ったら，しまったと思うわけで，</a:t>
            </a:r>
            <a:r>
              <a:rPr lang="ja-JP" altLang="en-US" sz="1800" dirty="0" err="1" smtClean="0"/>
              <a:t>ど</a:t>
            </a:r>
            <a:r>
              <a:rPr lang="ja-JP" altLang="en-US" sz="1800" dirty="0" smtClean="0"/>
              <a:t>うせなら入札値をもっと少なくしておけば良かったと思うわけです．</a:t>
            </a:r>
          </a:p>
          <a:p>
            <a:pPr eaLnBrk="1" hangingPunct="1"/>
            <a:r>
              <a:rPr lang="ja-JP" altLang="en-US" sz="1800" dirty="0" smtClean="0"/>
              <a:t>もし，他者の入札値をスパイして，事前に二番目の値段が</a:t>
            </a:r>
            <a:r>
              <a:rPr lang="en-US" altLang="ja-JP" sz="1800" dirty="0" smtClean="0"/>
              <a:t>$7000</a:t>
            </a:r>
            <a:r>
              <a:rPr lang="ja-JP" altLang="en-US" sz="1800" dirty="0" smtClean="0"/>
              <a:t>だということを知ることができれば，</a:t>
            </a:r>
            <a:r>
              <a:rPr lang="en-US" altLang="ja-JP" sz="1800" dirty="0" smtClean="0"/>
              <a:t>$8000</a:t>
            </a:r>
            <a:r>
              <a:rPr lang="ja-JP" altLang="en-US" sz="1800" dirty="0" smtClean="0"/>
              <a:t>を入札するお人好しはいないわけで，当然，</a:t>
            </a:r>
            <a:r>
              <a:rPr lang="en-US" altLang="ja-JP" sz="1800" dirty="0" smtClean="0"/>
              <a:t>$7001</a:t>
            </a:r>
            <a:r>
              <a:rPr lang="ja-JP" altLang="en-US" sz="1800" dirty="0" smtClean="0"/>
              <a:t>を入札した方が利益は大きくなります．</a:t>
            </a:r>
          </a:p>
          <a:p>
            <a:pPr eaLnBrk="1" hangingPunct="1"/>
            <a:r>
              <a:rPr lang="ja-JP" altLang="en-US" sz="1800" dirty="0" smtClean="0"/>
              <a:t>一方，入札の方法をわずかに変えることで，他者の入札値をスパイするといった行為を，全く無意味にすることができます．</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eaLnBrk="1" hangingPunct="1">
              <a:lnSpc>
                <a:spcPct val="80000"/>
              </a:lnSpc>
            </a:pPr>
            <a:r>
              <a:rPr lang="ja-JP" altLang="en-US" sz="1200" dirty="0" smtClean="0"/>
              <a:t>自動メカニズムデザインの利点ですが，色々な柔軟性があるということがあります．</a:t>
            </a:r>
          </a:p>
          <a:p>
            <a:r>
              <a:rPr kumimoji="1" lang="ja-JP" altLang="en-US" dirty="0" smtClean="0"/>
              <a:t>まず，メカニズムの制約はどう選んでも良くて， 支配戦略における誘因両立性でもよいし，</a:t>
            </a:r>
            <a:r>
              <a:rPr kumimoji="1" lang="en-US" altLang="ja-JP" dirty="0" smtClean="0"/>
              <a:t/>
            </a:r>
            <a:br>
              <a:rPr kumimoji="1" lang="en-US" altLang="ja-JP" dirty="0" smtClean="0"/>
            </a:br>
            <a:r>
              <a:rPr kumimoji="1" lang="ja-JP" altLang="en-US" dirty="0" smtClean="0"/>
              <a:t>ベイジアン誘因両立性を考えてもよい．メカニズムとしての</a:t>
            </a:r>
            <a:r>
              <a:rPr kumimoji="1" lang="en-US" altLang="ja-JP" dirty="0" smtClean="0"/>
              <a:t>budget balance/non-negative</a:t>
            </a:r>
            <a:r>
              <a:rPr kumimoji="1" lang="ja-JP" altLang="en-US" dirty="0" smtClean="0"/>
              <a:t>を考える，考えない．</a:t>
            </a:r>
            <a:endParaRPr kumimoji="1" lang="en-US" altLang="ja-JP" dirty="0" smtClean="0"/>
          </a:p>
          <a:p>
            <a:r>
              <a:rPr kumimoji="1" lang="ja-JP" altLang="en-US" dirty="0" smtClean="0"/>
              <a:t>また，個人合理性にしても，</a:t>
            </a:r>
            <a:r>
              <a:rPr kumimoji="1" lang="en-US" altLang="ja-JP" dirty="0" smtClean="0"/>
              <a:t>ex post,</a:t>
            </a:r>
            <a:r>
              <a:rPr kumimoji="1" lang="ja-JP" altLang="en-US" dirty="0" smtClean="0"/>
              <a:t>でも</a:t>
            </a:r>
            <a:r>
              <a:rPr kumimoji="1" lang="en-US" altLang="ja-JP" dirty="0" smtClean="0"/>
              <a:t>interim,</a:t>
            </a:r>
            <a:r>
              <a:rPr kumimoji="1" lang="ja-JP" altLang="en-US" dirty="0" smtClean="0"/>
              <a:t>でも</a:t>
            </a:r>
            <a:r>
              <a:rPr kumimoji="1" lang="en-US" altLang="ja-JP" dirty="0" smtClean="0"/>
              <a:t>ex ante</a:t>
            </a:r>
            <a:r>
              <a:rPr kumimoji="1" lang="ja-JP" altLang="en-US" dirty="0" smtClean="0"/>
              <a:t>でも何でも好きなのを選ぶことをできます．</a:t>
            </a:r>
            <a:r>
              <a:rPr kumimoji="1" lang="en-US" altLang="ja-JP" dirty="0" smtClean="0"/>
              <a:t> ...</a:t>
            </a:r>
          </a:p>
          <a:p>
            <a:r>
              <a:rPr lang="ja-JP" altLang="en-US" dirty="0" smtClean="0"/>
              <a:t>また，目的関数も， 社会的余剰，売手の収入，あるいは，理想的な場合との比である</a:t>
            </a:r>
            <a:r>
              <a:rPr lang="en-US" altLang="ja-JP" dirty="0" smtClean="0"/>
              <a:t>competitive ratio</a:t>
            </a:r>
            <a:r>
              <a:rPr lang="ja-JP" altLang="en-US" dirty="0" smtClean="0"/>
              <a:t>等，なんでもよい．メカニズムの種類も， 決定的か確率的を選ぶことができます．</a:t>
            </a:r>
            <a:endParaRPr lang="en-US" altLang="ja-JP" dirty="0" smtClean="0"/>
          </a:p>
          <a:p>
            <a:r>
              <a:rPr lang="ja-JP" altLang="en-US" dirty="0" smtClean="0"/>
              <a:t>さらに，生成されるメカニズムは，一般的な，レディメイドのメカニズムではなく，与えられたタイプの範囲に特化して最適化された，カスタムメイドのメカニズムが得られます．</a:t>
            </a:r>
            <a:endParaRPr lang="en-US" altLang="ja-JP" dirty="0" smtClean="0"/>
          </a:p>
          <a:p>
            <a:pPr>
              <a:buNone/>
            </a:pPr>
            <a:r>
              <a:rPr lang="ja-JP" altLang="en-US" dirty="0" smtClean="0">
                <a:solidFill>
                  <a:schemeClr val="tx2"/>
                </a:solidFill>
              </a:rPr>
              <a:t>これらの点を考えると，自動メカニズムデザインは非常に魅力的で，もはや制度はコンピュータで自動的に創れる，人手は不要という気がします．</a:t>
            </a:r>
            <a:endParaRPr lang="en-US" altLang="ja-JP" dirty="0" smtClean="0">
              <a:solidFill>
                <a:schemeClr val="tx2"/>
              </a:solidFill>
            </a:endParaRPr>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B62D49F9-F01E-4A58-8D1F-7D98FE5E52EB}" type="slidenum">
              <a:rPr lang="en-US" altLang="ja-JP" smtClean="0"/>
              <a:pPr>
                <a:defRPr/>
              </a:pPr>
              <a:t>31</a:t>
            </a:fld>
            <a:endParaRPr lang="en-US"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1200" dirty="0" smtClean="0"/>
              <a:t>しかしながら，なかなかそんなうまい話はなくて，自動メカニズムデザインには色々問題点があります．</a:t>
            </a:r>
            <a:endParaRPr lang="en-US" altLang="ja-JP" sz="1200" dirty="0" smtClean="0"/>
          </a:p>
          <a:p>
            <a:r>
              <a:rPr lang="ja-JP" altLang="en-US" sz="1200" dirty="0" smtClean="0"/>
              <a:t>そもそも，組合せ最適化をしているので，参加者のタイプは離散化する必要があります．</a:t>
            </a:r>
            <a:endParaRPr lang="en-US" altLang="ja-JP" sz="1200" dirty="0" smtClean="0"/>
          </a:p>
          <a:p>
            <a:r>
              <a:rPr lang="ja-JP" altLang="en-US" sz="1200" dirty="0" smtClean="0"/>
              <a:t>例えば，参加者の評価値は</a:t>
            </a:r>
            <a:r>
              <a:rPr lang="en-US" altLang="ja-JP" sz="1200" dirty="0" smtClean="0"/>
              <a:t> 0</a:t>
            </a:r>
            <a:r>
              <a:rPr lang="ja-JP" altLang="en-US" sz="1200" dirty="0" smtClean="0"/>
              <a:t>から</a:t>
            </a:r>
            <a:r>
              <a:rPr lang="en-US" altLang="ja-JP" sz="1200" dirty="0" smtClean="0"/>
              <a:t>100</a:t>
            </a:r>
            <a:r>
              <a:rPr lang="ja-JP" altLang="en-US" sz="1200" dirty="0" smtClean="0"/>
              <a:t>の実数値だとしても，例えば</a:t>
            </a:r>
            <a:r>
              <a:rPr lang="en-US" altLang="ja-JP" sz="1200" dirty="0" smtClean="0"/>
              <a:t>0</a:t>
            </a:r>
            <a:r>
              <a:rPr lang="ja-JP" altLang="en-US" sz="1200" dirty="0" smtClean="0"/>
              <a:t>から</a:t>
            </a:r>
            <a:r>
              <a:rPr lang="en-US" altLang="ja-JP" sz="1200" dirty="0" smtClean="0"/>
              <a:t>100</a:t>
            </a:r>
            <a:r>
              <a:rPr lang="ja-JP" altLang="en-US" sz="1200" dirty="0" err="1" smtClean="0"/>
              <a:t>の整</a:t>
            </a:r>
            <a:r>
              <a:rPr lang="ja-JP" altLang="en-US" sz="1200" dirty="0" smtClean="0"/>
              <a:t>数値にする必要があります．</a:t>
            </a:r>
            <a:endParaRPr lang="en-US" altLang="ja-JP" sz="1200" dirty="0" smtClean="0"/>
          </a:p>
          <a:p>
            <a:r>
              <a:rPr lang="ja-JP" altLang="en-US" sz="1200" dirty="0" smtClean="0"/>
              <a:t>で，このような離散化を行うと，混合整数計画法の問題のサイズがすぐに爆発します．</a:t>
            </a:r>
            <a:endParaRPr lang="en-US" altLang="ja-JP" sz="1200" dirty="0" smtClean="0"/>
          </a:p>
          <a:p>
            <a:r>
              <a:rPr kumimoji="1" lang="ja-JP" altLang="en-US" sz="1200" dirty="0" smtClean="0"/>
              <a:t>参加者数が</a:t>
            </a:r>
            <a:r>
              <a:rPr kumimoji="1" lang="en-US" altLang="ja-JP" sz="1200" dirty="0" smtClean="0"/>
              <a:t>n, </a:t>
            </a:r>
            <a:r>
              <a:rPr kumimoji="1" lang="ja-JP" altLang="en-US" sz="1200" dirty="0" smtClean="0"/>
              <a:t>可能なタイプ</a:t>
            </a:r>
            <a:r>
              <a:rPr lang="ja-JP" altLang="en-US" sz="1200" dirty="0" smtClean="0"/>
              <a:t>の数を</a:t>
            </a:r>
            <a:r>
              <a:rPr kumimoji="1" lang="en-US" altLang="ja-JP" sz="1200" dirty="0" smtClean="0"/>
              <a:t>t</a:t>
            </a:r>
            <a:r>
              <a:rPr kumimoji="1" lang="ja-JP" altLang="en-US" sz="1200" dirty="0" smtClean="0"/>
              <a:t>とすると，タイププロファイルの総数は</a:t>
            </a:r>
            <a:r>
              <a:rPr lang="en-US" altLang="ja-JP" sz="1200" dirty="0" err="1" smtClean="0"/>
              <a:t>t</a:t>
            </a:r>
            <a:r>
              <a:rPr lang="en-US" altLang="ja-JP" sz="1200" baseline="30000" dirty="0" err="1" smtClean="0"/>
              <a:t>n</a:t>
            </a:r>
            <a:endParaRPr lang="en-US" altLang="ja-JP" sz="1200" baseline="30000" dirty="0" smtClean="0"/>
          </a:p>
          <a:p>
            <a:r>
              <a:rPr kumimoji="1" lang="ja-JP" altLang="en-US" sz="1200" dirty="0" smtClean="0"/>
              <a:t>組合せ入札で，財の数を</a:t>
            </a:r>
            <a:r>
              <a:rPr kumimoji="1" lang="en-US" altLang="ja-JP" sz="1200" dirty="0" smtClean="0"/>
              <a:t>m</a:t>
            </a:r>
            <a:r>
              <a:rPr kumimoji="1" lang="ja-JP" altLang="en-US" sz="1200" dirty="0" smtClean="0"/>
              <a:t>とすると，可能な割り当て</a:t>
            </a:r>
            <a:r>
              <a:rPr lang="ja-JP" altLang="en-US" sz="1200" dirty="0" smtClean="0"/>
              <a:t>方法は</a:t>
            </a:r>
            <a:r>
              <a:rPr lang="en-US" altLang="ja-JP" sz="1200" dirty="0" smtClean="0"/>
              <a:t>(n+1)</a:t>
            </a:r>
            <a:r>
              <a:rPr lang="en-US" altLang="ja-JP" sz="1200" baseline="30000" dirty="0" smtClean="0"/>
              <a:t>m</a:t>
            </a:r>
          </a:p>
          <a:p>
            <a:r>
              <a:rPr lang="ja-JP" altLang="en-US" sz="1200" dirty="0" smtClean="0"/>
              <a:t>割当てに関する変数の数は</a:t>
            </a:r>
            <a:r>
              <a:rPr lang="en-US" altLang="ja-JP" sz="1200" dirty="0" err="1" smtClean="0"/>
              <a:t>t</a:t>
            </a:r>
            <a:r>
              <a:rPr lang="en-US" altLang="ja-JP" sz="1200" baseline="30000" dirty="0" err="1" smtClean="0"/>
              <a:t>n</a:t>
            </a:r>
            <a:r>
              <a:rPr lang="en-US" altLang="ja-JP" sz="1200" baseline="30000" dirty="0" smtClean="0"/>
              <a:t> </a:t>
            </a:r>
            <a:r>
              <a:rPr lang="ja-JP" altLang="en-US" sz="1200" dirty="0" smtClean="0"/>
              <a:t>・</a:t>
            </a:r>
            <a:r>
              <a:rPr lang="en-US" altLang="ja-JP" sz="1200" dirty="0" smtClean="0"/>
              <a:t> (n+1)</a:t>
            </a:r>
            <a:r>
              <a:rPr lang="en-US" altLang="ja-JP" sz="1200" baseline="30000" dirty="0" smtClean="0"/>
              <a:t>m</a:t>
            </a:r>
            <a:endParaRPr lang="en-US" altLang="ja-JP" sz="1200" dirty="0" smtClean="0"/>
          </a:p>
          <a:p>
            <a:r>
              <a:rPr lang="en-US" altLang="ja-JP" sz="1200" dirty="0" smtClean="0"/>
              <a:t>4</a:t>
            </a:r>
            <a:r>
              <a:rPr lang="ja-JP" altLang="en-US" sz="1200" dirty="0" smtClean="0"/>
              <a:t>人，</a:t>
            </a:r>
            <a:r>
              <a:rPr lang="en-US" altLang="ja-JP" sz="1200" dirty="0" smtClean="0"/>
              <a:t>3</a:t>
            </a:r>
            <a:r>
              <a:rPr lang="ja-JP" altLang="en-US" sz="1200" dirty="0" smtClean="0"/>
              <a:t>財，</a:t>
            </a:r>
            <a:r>
              <a:rPr lang="en-US" altLang="ja-JP" sz="1200" dirty="0" smtClean="0"/>
              <a:t>9</a:t>
            </a:r>
            <a:r>
              <a:rPr lang="ja-JP" altLang="en-US" sz="1200" dirty="0" smtClean="0"/>
              <a:t>タイプで，変数の数は</a:t>
            </a:r>
            <a:r>
              <a:rPr lang="en-US" altLang="ja-JP" sz="1200" dirty="0" smtClean="0"/>
              <a:t>82</a:t>
            </a:r>
            <a:r>
              <a:rPr lang="ja-JP" altLang="en-US" sz="1200" dirty="0" smtClean="0"/>
              <a:t>万以上になります．</a:t>
            </a:r>
            <a:r>
              <a:rPr lang="en-US" altLang="ja-JP" sz="1200" dirty="0" smtClean="0"/>
              <a:t>9</a:t>
            </a:r>
            <a:r>
              <a:rPr lang="ja-JP" altLang="en-US" sz="1200" dirty="0" smtClean="0"/>
              <a:t>タイプというのは最低限で，各財に関して評価値は</a:t>
            </a:r>
            <a:endParaRPr lang="en-US" altLang="ja-JP" sz="1200" dirty="0" smtClean="0"/>
          </a:p>
          <a:p>
            <a:r>
              <a:rPr lang="en-US" altLang="ja-JP" sz="1200" dirty="0" smtClean="0"/>
              <a:t>Low, middle,</a:t>
            </a:r>
            <a:r>
              <a:rPr lang="en-US" altLang="ja-JP" sz="1200" baseline="0" dirty="0" smtClean="0"/>
              <a:t> high</a:t>
            </a:r>
            <a:r>
              <a:rPr lang="ja-JP" altLang="en-US" sz="1200" baseline="0" dirty="0" smtClean="0"/>
              <a:t>の三通りしか選べません．</a:t>
            </a:r>
            <a:endParaRPr lang="ja-JP" altLang="en-US" sz="1200" dirty="0" smtClean="0"/>
          </a:p>
          <a:p>
            <a:r>
              <a:rPr lang="en-US" altLang="ja-JP" sz="1200" dirty="0" smtClean="0"/>
              <a:t>CPLEX</a:t>
            </a:r>
            <a:r>
              <a:rPr lang="ja-JP" altLang="en-US" sz="1200" dirty="0" smtClean="0"/>
              <a:t>が速いといっても，この規模だとさすがにちょっと無理です．</a:t>
            </a:r>
            <a:endParaRPr lang="en-US" altLang="ja-JP" sz="1200" dirty="0" smtClean="0"/>
          </a:p>
          <a:p>
            <a:pPr>
              <a:buNone/>
            </a:pPr>
            <a:r>
              <a:rPr lang="ja-JP" altLang="en-US" sz="1200" dirty="0" smtClean="0">
                <a:solidFill>
                  <a:schemeClr val="tx2"/>
                </a:solidFill>
              </a:rPr>
              <a:t>現実的なサイズの問題で，カスタマイズされた良いメカニズムを求めるのは現実的には不可能ということになります．</a:t>
            </a:r>
            <a:endParaRPr lang="en-US" altLang="ja-JP" sz="1200" dirty="0" smtClean="0">
              <a:solidFill>
                <a:schemeClr val="tx2"/>
              </a:solidFill>
            </a:endParaRPr>
          </a:p>
          <a:p>
            <a:pPr>
              <a:buNone/>
            </a:pPr>
            <a:r>
              <a:rPr lang="ja-JP" altLang="en-US" sz="1200" dirty="0" smtClean="0">
                <a:solidFill>
                  <a:schemeClr val="tx2"/>
                </a:solidFill>
              </a:rPr>
              <a:t>そうすると，さっきの逆で，自動メカニズムデザインは全然役に立たないと思われるかも知れません．</a:t>
            </a:r>
            <a:endParaRPr lang="en-US" altLang="ja-JP" sz="1200" dirty="0" smtClean="0">
              <a:solidFill>
                <a:schemeClr val="tx2"/>
              </a:solidFill>
            </a:endParaRPr>
          </a:p>
          <a:p>
            <a:pPr>
              <a:buNone/>
            </a:pPr>
            <a:r>
              <a:rPr lang="ja-JP" altLang="en-US" sz="1200" dirty="0" smtClean="0">
                <a:solidFill>
                  <a:schemeClr val="tx2"/>
                </a:solidFill>
              </a:rPr>
              <a:t>しかし，全然役に立たないなら，お前はいったい何のためにこんな話をしているんだということになりますので，以下，でも自動メカニズムデザインは役に立つという話をさせて頂きます．</a:t>
            </a:r>
            <a:endParaRPr lang="en-US" altLang="ja-JP" sz="1200" dirty="0" smtClean="0">
              <a:solidFill>
                <a:schemeClr val="tx2"/>
              </a:solidFill>
            </a:endParaRPr>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B62D49F9-F01E-4A58-8D1F-7D98FE5E52EB}" type="slidenum">
              <a:rPr lang="en-US" altLang="ja-JP" smtClean="0"/>
              <a:pPr>
                <a:defRPr/>
              </a:pPr>
              <a:t>32</a:t>
            </a:fld>
            <a:endParaRPr lang="en-US"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a:ln/>
        </p:spPr>
      </p:sp>
      <p:sp>
        <p:nvSpPr>
          <p:cNvPr id="51203" name="ノート プレースホルダ 2"/>
          <p:cNvSpPr>
            <a:spLocks noGrp="1"/>
          </p:cNvSpPr>
          <p:nvPr>
            <p:ph type="body" idx="1"/>
          </p:nvPr>
        </p:nvSpPr>
        <p:spPr>
          <a:noFill/>
          <a:ln/>
        </p:spPr>
        <p:txBody>
          <a:bodyPr/>
          <a:lstStyle/>
          <a:p>
            <a:r>
              <a:rPr lang="ja-JP" altLang="en-US" dirty="0" smtClean="0">
                <a:ea typeface="ＭＳ Ｐ明朝" pitchFamily="18" charset="-128"/>
              </a:rPr>
              <a:t>現実的な自動メカニズムデザインの使い方として，私は，</a:t>
            </a:r>
            <a:r>
              <a:rPr lang="ja-JP" altLang="en-US" sz="1200" dirty="0" smtClean="0"/>
              <a:t>一般的なメカニズム／ルールの設計のヒントとしてなら使えると考えています．</a:t>
            </a:r>
            <a:endParaRPr lang="en-US" altLang="ja-JP" sz="1200" dirty="0" smtClean="0"/>
          </a:p>
          <a:p>
            <a:r>
              <a:rPr lang="ja-JP" altLang="en-US" sz="1200" dirty="0" smtClean="0"/>
              <a:t>まず，入力に関して，離散化された代表的な値を選択（</a:t>
            </a:r>
            <a:r>
              <a:rPr lang="en-US" altLang="ja-JP" sz="1200" dirty="0" smtClean="0"/>
              <a:t>high, middle, low</a:t>
            </a:r>
            <a:r>
              <a:rPr lang="ja-JP" altLang="en-US" sz="1200" dirty="0" smtClean="0"/>
              <a:t>等）します．</a:t>
            </a:r>
            <a:endParaRPr lang="en-US" altLang="ja-JP" sz="1200" dirty="0" smtClean="0"/>
          </a:p>
          <a:p>
            <a:r>
              <a:rPr lang="ja-JP" altLang="en-US" sz="1200" dirty="0" smtClean="0"/>
              <a:t>そして，少ない参加者数で自動メカニズムデザインを実行します．</a:t>
            </a:r>
            <a:endParaRPr lang="en-US" altLang="ja-JP" sz="1200" dirty="0" smtClean="0"/>
          </a:p>
          <a:p>
            <a:r>
              <a:rPr lang="ja-JP" altLang="en-US" sz="1200" dirty="0" smtClean="0"/>
              <a:t>結果の表から，特徴的な部分，例えば，既存のメカニズムと異なる出力をしている部分を選び出します．</a:t>
            </a:r>
            <a:endParaRPr lang="en-US" altLang="ja-JP" sz="1200" dirty="0" smtClean="0"/>
          </a:p>
          <a:p>
            <a:r>
              <a:rPr lang="ja-JP" altLang="en-US" sz="1200" dirty="0" smtClean="0"/>
              <a:t>それを人間がひたすら眺めて割当て／支払額の決定ルールを抽出して，</a:t>
            </a:r>
            <a:endParaRPr lang="en-US" altLang="ja-JP" sz="1200" dirty="0" smtClean="0"/>
          </a:p>
          <a:p>
            <a:r>
              <a:rPr lang="ja-JP" altLang="en-US" sz="1200" dirty="0" smtClean="0"/>
              <a:t>抽出したルールを検証します．</a:t>
            </a:r>
            <a:endParaRPr lang="en-US" altLang="ja-JP" sz="1200" dirty="0" smtClean="0"/>
          </a:p>
          <a:p>
            <a:r>
              <a:rPr lang="ja-JP" altLang="en-US" sz="1200" dirty="0" smtClean="0"/>
              <a:t>うまくルールが抽出できなければ，入力値を変更して再実行を繰り返します．</a:t>
            </a:r>
            <a:endParaRPr lang="en-US" altLang="ja-JP" sz="1200" dirty="0" smtClean="0"/>
          </a:p>
          <a:p>
            <a:pPr>
              <a:buNone/>
            </a:pPr>
            <a:r>
              <a:rPr lang="ja-JP" altLang="en-US" sz="1200" dirty="0" smtClean="0">
                <a:solidFill>
                  <a:schemeClr val="tx2"/>
                </a:solidFill>
              </a:rPr>
              <a:t>そして，運良く，ちゃんと動く一般的なルールが得られたとして，そのメカニズムを発表する場合には，論文では自動メカニズムデザインには全く言及しないで，まるで自分で考えたような顔をします．しかし，裏でこっそり自動メカニズムデザインの技術を使っています．実は，私の研究グループで最近考案したメカニズムのかなりの部分が，どこかで自動メカニズムデザインを使っています．</a:t>
            </a:r>
            <a:endParaRPr lang="en-US" altLang="ja-JP" sz="1200" dirty="0" smtClean="0">
              <a:solidFill>
                <a:schemeClr val="tx2"/>
              </a:solidFill>
            </a:endParaRPr>
          </a:p>
          <a:p>
            <a:endParaRPr lang="ja-JP" altLang="en-US" dirty="0" smtClean="0">
              <a:ea typeface="ＭＳ Ｐ明朝" pitchFamily="18" charset="-128"/>
            </a:endParaRPr>
          </a:p>
        </p:txBody>
      </p:sp>
      <p:sp>
        <p:nvSpPr>
          <p:cNvPr id="51204" name="スライド番号プレースホルダ 3"/>
          <p:cNvSpPr>
            <a:spLocks noGrp="1"/>
          </p:cNvSpPr>
          <p:nvPr>
            <p:ph type="sldNum" sz="quarter" idx="5"/>
          </p:nvPr>
        </p:nvSpPr>
        <p:spPr>
          <a:noFill/>
        </p:spPr>
        <p:txBody>
          <a:bodyPr/>
          <a:lstStyle/>
          <a:p>
            <a:fld id="{D2783FFE-E9AB-4F93-B933-A7FAE8184A61}" type="slidenum">
              <a:rPr lang="ja-JP" altLang="en-US" smtClean="0">
                <a:latin typeface="Arial" pitchFamily="34" charset="0"/>
              </a:rPr>
              <a:pPr/>
              <a:t>33</a:t>
            </a:fld>
            <a:endParaRPr lang="en-US" altLang="ja-JP"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以下，実際に自動メカニズムデザインが役に立った事例をご紹介いたします．</a:t>
            </a:r>
            <a:endParaRPr kumimoji="1" lang="en-US" altLang="ja-JP" dirty="0" smtClean="0"/>
          </a:p>
          <a:p>
            <a:r>
              <a:rPr kumimoji="1" lang="ja-JP" altLang="en-US" dirty="0" smtClean="0"/>
              <a:t>適用事例は，先程の架空名義入札に頑健なメカニズムの設計です．</a:t>
            </a:r>
            <a:endParaRPr kumimoji="1" lang="en-US" altLang="ja-JP" dirty="0" smtClean="0"/>
          </a:p>
          <a:p>
            <a:r>
              <a:rPr kumimoji="1" lang="ja-JP" altLang="en-US" sz="1200" dirty="0" smtClean="0"/>
              <a:t>以前から分かっていることとして，</a:t>
            </a:r>
            <a:endParaRPr kumimoji="1" lang="en-US" altLang="ja-JP" sz="1200" dirty="0" smtClean="0"/>
          </a:p>
          <a:p>
            <a:r>
              <a:rPr kumimoji="1" lang="ja-JP" altLang="en-US" sz="1200" dirty="0" smtClean="0"/>
              <a:t>架空名義入札が可能な場合，支配戦略において誘因両立的（一つの名義で真のタイプを申告することが支配戦略）で，均衡においてパレート効率的な割当てを実現するメカニズムは存在しない</a:t>
            </a:r>
            <a:r>
              <a:rPr lang="en-US" altLang="ja-JP" sz="1200" dirty="0" smtClean="0"/>
              <a:t> (</a:t>
            </a:r>
            <a:r>
              <a:rPr lang="en-US" altLang="ja-JP" sz="1200" dirty="0" err="1" smtClean="0"/>
              <a:t>Yokoo</a:t>
            </a:r>
            <a:r>
              <a:rPr lang="en-US" altLang="ja-JP" sz="1200" dirty="0" smtClean="0"/>
              <a:t>, et al. GEB-2004)</a:t>
            </a:r>
          </a:p>
          <a:p>
            <a:r>
              <a:rPr kumimoji="1" lang="ja-JP" altLang="en-US" sz="1200" dirty="0" smtClean="0"/>
              <a:t>かつ，財の数が</a:t>
            </a:r>
            <a:r>
              <a:rPr kumimoji="1" lang="en-US" altLang="ja-JP" sz="1200" dirty="0" smtClean="0"/>
              <a:t>2</a:t>
            </a:r>
            <a:r>
              <a:rPr kumimoji="1" lang="ja-JP" altLang="en-US" sz="1200" dirty="0" smtClean="0"/>
              <a:t>の場合，誘因両立的なメカニズムが達成する社会的余剰の</a:t>
            </a:r>
            <a:r>
              <a:rPr kumimoji="1" lang="en-US" altLang="ja-JP" sz="1200" dirty="0" smtClean="0"/>
              <a:t>competitive ratio (</a:t>
            </a:r>
            <a:r>
              <a:rPr kumimoji="1" lang="ja-JP" altLang="en-US" sz="1200" dirty="0" smtClean="0"/>
              <a:t>最も</a:t>
            </a:r>
            <a:r>
              <a:rPr lang="ja-JP" altLang="en-US" sz="1200" dirty="0" smtClean="0"/>
              <a:t>運が悪い場合のパレート効率的な割当てとの比</a:t>
            </a:r>
            <a:r>
              <a:rPr kumimoji="1" lang="en-US" altLang="ja-JP" sz="1200" dirty="0" smtClean="0"/>
              <a:t>) </a:t>
            </a:r>
            <a:r>
              <a:rPr kumimoji="1" lang="ja-JP" altLang="en-US" sz="1200" dirty="0" smtClean="0"/>
              <a:t>は</a:t>
            </a:r>
            <a:r>
              <a:rPr kumimoji="1" lang="en-US" altLang="ja-JP" sz="1200" dirty="0" smtClean="0"/>
              <a:t>2/3</a:t>
            </a:r>
            <a:r>
              <a:rPr kumimoji="1" lang="ja-JP" altLang="en-US" sz="1200" dirty="0" smtClean="0"/>
              <a:t>以下であるということがあります．すなわち，どんなに頑張っても，効率が</a:t>
            </a:r>
            <a:r>
              <a:rPr kumimoji="1" lang="en-US" altLang="ja-JP" sz="1200" dirty="0" smtClean="0"/>
              <a:t>1/3</a:t>
            </a:r>
            <a:r>
              <a:rPr kumimoji="1" lang="ja-JP" altLang="en-US" sz="1200" dirty="0" smtClean="0"/>
              <a:t>落ちるのは避けられないということです．</a:t>
            </a:r>
            <a:endParaRPr kumimoji="1" lang="en-US" altLang="ja-JP" sz="1200" dirty="0" smtClean="0"/>
          </a:p>
          <a:p>
            <a:r>
              <a:rPr kumimoji="1" lang="ja-JP" altLang="en-US" sz="1200" dirty="0" smtClean="0"/>
              <a:t>しかしながら，具体的に，効率の低下を</a:t>
            </a:r>
            <a:r>
              <a:rPr kumimoji="1" lang="en-US" altLang="ja-JP" sz="1200" dirty="0" smtClean="0"/>
              <a:t>1/3</a:t>
            </a:r>
            <a:r>
              <a:rPr kumimoji="1" lang="ja-JP" altLang="en-US" sz="1200" dirty="0" smtClean="0"/>
              <a:t>に抑えることが保証できるメカニズムが，かなりの間考えていたのですが，うまく見つけることができないでいました．</a:t>
            </a:r>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B62D49F9-F01E-4A58-8D1F-7D98FE5E52EB}" type="slidenum">
              <a:rPr lang="en-US" altLang="ja-JP" smtClean="0"/>
              <a:pPr>
                <a:defRPr/>
              </a:pPr>
              <a:t>34</a:t>
            </a:fld>
            <a:endParaRPr lang="en-US" altLang="ja-JP"/>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p:cNvSpPr>
            <a:spLocks noGrp="1" noRot="1" noChangeAspect="1" noTextEdit="1"/>
          </p:cNvSpPr>
          <p:nvPr>
            <p:ph type="sldImg"/>
          </p:nvPr>
        </p:nvSpPr>
        <p:spPr>
          <a:ln/>
        </p:spPr>
      </p:sp>
      <p:sp>
        <p:nvSpPr>
          <p:cNvPr id="53251" name="ノート プレースホルダ 2"/>
          <p:cNvSpPr>
            <a:spLocks noGrp="1"/>
          </p:cNvSpPr>
          <p:nvPr>
            <p:ph type="body" idx="1"/>
          </p:nvPr>
        </p:nvSpPr>
        <p:spPr>
          <a:noFill/>
          <a:ln/>
        </p:spPr>
        <p:txBody>
          <a:bodyPr/>
          <a:lstStyle/>
          <a:p>
            <a:r>
              <a:rPr lang="ja-JP" altLang="en-US" dirty="0" smtClean="0">
                <a:ea typeface="ＭＳ Ｐ明朝" pitchFamily="18" charset="-128"/>
              </a:rPr>
              <a:t>そこで，自動メカニズムデザインを使ってみようと思い立って，やってみたのがこの結果です．</a:t>
            </a:r>
            <a:endParaRPr lang="en-US" altLang="ja-JP" dirty="0" smtClean="0">
              <a:ea typeface="ＭＳ Ｐ明朝" pitchFamily="18" charset="-128"/>
            </a:endParaRPr>
          </a:p>
          <a:p>
            <a:r>
              <a:rPr lang="ja-JP" altLang="en-US" dirty="0" smtClean="0">
                <a:ea typeface="ＭＳ Ｐ明朝" pitchFamily="18" charset="-128"/>
              </a:rPr>
              <a:t>架空名義の影響が生じる可能性のある，もっとも小さな例として，財が</a:t>
            </a:r>
            <a:r>
              <a:rPr lang="en-US" altLang="ja-JP" dirty="0" smtClean="0">
                <a:ea typeface="ＭＳ Ｐ明朝" pitchFamily="18" charset="-128"/>
              </a:rPr>
              <a:t>A, B</a:t>
            </a:r>
            <a:r>
              <a:rPr lang="ja-JP" altLang="en-US" dirty="0" smtClean="0">
                <a:ea typeface="ＭＳ Ｐ明朝" pitchFamily="18" charset="-128"/>
              </a:rPr>
              <a:t>の二つ，参加者のタイプとしては，</a:t>
            </a:r>
            <a:r>
              <a:rPr lang="en-US" altLang="ja-JP" dirty="0" smtClean="0">
                <a:ea typeface="ＭＳ Ｐ明朝" pitchFamily="18" charset="-128"/>
              </a:rPr>
              <a:t>AB</a:t>
            </a:r>
            <a:r>
              <a:rPr lang="ja-JP" altLang="en-US" dirty="0" smtClean="0">
                <a:ea typeface="ＭＳ Ｐ明朝" pitchFamily="18" charset="-128"/>
              </a:rPr>
              <a:t>セットで同時に欲しい人か，</a:t>
            </a:r>
            <a:r>
              <a:rPr lang="en-US" altLang="ja-JP" dirty="0" smtClean="0">
                <a:ea typeface="ＭＳ Ｐ明朝" pitchFamily="18" charset="-128"/>
              </a:rPr>
              <a:t>A,B </a:t>
            </a:r>
            <a:r>
              <a:rPr lang="ja-JP" altLang="en-US" dirty="0" smtClean="0">
                <a:ea typeface="ＭＳ Ｐ明朝" pitchFamily="18" charset="-128"/>
              </a:rPr>
              <a:t>単独のみを欲しい人が居て，セットの方は，</a:t>
            </a:r>
            <a:r>
              <a:rPr lang="en-US" altLang="ja-JP" dirty="0" smtClean="0">
                <a:ea typeface="ＭＳ Ｐ明朝" pitchFamily="18" charset="-128"/>
              </a:rPr>
              <a:t>high, middle, 0, </a:t>
            </a:r>
            <a:r>
              <a:rPr lang="ja-JP" altLang="en-US" dirty="0" smtClean="0">
                <a:ea typeface="ＭＳ Ｐ明朝" pitchFamily="18" charset="-128"/>
              </a:rPr>
              <a:t>バラの方は</a:t>
            </a:r>
            <a:r>
              <a:rPr lang="en-US" altLang="ja-JP" dirty="0" smtClean="0">
                <a:ea typeface="ＭＳ Ｐ明朝" pitchFamily="18" charset="-128"/>
              </a:rPr>
              <a:t>high middle low, 0</a:t>
            </a:r>
            <a:r>
              <a:rPr lang="ja-JP" altLang="en-US" dirty="0" smtClean="0">
                <a:ea typeface="ＭＳ Ｐ明朝" pitchFamily="18" charset="-128"/>
              </a:rPr>
              <a:t>の</a:t>
            </a:r>
            <a:r>
              <a:rPr lang="en-US" altLang="ja-JP" dirty="0" smtClean="0">
                <a:ea typeface="ＭＳ Ｐ明朝" pitchFamily="18" charset="-128"/>
              </a:rPr>
              <a:t>4</a:t>
            </a:r>
            <a:r>
              <a:rPr lang="ja-JP" altLang="en-US" dirty="0" smtClean="0">
                <a:ea typeface="ＭＳ Ｐ明朝" pitchFamily="18" charset="-128"/>
              </a:rPr>
              <a:t>種類とします．</a:t>
            </a:r>
            <a:endParaRPr lang="en-US" altLang="ja-JP" dirty="0" smtClean="0">
              <a:ea typeface="ＭＳ Ｐ明朝" pitchFamily="18" charset="-128"/>
            </a:endParaRPr>
          </a:p>
          <a:p>
            <a:r>
              <a:rPr lang="ja-JP" altLang="en-US" dirty="0" smtClean="0">
                <a:ea typeface="ＭＳ Ｐ明朝" pitchFamily="18" charset="-128"/>
              </a:rPr>
              <a:t>ここで，</a:t>
            </a:r>
            <a:r>
              <a:rPr lang="en-US" altLang="ja-JP" dirty="0" smtClean="0">
                <a:ea typeface="ＭＳ Ｐ明朝" pitchFamily="18" charset="-128"/>
              </a:rPr>
              <a:t>AB</a:t>
            </a:r>
            <a:r>
              <a:rPr lang="ja-JP" altLang="en-US" dirty="0" smtClean="0">
                <a:ea typeface="ＭＳ Ｐ明朝" pitchFamily="18" charset="-128"/>
              </a:rPr>
              <a:t>セットで欲しい参加者に着目して，その人が勝つ条件を考えます．</a:t>
            </a:r>
            <a:endParaRPr lang="en-US" altLang="ja-JP" dirty="0" smtClean="0">
              <a:ea typeface="ＭＳ Ｐ明朝" pitchFamily="18" charset="-128"/>
            </a:endParaRPr>
          </a:p>
          <a:p>
            <a:r>
              <a:rPr lang="ja-JP" altLang="en-US" dirty="0" smtClean="0">
                <a:ea typeface="ＭＳ Ｐ明朝" pitchFamily="18" charset="-128"/>
              </a:rPr>
              <a:t>架空名義入札を防ぐためには，ある程度，効率性を諦めて，セットで売ることを優先させる必要があります．</a:t>
            </a:r>
            <a:endParaRPr lang="en-US" altLang="ja-JP" dirty="0" smtClean="0">
              <a:ea typeface="ＭＳ Ｐ明朝" pitchFamily="18" charset="-128"/>
            </a:endParaRPr>
          </a:p>
          <a:p>
            <a:r>
              <a:rPr lang="ja-JP" altLang="en-US" dirty="0" smtClean="0">
                <a:ea typeface="ＭＳ Ｐ明朝" pitchFamily="18" charset="-128"/>
              </a:rPr>
              <a:t>ポイントは，何を基準に，セット売りとバラ売りを切り替えるかですが，図で赤字で示しているのが，効率的な割り当てを諦めて，セット売りを優先しているところです．</a:t>
            </a:r>
            <a:endParaRPr lang="en-US" altLang="ja-JP" dirty="0" smtClean="0">
              <a:ea typeface="ＭＳ Ｐ明朝" pitchFamily="18" charset="-128"/>
            </a:endParaRPr>
          </a:p>
          <a:p>
            <a:r>
              <a:rPr lang="ja-JP" altLang="en-US" dirty="0" smtClean="0">
                <a:ea typeface="ＭＳ Ｐ明朝" pitchFamily="18" charset="-128"/>
              </a:rPr>
              <a:t>例えば，</a:t>
            </a:r>
            <a:r>
              <a:rPr lang="en-US" altLang="ja-JP" dirty="0" smtClean="0">
                <a:ea typeface="ＭＳ Ｐ明朝" pitchFamily="18" charset="-128"/>
              </a:rPr>
              <a:t>A</a:t>
            </a:r>
            <a:r>
              <a:rPr lang="ja-JP" altLang="en-US" dirty="0" smtClean="0">
                <a:ea typeface="ＭＳ Ｐ明朝" pitchFamily="18" charset="-128"/>
              </a:rPr>
              <a:t>に</a:t>
            </a:r>
            <a:r>
              <a:rPr lang="en-US" altLang="ja-JP" dirty="0" smtClean="0">
                <a:ea typeface="ＭＳ Ｐ明朝" pitchFamily="18" charset="-128"/>
              </a:rPr>
              <a:t>119, B</a:t>
            </a:r>
            <a:r>
              <a:rPr lang="ja-JP" altLang="en-US" dirty="0" smtClean="0">
                <a:ea typeface="ＭＳ Ｐ明朝" pitchFamily="18" charset="-128"/>
              </a:rPr>
              <a:t>に</a:t>
            </a:r>
            <a:r>
              <a:rPr lang="en-US" altLang="ja-JP" dirty="0" smtClean="0">
                <a:ea typeface="ＭＳ Ｐ明朝" pitchFamily="18" charset="-128"/>
              </a:rPr>
              <a:t>59</a:t>
            </a:r>
            <a:r>
              <a:rPr lang="ja-JP" altLang="en-US" dirty="0" err="1" smtClean="0">
                <a:ea typeface="ＭＳ Ｐ明朝" pitchFamily="18" charset="-128"/>
              </a:rPr>
              <a:t>の評</a:t>
            </a:r>
            <a:r>
              <a:rPr lang="ja-JP" altLang="en-US" dirty="0" smtClean="0">
                <a:ea typeface="ＭＳ Ｐ明朝" pitchFamily="18" charset="-128"/>
              </a:rPr>
              <a:t>価値の参加者が居るのに，</a:t>
            </a:r>
            <a:r>
              <a:rPr lang="en-US" altLang="ja-JP" dirty="0" smtClean="0">
                <a:ea typeface="ＭＳ Ｐ明朝" pitchFamily="18" charset="-128"/>
              </a:rPr>
              <a:t>AB</a:t>
            </a:r>
            <a:r>
              <a:rPr lang="ja-JP" altLang="en-US" dirty="0" smtClean="0">
                <a:ea typeface="ＭＳ Ｐ明朝" pitchFamily="18" charset="-128"/>
              </a:rPr>
              <a:t>セットに</a:t>
            </a:r>
            <a:r>
              <a:rPr lang="en-US" altLang="ja-JP" dirty="0" smtClean="0">
                <a:ea typeface="ＭＳ Ｐ明朝" pitchFamily="18" charset="-128"/>
              </a:rPr>
              <a:t>120</a:t>
            </a:r>
            <a:r>
              <a:rPr lang="ja-JP" altLang="en-US" dirty="0" smtClean="0">
                <a:ea typeface="ＭＳ Ｐ明朝" pitchFamily="18" charset="-128"/>
              </a:rPr>
              <a:t>の参加者が勝者となっています．</a:t>
            </a:r>
            <a:endParaRPr lang="en-US" altLang="ja-JP" dirty="0" smtClean="0">
              <a:ea typeface="ＭＳ Ｐ明朝" pitchFamily="18" charset="-128"/>
            </a:endParaRPr>
          </a:p>
          <a:p>
            <a:r>
              <a:rPr lang="ja-JP" altLang="en-US" dirty="0" smtClean="0">
                <a:ea typeface="ＭＳ Ｐ明朝" pitchFamily="18" charset="-128"/>
              </a:rPr>
              <a:t>また，こちらでも，</a:t>
            </a:r>
            <a:r>
              <a:rPr lang="en-US" altLang="ja-JP" dirty="0" smtClean="0">
                <a:ea typeface="ＭＳ Ｐ明朝" pitchFamily="18" charset="-128"/>
              </a:rPr>
              <a:t>A</a:t>
            </a:r>
            <a:r>
              <a:rPr lang="ja-JP" altLang="en-US" dirty="0" smtClean="0">
                <a:ea typeface="ＭＳ Ｐ明朝" pitchFamily="18" charset="-128"/>
              </a:rPr>
              <a:t>に</a:t>
            </a:r>
            <a:r>
              <a:rPr lang="en-US" altLang="ja-JP" dirty="0" smtClean="0">
                <a:ea typeface="ＭＳ Ｐ明朝" pitchFamily="18" charset="-128"/>
              </a:rPr>
              <a:t>79,</a:t>
            </a:r>
            <a:r>
              <a:rPr lang="en-US" altLang="ja-JP" baseline="0" dirty="0" smtClean="0">
                <a:ea typeface="ＭＳ Ｐ明朝" pitchFamily="18" charset="-128"/>
              </a:rPr>
              <a:t> B</a:t>
            </a:r>
            <a:r>
              <a:rPr lang="ja-JP" altLang="en-US" baseline="0" dirty="0" smtClean="0">
                <a:ea typeface="ＭＳ Ｐ明朝" pitchFamily="18" charset="-128"/>
              </a:rPr>
              <a:t>に</a:t>
            </a:r>
            <a:r>
              <a:rPr lang="en-US" altLang="ja-JP" baseline="0" dirty="0" smtClean="0">
                <a:ea typeface="ＭＳ Ｐ明朝" pitchFamily="18" charset="-128"/>
              </a:rPr>
              <a:t>59</a:t>
            </a:r>
            <a:r>
              <a:rPr lang="ja-JP" altLang="en-US" baseline="0" dirty="0" err="1" smtClean="0">
                <a:ea typeface="ＭＳ Ｐ明朝" pitchFamily="18" charset="-128"/>
              </a:rPr>
              <a:t>の評</a:t>
            </a:r>
            <a:r>
              <a:rPr lang="ja-JP" altLang="en-US" baseline="0" dirty="0" smtClean="0">
                <a:ea typeface="ＭＳ Ｐ明朝" pitchFamily="18" charset="-128"/>
              </a:rPr>
              <a:t>価値の参加者が居るのに，</a:t>
            </a:r>
            <a:r>
              <a:rPr lang="en-US" altLang="ja-JP" baseline="0" dirty="0" smtClean="0">
                <a:ea typeface="ＭＳ Ｐ明朝" pitchFamily="18" charset="-128"/>
              </a:rPr>
              <a:t>AB</a:t>
            </a:r>
            <a:r>
              <a:rPr lang="ja-JP" altLang="en-US" baseline="0" dirty="0" smtClean="0">
                <a:ea typeface="ＭＳ Ｐ明朝" pitchFamily="18" charset="-128"/>
              </a:rPr>
              <a:t>セットで</a:t>
            </a:r>
            <a:r>
              <a:rPr lang="en-US" altLang="ja-JP" baseline="0" dirty="0" smtClean="0">
                <a:ea typeface="ＭＳ Ｐ明朝" pitchFamily="18" charset="-128"/>
              </a:rPr>
              <a:t>120</a:t>
            </a:r>
            <a:r>
              <a:rPr lang="ja-JP" altLang="en-US" baseline="0" dirty="0" smtClean="0">
                <a:ea typeface="ＭＳ Ｐ明朝" pitchFamily="18" charset="-128"/>
              </a:rPr>
              <a:t>の参加者が勝者となっています．</a:t>
            </a:r>
            <a:endParaRPr lang="en-US" altLang="ja-JP" baseline="0" dirty="0" smtClean="0">
              <a:ea typeface="ＭＳ Ｐ明朝" pitchFamily="18" charset="-128"/>
            </a:endParaRPr>
          </a:p>
          <a:p>
            <a:r>
              <a:rPr lang="ja-JP" altLang="en-US" baseline="0" dirty="0" smtClean="0">
                <a:ea typeface="ＭＳ Ｐ明朝" pitchFamily="18" charset="-128"/>
              </a:rPr>
              <a:t>一方，この参加者の評価値が</a:t>
            </a:r>
            <a:r>
              <a:rPr lang="en-US" altLang="ja-JP" baseline="0" dirty="0" smtClean="0">
                <a:ea typeface="ＭＳ Ｐ明朝" pitchFamily="18" charset="-128"/>
              </a:rPr>
              <a:t>80</a:t>
            </a:r>
            <a:r>
              <a:rPr lang="ja-JP" altLang="en-US" baseline="0" dirty="0" smtClean="0">
                <a:ea typeface="ＭＳ Ｐ明朝" pitchFamily="18" charset="-128"/>
              </a:rPr>
              <a:t>に低下すると，この参加者は勝てなくなります．</a:t>
            </a:r>
            <a:endParaRPr lang="en-US" altLang="ja-JP" baseline="0" dirty="0" smtClean="0">
              <a:ea typeface="ＭＳ Ｐ明朝" pitchFamily="18" charset="-128"/>
            </a:endParaRPr>
          </a:p>
          <a:p>
            <a:r>
              <a:rPr lang="ja-JP" altLang="en-US" baseline="0" dirty="0" smtClean="0">
                <a:ea typeface="ＭＳ Ｐ明朝" pitchFamily="18" charset="-128"/>
              </a:rPr>
              <a:t>これらの結果を，ずっと眺めていて，分かったことは，結局，セットの評価値と，バラの小さいほうの評価値の関係，</a:t>
            </a:r>
            <a:endParaRPr lang="en-US" altLang="ja-JP" baseline="0" dirty="0" smtClean="0">
              <a:ea typeface="ＭＳ Ｐ明朝" pitchFamily="18" charset="-128"/>
            </a:endParaRPr>
          </a:p>
          <a:p>
            <a:r>
              <a:rPr lang="ja-JP" altLang="en-US" baseline="0" dirty="0" smtClean="0">
                <a:ea typeface="ＭＳ Ｐ明朝" pitchFamily="18" charset="-128"/>
              </a:rPr>
              <a:t>具体的には，</a:t>
            </a:r>
            <a:r>
              <a:rPr lang="en-US" altLang="ja-JP" baseline="0" dirty="0" smtClean="0">
                <a:ea typeface="ＭＳ Ｐ明朝" pitchFamily="18" charset="-128"/>
              </a:rPr>
              <a:t>B</a:t>
            </a:r>
            <a:r>
              <a:rPr lang="ja-JP" altLang="en-US" baseline="0" dirty="0" err="1" smtClean="0">
                <a:ea typeface="ＭＳ Ｐ明朝" pitchFamily="18" charset="-128"/>
              </a:rPr>
              <a:t>の評</a:t>
            </a:r>
            <a:r>
              <a:rPr lang="ja-JP" altLang="en-US" baseline="0" dirty="0" smtClean="0">
                <a:ea typeface="ＭＳ Ｐ明朝" pitchFamily="18" charset="-128"/>
              </a:rPr>
              <a:t>価値の二倍を超えていれば，</a:t>
            </a:r>
            <a:r>
              <a:rPr lang="en-US" altLang="ja-JP" baseline="0" dirty="0" smtClean="0">
                <a:ea typeface="ＭＳ Ｐ明朝" pitchFamily="18" charset="-128"/>
              </a:rPr>
              <a:t>AB</a:t>
            </a:r>
            <a:r>
              <a:rPr lang="ja-JP" altLang="en-US" baseline="0" dirty="0" smtClean="0">
                <a:ea typeface="ＭＳ Ｐ明朝" pitchFamily="18" charset="-128"/>
              </a:rPr>
              <a:t>セットが勝てるという割り当てルールになっていることが分かりました．</a:t>
            </a:r>
            <a:endParaRPr lang="en-US" altLang="ja-JP" baseline="0" dirty="0" smtClean="0">
              <a:ea typeface="ＭＳ Ｐ明朝" pitchFamily="18" charset="-128"/>
            </a:endParaRPr>
          </a:p>
          <a:p>
            <a:r>
              <a:rPr lang="ja-JP" altLang="en-US" baseline="0" dirty="0" smtClean="0">
                <a:ea typeface="ＭＳ Ｐ明朝" pitchFamily="18" charset="-128"/>
              </a:rPr>
              <a:t>これは私にとっては非常に意外な発見で，</a:t>
            </a:r>
            <a:r>
              <a:rPr lang="en-US" altLang="ja-JP" baseline="0" dirty="0" smtClean="0">
                <a:ea typeface="ＭＳ Ｐ明朝" pitchFamily="18" charset="-128"/>
              </a:rPr>
              <a:t>A</a:t>
            </a:r>
            <a:r>
              <a:rPr lang="ja-JP" altLang="en-US" baseline="0" dirty="0" smtClean="0">
                <a:ea typeface="ＭＳ Ｐ明朝" pitchFamily="18" charset="-128"/>
              </a:rPr>
              <a:t>と</a:t>
            </a:r>
            <a:r>
              <a:rPr lang="en-US" altLang="ja-JP" baseline="0" dirty="0" smtClean="0">
                <a:ea typeface="ＭＳ Ｐ明朝" pitchFamily="18" charset="-128"/>
              </a:rPr>
              <a:t>B</a:t>
            </a:r>
            <a:r>
              <a:rPr lang="ja-JP" altLang="en-US" baseline="0" dirty="0" err="1" smtClean="0">
                <a:ea typeface="ＭＳ Ｐ明朝" pitchFamily="18" charset="-128"/>
              </a:rPr>
              <a:t>の評</a:t>
            </a:r>
            <a:r>
              <a:rPr lang="ja-JP" altLang="en-US" baseline="0" dirty="0" smtClean="0">
                <a:ea typeface="ＭＳ Ｐ明朝" pitchFamily="18" charset="-128"/>
              </a:rPr>
              <a:t>価値の合計との大小関係は当然意味があるし，大きい方との</a:t>
            </a:r>
            <a:endParaRPr lang="en-US" altLang="ja-JP" baseline="0" dirty="0" smtClean="0">
              <a:ea typeface="ＭＳ Ｐ明朝" pitchFamily="18" charset="-128"/>
            </a:endParaRPr>
          </a:p>
          <a:p>
            <a:r>
              <a:rPr lang="ja-JP" altLang="en-US" baseline="0" dirty="0" smtClean="0">
                <a:ea typeface="ＭＳ Ｐ明朝" pitchFamily="18" charset="-128"/>
              </a:rPr>
              <a:t>大小関係も影響するのは当然として，小さい方，それも，その二倍の値で決めるというのは，全然考えもしませんでした．</a:t>
            </a:r>
            <a:endParaRPr lang="en-US" altLang="ja-JP" baseline="0" dirty="0" smtClean="0">
              <a:ea typeface="ＭＳ Ｐ明朝" pitchFamily="18" charset="-128"/>
            </a:endParaRPr>
          </a:p>
        </p:txBody>
      </p:sp>
      <p:sp>
        <p:nvSpPr>
          <p:cNvPr id="53252" name="スライド番号プレースホルダ 3"/>
          <p:cNvSpPr>
            <a:spLocks noGrp="1"/>
          </p:cNvSpPr>
          <p:nvPr>
            <p:ph type="sldNum" sz="quarter" idx="5"/>
          </p:nvPr>
        </p:nvSpPr>
        <p:spPr>
          <a:noFill/>
        </p:spPr>
        <p:txBody>
          <a:bodyPr/>
          <a:lstStyle/>
          <a:p>
            <a:fld id="{2DFF2980-F823-420D-8FF4-28F4161758F1}" type="slidenum">
              <a:rPr lang="en-US" altLang="ja-JP" smtClean="0"/>
              <a:pPr/>
              <a:t>35</a:t>
            </a:fld>
            <a:endParaRPr lang="en-US" altLang="ja-JP"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スライド イメージ プレースホルダ 1"/>
          <p:cNvSpPr>
            <a:spLocks noGrp="1" noRot="1" noChangeAspect="1" noTextEdit="1"/>
          </p:cNvSpPr>
          <p:nvPr>
            <p:ph type="sldImg"/>
          </p:nvPr>
        </p:nvSpPr>
        <p:spPr>
          <a:ln/>
        </p:spPr>
      </p:sp>
      <p:sp>
        <p:nvSpPr>
          <p:cNvPr id="104451" name="ノート プレースホルダ 2"/>
          <p:cNvSpPr>
            <a:spLocks noGrp="1"/>
          </p:cNvSpPr>
          <p:nvPr>
            <p:ph type="body" idx="1"/>
          </p:nvPr>
        </p:nvSpPr>
        <p:spPr>
          <a:noFill/>
          <a:ln/>
        </p:spPr>
        <p:txBody>
          <a:bodyPr/>
          <a:lstStyle/>
          <a:p>
            <a:pPr>
              <a:spcBef>
                <a:spcPct val="0"/>
              </a:spcBef>
            </a:pPr>
            <a:r>
              <a:rPr lang="ja-JP" altLang="en-US" dirty="0" smtClean="0"/>
              <a:t>このルールを一般化することで，実際に架空名義入札に対する頑健性を保って，最悪時の損失が</a:t>
            </a:r>
            <a:r>
              <a:rPr lang="en-US" altLang="ja-JP" dirty="0" smtClean="0"/>
              <a:t>1/3</a:t>
            </a:r>
            <a:r>
              <a:rPr lang="ja-JP" altLang="en-US" dirty="0" smtClean="0"/>
              <a:t>であることを保証するメカニズムを構成することができました．</a:t>
            </a:r>
            <a:endParaRPr lang="en-US" altLang="ja-JP" dirty="0" smtClean="0"/>
          </a:p>
          <a:p>
            <a:pPr>
              <a:spcBef>
                <a:spcPct val="0"/>
              </a:spcBef>
            </a:pPr>
            <a:r>
              <a:rPr lang="en-US" altLang="ja-JP" dirty="0" smtClean="0"/>
              <a:t>Adaptive Reserve Price mechanism </a:t>
            </a:r>
            <a:r>
              <a:rPr lang="ja-JP" altLang="en-US" dirty="0" smtClean="0"/>
              <a:t>と呼んでいて，ある基準の価格があって，それ未満では売らないという値を留保価格，</a:t>
            </a:r>
            <a:r>
              <a:rPr lang="en-US" altLang="ja-JP" dirty="0" smtClean="0"/>
              <a:t>reserve price</a:t>
            </a:r>
            <a:r>
              <a:rPr lang="ja-JP" altLang="en-US" dirty="0" smtClean="0"/>
              <a:t>と呼びますが，その留保価格を適応的に決めているというイメージです．</a:t>
            </a:r>
            <a:endParaRPr lang="en-US" altLang="ja-JP" dirty="0" smtClean="0"/>
          </a:p>
          <a:p>
            <a:pPr>
              <a:spcBef>
                <a:spcPct val="0"/>
              </a:spcBef>
            </a:pPr>
            <a:r>
              <a:rPr lang="ja-JP" altLang="en-US" dirty="0" smtClean="0"/>
              <a:t>内容は，</a:t>
            </a:r>
            <a:r>
              <a:rPr lang="en-US" altLang="ja-JP" dirty="0" smtClean="0"/>
              <a:t>AB</a:t>
            </a:r>
            <a:r>
              <a:rPr lang="ja-JP" altLang="en-US" dirty="0" smtClean="0"/>
              <a:t>セットの評価値と，バラの小さいほうの評価値の二倍を比較して，セットのほうが高ければ</a:t>
            </a:r>
            <a:endParaRPr lang="en-US" altLang="ja-JP" dirty="0" smtClean="0"/>
          </a:p>
          <a:p>
            <a:pPr>
              <a:spcBef>
                <a:spcPct val="0"/>
              </a:spcBef>
            </a:pPr>
            <a:r>
              <a:rPr lang="ja-JP" altLang="en-US" dirty="0" smtClean="0"/>
              <a:t>セットで売る，そうでなければバラで売るというもので，効率の損失が生じるのは左の，セット売りの場合です．</a:t>
            </a:r>
            <a:endParaRPr lang="en-US" altLang="ja-JP" dirty="0" smtClean="0"/>
          </a:p>
          <a:p>
            <a:pPr>
              <a:spcBef>
                <a:spcPct val="0"/>
              </a:spcBef>
            </a:pPr>
            <a:r>
              <a:rPr lang="ja-JP" altLang="en-US" dirty="0" smtClean="0"/>
              <a:t>ここで，大きい長方形の面積が２，小さい長方形の面積が</a:t>
            </a:r>
            <a:r>
              <a:rPr lang="en-US" altLang="ja-JP" dirty="0" smtClean="0"/>
              <a:t>1</a:t>
            </a:r>
            <a:r>
              <a:rPr lang="ja-JP" altLang="en-US" dirty="0" smtClean="0"/>
              <a:t>の場合が，損失が最大ですが，</a:t>
            </a:r>
            <a:endParaRPr lang="en-US" altLang="ja-JP" dirty="0" smtClean="0"/>
          </a:p>
          <a:p>
            <a:pPr>
              <a:spcBef>
                <a:spcPct val="0"/>
              </a:spcBef>
            </a:pPr>
            <a:r>
              <a:rPr lang="ja-JP" altLang="en-US" dirty="0" smtClean="0"/>
              <a:t>効率的な割り当ては</a:t>
            </a:r>
            <a:r>
              <a:rPr lang="en-US" altLang="ja-JP" dirty="0" smtClean="0"/>
              <a:t>2+1=3</a:t>
            </a:r>
            <a:r>
              <a:rPr lang="ja-JP" altLang="en-US" dirty="0" smtClean="0"/>
              <a:t>で，そこで</a:t>
            </a:r>
            <a:r>
              <a:rPr lang="en-US" altLang="ja-JP" dirty="0" smtClean="0"/>
              <a:t>AB</a:t>
            </a:r>
            <a:r>
              <a:rPr lang="ja-JP" altLang="en-US" dirty="0" smtClean="0"/>
              <a:t>セットの２に割り当て居ているので，損失は</a:t>
            </a:r>
            <a:r>
              <a:rPr lang="en-US" altLang="ja-JP" dirty="0" smtClean="0"/>
              <a:t>1</a:t>
            </a:r>
            <a:r>
              <a:rPr lang="ja-JP" altLang="en-US" dirty="0" smtClean="0"/>
              <a:t>で，比としては</a:t>
            </a:r>
            <a:r>
              <a:rPr lang="en-US" altLang="ja-JP" dirty="0" smtClean="0"/>
              <a:t>1/3</a:t>
            </a:r>
            <a:r>
              <a:rPr lang="ja-JP" altLang="en-US" dirty="0" smtClean="0"/>
              <a:t>と</a:t>
            </a:r>
            <a:endParaRPr lang="en-US" altLang="ja-JP" dirty="0" smtClean="0"/>
          </a:p>
          <a:p>
            <a:pPr>
              <a:spcBef>
                <a:spcPct val="0"/>
              </a:spcBef>
            </a:pPr>
            <a:r>
              <a:rPr lang="ja-JP" altLang="en-US" dirty="0" smtClean="0"/>
              <a:t>なり，これが最悪の場合であることが保証できます．</a:t>
            </a:r>
            <a:endParaRPr lang="en-US" altLang="ja-JP" dirty="0" smtClean="0"/>
          </a:p>
        </p:txBody>
      </p:sp>
      <p:sp>
        <p:nvSpPr>
          <p:cNvPr id="104452" name="スライド番号プレースホルダ 3"/>
          <p:cNvSpPr>
            <a:spLocks noGrp="1"/>
          </p:cNvSpPr>
          <p:nvPr>
            <p:ph type="sldNum" sz="quarter" idx="5"/>
          </p:nvPr>
        </p:nvSpPr>
        <p:spPr>
          <a:noFill/>
        </p:spPr>
        <p:txBody>
          <a:bodyPr/>
          <a:lstStyle/>
          <a:p>
            <a:fld id="{8696168D-D038-4284-818D-150B299A3864}" type="slidenum">
              <a:rPr lang="ja-JP" altLang="en-US" smtClean="0"/>
              <a:pPr/>
              <a:t>36</a:t>
            </a:fld>
            <a:endParaRPr lang="en-US" altLang="ja-JP"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6349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自動メカニズムデザインの結果を教師データとして機械学習のアルゴリズムをルール抽出に用いることも考えられますが，</a:t>
            </a:r>
            <a:endParaRPr lang="en-US" altLang="ja-JP" smtClean="0"/>
          </a:p>
          <a:p>
            <a:r>
              <a:rPr lang="ja-JP" altLang="en-US" smtClean="0"/>
              <a:t>ここで抽出するルールというのは多くの場合，他者の評価値の線形結合の式で表現されることがわかっており，</a:t>
            </a:r>
            <a:endParaRPr lang="en-US" altLang="ja-JP" smtClean="0"/>
          </a:p>
          <a:p>
            <a:r>
              <a:rPr lang="ja-JP" altLang="en-US" smtClean="0"/>
              <a:t>また抽出されたルールが正しいかどうかというのは別途人手による検証が必要となります．</a:t>
            </a:r>
            <a:endParaRPr lang="en-US" altLang="ja-JP" smtClean="0"/>
          </a:p>
          <a:p>
            <a:r>
              <a:rPr lang="ja-JP" altLang="en-US" smtClean="0"/>
              <a:t>したがって提案アルゴリズムのアイデアとしましては，洗練されたアルゴリズムは不要であり，</a:t>
            </a:r>
            <a:endParaRPr lang="en-US" altLang="ja-JP" smtClean="0"/>
          </a:p>
          <a:p>
            <a:r>
              <a:rPr lang="ja-JP" altLang="en-US" smtClean="0"/>
              <a:t>単純な線形結合の式を数多く生成することを目的とします．</a:t>
            </a:r>
            <a:endParaRPr lang="en-US" altLang="ja-JP" smtClean="0"/>
          </a:p>
        </p:txBody>
      </p:sp>
      <p:sp>
        <p:nvSpPr>
          <p:cNvPr id="6349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8163268-4C07-49DC-92BD-D14E713E235F}" type="slidenum">
              <a:rPr lang="ja-JP" altLang="en-US" smtClean="0">
                <a:ea typeface="ＭＳ Ｐゴシック" charset="-128"/>
              </a:rPr>
              <a:pPr/>
              <a:t>37</a:t>
            </a:fld>
            <a:endParaRPr lang="ja-JP" altLang="en-US" smtClean="0">
              <a:ea typeface="ＭＳ Ｐゴシック"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最後に，まとめとして，今後の，経済学，特にゲーム理論分野と，計算機科学の</a:t>
            </a:r>
            <a:r>
              <a:rPr kumimoji="1" lang="en-US" altLang="ja-JP" dirty="0" smtClean="0"/>
              <a:t>collaboration</a:t>
            </a:r>
            <a:r>
              <a:rPr kumimoji="1" lang="ja-JP" altLang="en-US" dirty="0" smtClean="0"/>
              <a:t>の可能性についてお話させていただきたいと思います．</a:t>
            </a:r>
            <a:endParaRPr kumimoji="1" lang="en-US" altLang="ja-JP" dirty="0" smtClean="0"/>
          </a:p>
          <a:p>
            <a:pPr eaLnBrk="1" hangingPunct="1"/>
            <a:r>
              <a:rPr lang="ja-JP" altLang="en-US" sz="1200" dirty="0" smtClean="0"/>
              <a:t>明らかに，これらの分野の境界領域での応用分野／研究テーマが広がっており，コラボレーションを進めるなら </a:t>
            </a:r>
            <a:r>
              <a:rPr kumimoji="1" lang="ja-JP" altLang="en-US" sz="1200" dirty="0" smtClean="0"/>
              <a:t>今がチャンスというか，機は熟していると思います．</a:t>
            </a:r>
            <a:endParaRPr kumimoji="1" lang="en-US" altLang="ja-JP" sz="1200" dirty="0" smtClean="0"/>
          </a:p>
          <a:p>
            <a:pPr eaLnBrk="1" hangingPunct="1"/>
            <a:r>
              <a:rPr lang="ja-JP" altLang="en-US" sz="1200" dirty="0" smtClean="0"/>
              <a:t>マーケットデザインを本気で考えるなら，いつかは実現可能性をチェックする必要があるでしょう．</a:t>
            </a:r>
            <a:endParaRPr kumimoji="1" lang="en-US" altLang="ja-JP" sz="1200" dirty="0" smtClean="0"/>
          </a:p>
          <a:p>
            <a:pPr eaLnBrk="1" hangingPunct="1"/>
            <a:r>
              <a:rPr lang="ja-JP" altLang="en-US" sz="1200" dirty="0" smtClean="0"/>
              <a:t>計算機科学者は（私などはもうダメですが，少なくとも研究室の学生は）コンピュータが使えます．整数計画法でも何でも，色々なツールを使いこなして，必要があればカスタマイズしたり，自前でプログラムも書けます．</a:t>
            </a:r>
            <a:endParaRPr lang="en-US" altLang="ja-JP" sz="1200" dirty="0" smtClean="0"/>
          </a:p>
          <a:p>
            <a:pPr eaLnBrk="1" hangingPunct="1"/>
            <a:r>
              <a:rPr lang="ja-JP" altLang="en-US" sz="1200" dirty="0" smtClean="0"/>
              <a:t>経済学／ゲーム理論で得られたメカニズムを実現する，計算量等の実現可能性を考慮した新しいメカニズムや均衡を設計する，そのような均衡を探索する等の場面で，コラボレーションが有効だと，私は信じています．</a:t>
            </a:r>
            <a:endParaRPr lang="en-US" altLang="ja-JP" sz="1200" dirty="0" smtClean="0"/>
          </a:p>
          <a:p>
            <a:pPr eaLnBrk="1" hangingPunct="1"/>
            <a:r>
              <a:rPr kumimoji="1" lang="ja-JP" altLang="en-US" sz="1200" dirty="0" smtClean="0"/>
              <a:t>計算機科学者の中でも，私のような人工知能の研究者というのは，割に何でも屋みたいなところがあって，ちょっと専門的知識は浅いのですが，色々なことを浅く知っていて，新しい領域に進んでいくのを，あまり躊躇しないという性質があります．</a:t>
            </a:r>
            <a:endParaRPr kumimoji="1" lang="en-US" altLang="ja-JP" sz="1200" dirty="0" smtClean="0"/>
          </a:p>
          <a:p>
            <a:pPr eaLnBrk="1" hangingPunct="1"/>
            <a:r>
              <a:rPr kumimoji="1" lang="ja-JP" altLang="en-US" sz="1200" dirty="0" smtClean="0"/>
              <a:t>このような，人工知能の研究者の性質を生かして，経済学／ゲーム理論と，計算機科学の間の，橋渡しをするような役割を果たしたいと思っています．</a:t>
            </a:r>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B62D49F9-F01E-4A58-8D1F-7D98FE5E52EB}" type="slidenum">
              <a:rPr lang="en-US" altLang="ja-JP" smtClean="0"/>
              <a:pPr>
                <a:defRPr/>
              </a:pPr>
              <a:t>38</a:t>
            </a:fld>
            <a:endParaRPr lang="en-US" altLang="ja-JP"/>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B62D49F9-F01E-4A58-8D1F-7D98FE5E52EB}" type="slidenum">
              <a:rPr lang="en-US" altLang="ja-JP" smtClean="0"/>
              <a:pPr>
                <a:defRPr/>
              </a:pPr>
              <a:t>39</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D4443E9-2B89-4539-90D7-47C66AD74B49}" type="slidenum">
              <a:rPr lang="en-US" altLang="ja-JP" smtClean="0"/>
              <a:pPr/>
              <a:t>5</a:t>
            </a:fld>
            <a:endParaRPr lang="en-US" altLang="ja-JP" smtClean="0"/>
          </a:p>
        </p:txBody>
      </p:sp>
      <p:sp>
        <p:nvSpPr>
          <p:cNvPr id="56323" name="Rectangle 2"/>
          <p:cNvSpPr>
            <a:spLocks noGrp="1" noRot="1" noChangeAspect="1" noChangeArrowheads="1" noTextEdit="1"/>
          </p:cNvSpPr>
          <p:nvPr>
            <p:ph type="sldImg"/>
          </p:nvPr>
        </p:nvSpPr>
        <p:spPr>
          <a:xfrm>
            <a:off x="879475" y="735013"/>
            <a:ext cx="2954338" cy="2217737"/>
          </a:xfrm>
          <a:ln/>
        </p:spPr>
      </p:sp>
      <p:sp>
        <p:nvSpPr>
          <p:cNvPr id="56324" name="Rectangle 3"/>
          <p:cNvSpPr>
            <a:spLocks noGrp="1" noChangeArrowheads="1"/>
          </p:cNvSpPr>
          <p:nvPr>
            <p:ph type="body" idx="1"/>
          </p:nvPr>
        </p:nvSpPr>
        <p:spPr>
          <a:xfrm>
            <a:off x="599574" y="3173183"/>
            <a:ext cx="5621003" cy="4415068"/>
          </a:xfrm>
          <a:noFill/>
          <a:ln/>
        </p:spPr>
        <p:txBody>
          <a:bodyPr/>
          <a:lstStyle/>
          <a:p>
            <a:pPr eaLnBrk="1" hangingPunct="1"/>
            <a:r>
              <a:rPr lang="ja-JP" altLang="en-US" sz="2000" dirty="0" smtClean="0"/>
              <a:t>この方法は，</a:t>
            </a:r>
            <a:r>
              <a:rPr lang="en-US" altLang="ja-JP" sz="2000" dirty="0" err="1" smtClean="0"/>
              <a:t>Vickrey</a:t>
            </a:r>
            <a:r>
              <a:rPr lang="ja-JP" altLang="en-US" sz="2000" dirty="0" smtClean="0"/>
              <a:t>入札，もしくは第二価格入札と呼ばれる方法で，</a:t>
            </a:r>
            <a:r>
              <a:rPr lang="en-US" altLang="ja-JP" sz="2000" dirty="0" smtClean="0"/>
              <a:t>William </a:t>
            </a:r>
            <a:r>
              <a:rPr lang="en-US" altLang="ja-JP" sz="2000" dirty="0" err="1" smtClean="0"/>
              <a:t>Vickrey</a:t>
            </a:r>
            <a:r>
              <a:rPr lang="ja-JP" altLang="en-US" sz="2000" dirty="0" smtClean="0"/>
              <a:t>という，</a:t>
            </a:r>
            <a:r>
              <a:rPr lang="en-US" altLang="ja-JP" sz="2000" dirty="0" smtClean="0"/>
              <a:t>1996</a:t>
            </a:r>
            <a:r>
              <a:rPr lang="ja-JP" altLang="en-US" sz="2000" dirty="0" smtClean="0"/>
              <a:t>年にノーベル経済学賞を受賞したアメリカの経済学者が提案した方法です．</a:t>
            </a:r>
          </a:p>
          <a:p>
            <a:pPr eaLnBrk="1" hangingPunct="1"/>
            <a:r>
              <a:rPr lang="ja-JP" altLang="en-US" sz="2000" dirty="0" smtClean="0"/>
              <a:t>この方法では，最高値の入札者が落札する，この場合なら</a:t>
            </a:r>
            <a:r>
              <a:rPr lang="en-US" altLang="ja-JP" sz="2000" dirty="0" smtClean="0"/>
              <a:t>$8000</a:t>
            </a:r>
            <a:r>
              <a:rPr lang="ja-JP" altLang="en-US" sz="2000" dirty="0" smtClean="0"/>
              <a:t>の入札者が落札するということは変わらないのですが，支払う金額が，自分の入札した</a:t>
            </a:r>
            <a:r>
              <a:rPr lang="en-US" altLang="ja-JP" sz="2000" dirty="0" smtClean="0"/>
              <a:t>$8000</a:t>
            </a:r>
            <a:r>
              <a:rPr lang="ja-JP" altLang="en-US" sz="2000" dirty="0" smtClean="0"/>
              <a:t>ではなくて，二番目に高い入札値である，</a:t>
            </a:r>
            <a:r>
              <a:rPr lang="en-US" altLang="ja-JP" sz="2000" dirty="0" smtClean="0"/>
              <a:t>$7000</a:t>
            </a:r>
            <a:r>
              <a:rPr lang="ja-JP" altLang="en-US" sz="2000" dirty="0" smtClean="0"/>
              <a:t>を支払うという方法です．</a:t>
            </a:r>
          </a:p>
          <a:p>
            <a:pPr eaLnBrk="1" hangingPunct="1"/>
            <a:r>
              <a:rPr lang="ja-JP" altLang="en-US" sz="2000" dirty="0" smtClean="0"/>
              <a:t>多分，この話を初めて聞かれる方は，この方法はどうも直感に反するというか，非常識に感じられると思います．</a:t>
            </a:r>
          </a:p>
          <a:p>
            <a:pPr eaLnBrk="1" hangingPunct="1"/>
            <a:r>
              <a:rPr lang="ja-JP" altLang="en-US" sz="2000" dirty="0" smtClean="0"/>
              <a:t>この話をすると，なんで</a:t>
            </a:r>
            <a:r>
              <a:rPr lang="en-US" altLang="ja-JP" sz="2000" dirty="0" smtClean="0"/>
              <a:t>$8000</a:t>
            </a:r>
            <a:r>
              <a:rPr lang="ja-JP" altLang="en-US" sz="2000" dirty="0" smtClean="0"/>
              <a:t>で買っても良いという人がいるのに，</a:t>
            </a:r>
            <a:r>
              <a:rPr lang="en-US" altLang="ja-JP" sz="2000" dirty="0" smtClean="0"/>
              <a:t>$7000</a:t>
            </a:r>
            <a:r>
              <a:rPr lang="ja-JP" altLang="en-US" sz="2000" dirty="0" smtClean="0"/>
              <a:t>で売るんだ，何かおかしいんじゃないかと良く言われるのですが，</a:t>
            </a:r>
          </a:p>
          <a:p>
            <a:pPr eaLnBrk="1" hangingPunct="1"/>
            <a:r>
              <a:rPr lang="ja-JP" altLang="en-US" sz="2000" dirty="0" smtClean="0"/>
              <a:t>良く考えてみると，この方法はそんなに非常識なことを言っている訳ではなくて，実は非常に良い性質を持っています．</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46EE0E-9F7E-40B7-874D-05C22CFE387C}" type="slidenum">
              <a:rPr lang="en-US" altLang="ja-JP"/>
              <a:pPr/>
              <a:t>6</a:t>
            </a:fld>
            <a:endParaRPr lang="en-US" altLang="ja-JP"/>
          </a:p>
        </p:txBody>
      </p:sp>
      <p:sp>
        <p:nvSpPr>
          <p:cNvPr id="607234" name="Rectangle 2"/>
          <p:cNvSpPr>
            <a:spLocks noChangeArrowheads="1" noTextEdit="1"/>
          </p:cNvSpPr>
          <p:nvPr>
            <p:ph type="sldImg"/>
          </p:nvPr>
        </p:nvSpPr>
        <p:spPr>
          <a:xfrm>
            <a:off x="739775" y="227013"/>
            <a:ext cx="2641600" cy="1982787"/>
          </a:xfrm>
          <a:ln/>
        </p:spPr>
      </p:sp>
      <p:sp>
        <p:nvSpPr>
          <p:cNvPr id="607235" name="Rectangle 3"/>
          <p:cNvSpPr>
            <a:spLocks noGrp="1" noChangeArrowheads="1"/>
          </p:cNvSpPr>
          <p:nvPr>
            <p:ph type="body" idx="1"/>
          </p:nvPr>
        </p:nvSpPr>
        <p:spPr>
          <a:xfrm>
            <a:off x="524627" y="2191007"/>
            <a:ext cx="5621003" cy="4415068"/>
          </a:xfrm>
        </p:spPr>
        <p:txBody>
          <a:bodyPr/>
          <a:lstStyle/>
          <a:p>
            <a:r>
              <a:rPr lang="ja-JP" altLang="en-US" sz="1800" dirty="0"/>
              <a:t>まず，各入札者にとって，自分の支払う意思のあるぎりぎりいっぱいの上限の金額を入札するのが最適な，自分の利益を最大化する方法になります．</a:t>
            </a:r>
          </a:p>
          <a:p>
            <a:r>
              <a:rPr lang="ja-JP" altLang="en-US" sz="1800" dirty="0"/>
              <a:t>英語で，</a:t>
            </a:r>
            <a:r>
              <a:rPr lang="en-US" altLang="ja-JP" sz="1800" dirty="0"/>
              <a:t>honesty is the best policy, </a:t>
            </a:r>
            <a:r>
              <a:rPr lang="ja-JP" altLang="en-US" sz="1800" dirty="0"/>
              <a:t>正直は最良の策ということわざがありますが，まさに，この方法では正直が最良の策となります．</a:t>
            </a:r>
          </a:p>
          <a:p>
            <a:r>
              <a:rPr lang="ja-JP" altLang="en-US" sz="1800" dirty="0"/>
              <a:t>この場合，他者の入札値を知っても利益になりません．</a:t>
            </a:r>
          </a:p>
          <a:p>
            <a:r>
              <a:rPr lang="ja-JP" altLang="en-US" sz="1800" dirty="0"/>
              <a:t>例えば，自分の評価値，ぎりぎりいっぱい上限の金額が</a:t>
            </a:r>
            <a:r>
              <a:rPr lang="en-US" altLang="ja-JP" sz="1800" dirty="0"/>
              <a:t>$8000</a:t>
            </a:r>
            <a:r>
              <a:rPr lang="ja-JP" altLang="en-US" sz="1800" dirty="0"/>
              <a:t>の場合，もし他者の入札値をスパイして，</a:t>
            </a:r>
          </a:p>
          <a:p>
            <a:r>
              <a:rPr lang="ja-JP" altLang="en-US" sz="1800" dirty="0"/>
              <a:t>他者の入札値の最高額が</a:t>
            </a:r>
            <a:r>
              <a:rPr lang="en-US" altLang="ja-JP" sz="1800" dirty="0"/>
              <a:t>$8000</a:t>
            </a:r>
            <a:r>
              <a:rPr lang="ja-JP" altLang="en-US" sz="1800" dirty="0"/>
              <a:t>未満，例えば</a:t>
            </a:r>
            <a:r>
              <a:rPr lang="en-US" altLang="ja-JP" sz="1800" dirty="0"/>
              <a:t>$7000</a:t>
            </a:r>
            <a:r>
              <a:rPr lang="ja-JP" altLang="en-US" sz="1800" dirty="0"/>
              <a:t>であることが分かった場合，その場合には，何を入札しても，</a:t>
            </a:r>
            <a:r>
              <a:rPr lang="en-US" altLang="ja-JP" sz="1800" dirty="0"/>
              <a:t>$8000</a:t>
            </a:r>
            <a:r>
              <a:rPr lang="ja-JP" altLang="en-US" sz="1800" dirty="0"/>
              <a:t>と言おうが，</a:t>
            </a:r>
            <a:r>
              <a:rPr lang="en-US" altLang="ja-JP" sz="1800" dirty="0"/>
              <a:t>$7500</a:t>
            </a:r>
            <a:r>
              <a:rPr lang="ja-JP" altLang="en-US" sz="1800" dirty="0"/>
              <a:t>と言おうが，</a:t>
            </a:r>
            <a:r>
              <a:rPr lang="en-US" altLang="ja-JP" sz="1800" dirty="0"/>
              <a:t>$7001</a:t>
            </a:r>
            <a:r>
              <a:rPr lang="ja-JP" altLang="en-US" sz="1800" dirty="0"/>
              <a:t>と言おうが，所詮は支払額は</a:t>
            </a:r>
            <a:r>
              <a:rPr lang="en-US" altLang="ja-JP" sz="1800" dirty="0"/>
              <a:t>$7000</a:t>
            </a:r>
            <a:r>
              <a:rPr lang="ja-JP" altLang="en-US" sz="1800" dirty="0"/>
              <a:t>で変わらない訳です．よって，スパイなんかしないで，素直に</a:t>
            </a:r>
            <a:r>
              <a:rPr lang="en-US" altLang="ja-JP" sz="1800" dirty="0"/>
              <a:t>$8000</a:t>
            </a:r>
            <a:r>
              <a:rPr lang="ja-JP" altLang="en-US" sz="1800" dirty="0"/>
              <a:t>を入札した場合と比較して，別に利益が増える訳ではありません．</a:t>
            </a:r>
          </a:p>
          <a:p>
            <a:r>
              <a:rPr lang="ja-JP" altLang="en-US" sz="1800" dirty="0"/>
              <a:t>また，他者の入札値をスパイして，他者の入札値の最高額が</a:t>
            </a:r>
            <a:r>
              <a:rPr lang="en-US" altLang="ja-JP" sz="1800" dirty="0"/>
              <a:t>$8000</a:t>
            </a:r>
            <a:r>
              <a:rPr lang="ja-JP" altLang="en-US" sz="1800" dirty="0"/>
              <a:t>以上であることが分かった場合，その場合には，どうやっても</a:t>
            </a:r>
            <a:r>
              <a:rPr lang="en-US" altLang="ja-JP" sz="1800" dirty="0"/>
              <a:t>$8000</a:t>
            </a:r>
            <a:r>
              <a:rPr lang="ja-JP" altLang="en-US" sz="1800" dirty="0"/>
              <a:t>未満で商品は買えませんから，</a:t>
            </a:r>
            <a:r>
              <a:rPr lang="en-US" altLang="ja-JP" sz="1800" dirty="0"/>
              <a:t>$8000</a:t>
            </a:r>
            <a:r>
              <a:rPr lang="ja-JP" altLang="en-US" sz="1800" dirty="0"/>
              <a:t>が上限ならば，何を入札しても利益を得ることは不可能です．この場合も，スパイなんかしないで，素直に</a:t>
            </a:r>
            <a:r>
              <a:rPr lang="en-US" altLang="ja-JP" sz="1800" dirty="0"/>
              <a:t>$8000</a:t>
            </a:r>
            <a:r>
              <a:rPr lang="ja-JP" altLang="en-US" sz="1800" dirty="0"/>
              <a:t>を入札した場合と比較して，別に利益が増える訳ではありません．</a:t>
            </a:r>
          </a:p>
          <a:p>
            <a:r>
              <a:rPr lang="ja-JP" altLang="en-US" sz="1800" dirty="0"/>
              <a:t>スパイをするのにいくらかのコストなりリスクがあるなら，利益のないスパイをすることは，全く割に合わないことになります．</a:t>
            </a:r>
          </a:p>
          <a:p>
            <a:endParaRPr lang="en-US" altLang="ja-JP" sz="18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pPr defTabSz="903610"/>
            <a:fld id="{141F7199-2A6A-4DC8-AC20-6ADF342EF8A4}" type="slidenum">
              <a:rPr lang="en-US" altLang="ja-JP" smtClean="0"/>
              <a:pPr defTabSz="903610"/>
              <a:t>7</a:t>
            </a:fld>
            <a:endParaRPr lang="en-US" altLang="ja-JP" dirty="0" smtClean="0"/>
          </a:p>
        </p:txBody>
      </p:sp>
      <p:sp>
        <p:nvSpPr>
          <p:cNvPr id="75779" name="Rectangle 2"/>
          <p:cNvSpPr>
            <a:spLocks noGrp="1" noRot="1" noChangeAspect="1" noChangeArrowheads="1" noTextEdit="1"/>
          </p:cNvSpPr>
          <p:nvPr>
            <p:ph type="sldImg"/>
          </p:nvPr>
        </p:nvSpPr>
        <p:spPr>
          <a:xfrm>
            <a:off x="815975" y="301625"/>
            <a:ext cx="2189163" cy="1643063"/>
          </a:xfrm>
          <a:ln/>
        </p:spPr>
      </p:sp>
      <p:sp>
        <p:nvSpPr>
          <p:cNvPr id="75780" name="Rectangle 3"/>
          <p:cNvSpPr>
            <a:spLocks noGrp="1" noChangeArrowheads="1"/>
          </p:cNvSpPr>
          <p:nvPr>
            <p:ph type="body" idx="1"/>
          </p:nvPr>
        </p:nvSpPr>
        <p:spPr>
          <a:xfrm>
            <a:off x="599573" y="2115455"/>
            <a:ext cx="5546057" cy="4415068"/>
          </a:xfrm>
          <a:noFill/>
          <a:ln/>
        </p:spPr>
        <p:txBody>
          <a:bodyPr/>
          <a:lstStyle/>
          <a:p>
            <a:pPr eaLnBrk="1" hangingPunct="1"/>
            <a:r>
              <a:rPr lang="ja-JP" altLang="en-US" sz="1800" dirty="0" smtClean="0"/>
              <a:t>その理由として，</a:t>
            </a:r>
          </a:p>
          <a:p>
            <a:pPr eaLnBrk="1" hangingPunct="1"/>
            <a:r>
              <a:rPr lang="ja-JP" altLang="en-US" sz="1800" dirty="0" smtClean="0"/>
              <a:t>一つには分かりにくいというのがあります．良く理解すれば確かに利点があるのだけれども，直感的に分かりにくくて受け入れられにくい．</a:t>
            </a:r>
          </a:p>
          <a:p>
            <a:pPr eaLnBrk="1" hangingPunct="1"/>
            <a:r>
              <a:rPr lang="ja-JP" altLang="en-US" sz="1800" dirty="0" smtClean="0"/>
              <a:t>また，入札する側からすれば，確かに正直は最良の策なのだけれども，自分の評価値が，自分でもなかなか分からないというのがあります．我々は日常生活で，物に関して，これぐらいなら買っても良いという値段は意識するのですが，これ以上は絶対払いたくない，ギリギリの値段というのはあまり意識することはありません．真の評価値というのは，買っても良い値段ではなくて，このギリギリの値段なので，それを決めろというのは意外に難しいということがあります．</a:t>
            </a:r>
          </a:p>
          <a:p>
            <a:pPr eaLnBrk="1" hangingPunct="1"/>
            <a:r>
              <a:rPr lang="ja-JP" altLang="en-US" sz="1800" dirty="0" smtClean="0"/>
              <a:t>また，売手が信用できない場合は問題でして，例えば</a:t>
            </a:r>
            <a:r>
              <a:rPr lang="en-US" altLang="ja-JP" sz="1800" dirty="0" err="1" smtClean="0"/>
              <a:t>Vickrey</a:t>
            </a:r>
            <a:r>
              <a:rPr lang="ja-JP" altLang="en-US" sz="1800" dirty="0" smtClean="0"/>
              <a:t>入札で</a:t>
            </a:r>
            <a:r>
              <a:rPr lang="en-US" altLang="ja-JP" sz="1800" dirty="0" smtClean="0"/>
              <a:t>100</a:t>
            </a:r>
            <a:r>
              <a:rPr lang="ja-JP" altLang="en-US" sz="1800" dirty="0" smtClean="0"/>
              <a:t>万円の入札をして落札したとき，支払額が</a:t>
            </a:r>
            <a:r>
              <a:rPr lang="en-US" altLang="ja-JP" sz="1800" dirty="0" smtClean="0"/>
              <a:t>99</a:t>
            </a:r>
            <a:r>
              <a:rPr lang="ja-JP" altLang="en-US" sz="1800" dirty="0" smtClean="0"/>
              <a:t>万</a:t>
            </a:r>
            <a:r>
              <a:rPr lang="en-US" altLang="ja-JP" sz="1800" dirty="0" smtClean="0"/>
              <a:t>9</a:t>
            </a:r>
            <a:r>
              <a:rPr lang="ja-JP" altLang="en-US" sz="1800" dirty="0" smtClean="0"/>
              <a:t>千</a:t>
            </a:r>
            <a:r>
              <a:rPr lang="en-US" altLang="ja-JP" sz="1800" dirty="0" smtClean="0"/>
              <a:t>999</a:t>
            </a:r>
            <a:r>
              <a:rPr lang="ja-JP" altLang="en-US" sz="1800" dirty="0" smtClean="0"/>
              <a:t>円だと言われたとすると，信頼できる売手ならしょうがないですが，ちょっと怪しそうな売手だとすると，もしかしたら適当な入札をでっちあげて，値段をつりあげているのではないかとの疑念を持つ可能性があります．</a:t>
            </a:r>
          </a:p>
          <a:p>
            <a:pPr eaLnBrk="1" hangingPunct="1"/>
            <a:r>
              <a:rPr lang="ja-JP" altLang="en-US" sz="1800" dirty="0" smtClean="0"/>
              <a:t>また，正直が最良の策だとしても，原価のような，通常はトップシークレットの情報を出すのは抵抗がある可能性があって，合理化努力が足りないとか，逆に儲け過ぎだとかの批判を受ける可能性があります．</a:t>
            </a:r>
          </a:p>
          <a:p>
            <a:pPr eaLnBrk="1" hangingPunct="1"/>
            <a:endParaRPr lang="en-US" altLang="ja-JP" sz="180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97DCCB8-8C91-42DB-8322-C6B2238E47FD}" type="slidenum">
              <a:rPr lang="en-US" altLang="ja-JP" smtClean="0"/>
              <a:pPr>
                <a:defRPr/>
              </a:pPr>
              <a:t>8</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97DCCB8-8C91-42DB-8322-C6B2238E47FD}" type="slidenum">
              <a:rPr lang="en-US" altLang="ja-JP" smtClean="0"/>
              <a:pPr>
                <a:defRPr/>
              </a:pPr>
              <a:t>9</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97DCCB8-8C91-42DB-8322-C6B2238E47FD}" type="slidenum">
              <a:rPr lang="en-US" altLang="ja-JP" smtClean="0"/>
              <a:pPr>
                <a:defRPr/>
              </a:pPr>
              <a:t>10</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6B95FFF-6A4E-4AAE-953E-6B1E376849FA}"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9DF4D1C-DDE0-4D6C-A7BF-5C6BB7C7052E}"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75520AA-7AFE-4CC8-9CB7-3994F8931045}"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pPr>
              <a:defRPr/>
            </a:pPr>
            <a:endParaRPr lang="en-US" altLang="ja-JP"/>
          </a:p>
        </p:txBody>
      </p:sp>
      <p:sp>
        <p:nvSpPr>
          <p:cNvPr id="9" name="フッター プレースホルダ 8"/>
          <p:cNvSpPr>
            <a:spLocks noGrp="1"/>
          </p:cNvSpPr>
          <p:nvPr>
            <p:ph type="ftr" sz="quarter" idx="12"/>
          </p:nvPr>
        </p:nvSpPr>
        <p:spPr/>
        <p:txBody>
          <a:bodyPr/>
          <a:lstStyle/>
          <a:p>
            <a:pPr>
              <a:defRPr/>
            </a:pPr>
            <a:endParaRPr lang="en-US" altLang="ja-JP"/>
          </a:p>
        </p:txBody>
      </p:sp>
      <p:sp>
        <p:nvSpPr>
          <p:cNvPr id="10" name="Rectangle 6"/>
          <p:cNvSpPr>
            <a:spLocks noGrp="1" noChangeArrowheads="1"/>
          </p:cNvSpPr>
          <p:nvPr>
            <p:ph type="sldNum" sz="quarter" idx="4"/>
          </p:nvPr>
        </p:nvSpPr>
        <p:spPr bwMode="auto">
          <a:xfrm>
            <a:off x="7239000" y="630932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b="0">
                <a:solidFill>
                  <a:schemeClr val="tx1"/>
                </a:solidFill>
                <a:latin typeface="Times New Roman" pitchFamily="18" charset="0"/>
                <a:ea typeface="ＭＳ Ｐゴシック" charset="-128"/>
              </a:defRPr>
            </a:lvl1pPr>
          </a:lstStyle>
          <a:p>
            <a:pPr>
              <a:defRPr/>
            </a:pPr>
            <a:fld id="{FD4BE353-F744-4DDB-ABC3-E174F5ACFD03}"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43CECA-4D87-44E2-8AE4-C016EB40AFC9}"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2807BC0-5706-49A8-9EFD-BED10C92C16F}"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3A7799F-DA75-4956-860B-659BAEEF9F5A}"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8CA4BF1B-092B-4F05-90D0-0AC05B5BF56E}"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87873E0-061C-4853-9A9C-F48E2C2B200A}"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4338124-AA39-4CCD-976B-D66145C72EFD}"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34A93F7-B1EF-49D2-876F-38536DBD62D2}"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b="0">
                <a:solidFill>
                  <a:schemeClr val="tx1"/>
                </a:solidFill>
                <a:latin typeface="Times New Roman" pitchFamily="18" charset="0"/>
                <a:ea typeface="ＭＳ Ｐゴシック" charset="-128"/>
              </a:defRPr>
            </a:lvl1pPr>
          </a:lstStyle>
          <a:p>
            <a:pPr>
              <a:defRPr/>
            </a:pPr>
            <a:endParaRPr lang="en-US" altLang="ja-JP"/>
          </a:p>
        </p:txBody>
      </p:sp>
      <p:sp>
        <p:nvSpPr>
          <p:cNvPr id="30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b="0">
                <a:solidFill>
                  <a:schemeClr val="tx1"/>
                </a:solidFill>
                <a:latin typeface="Times New Roman" pitchFamily="18" charset="0"/>
                <a:ea typeface="ＭＳ Ｐゴシック" charset="-128"/>
              </a:defRPr>
            </a:lvl1pPr>
          </a:lstStyle>
          <a:p>
            <a:pPr>
              <a:defRPr/>
            </a:pPr>
            <a:endParaRPr lang="en-US" altLang="ja-JP"/>
          </a:p>
        </p:txBody>
      </p:sp>
      <p:sp>
        <p:nvSpPr>
          <p:cNvPr id="3078" name="Rectangle 6"/>
          <p:cNvSpPr>
            <a:spLocks noGrp="1" noChangeArrowheads="1"/>
          </p:cNvSpPr>
          <p:nvPr>
            <p:ph type="sldNum" sz="quarter" idx="4"/>
          </p:nvPr>
        </p:nvSpPr>
        <p:spPr bwMode="auto">
          <a:xfrm>
            <a:off x="7239000" y="630932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b="0">
                <a:solidFill>
                  <a:schemeClr val="tx1"/>
                </a:solidFill>
                <a:latin typeface="Times New Roman" pitchFamily="18" charset="0"/>
                <a:ea typeface="ＭＳ Ｐゴシック" charset="-128"/>
              </a:defRPr>
            </a:lvl1pPr>
          </a:lstStyle>
          <a:p>
            <a:pPr>
              <a:defRPr/>
            </a:pPr>
            <a:fld id="{FD4BE353-F744-4DDB-ABC3-E174F5ACFD03}" type="slidenum">
              <a:rPr lang="en-US" altLang="ja-JP"/>
              <a:pPr>
                <a:defRPr/>
              </a:pPr>
              <a:t>&lt;#&gt;</a:t>
            </a:fld>
            <a:endParaRPr lang="en-US" altLang="ja-JP"/>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ahoma" pitchFamily="34" charset="0"/>
          <a:ea typeface="MS UI Gothic" pitchFamily="50" charset="-128"/>
        </a:defRPr>
      </a:lvl2pPr>
      <a:lvl3pPr algn="ctr" rtl="0" eaLnBrk="0" fontAlgn="base" hangingPunct="0">
        <a:spcBef>
          <a:spcPct val="0"/>
        </a:spcBef>
        <a:spcAft>
          <a:spcPct val="0"/>
        </a:spcAft>
        <a:defRPr kumimoji="1" sz="4400">
          <a:solidFill>
            <a:schemeClr val="tx2"/>
          </a:solidFill>
          <a:latin typeface="Tahoma" pitchFamily="34" charset="0"/>
          <a:ea typeface="MS UI Gothic" pitchFamily="50" charset="-128"/>
        </a:defRPr>
      </a:lvl3pPr>
      <a:lvl4pPr algn="ctr" rtl="0" eaLnBrk="0" fontAlgn="base" hangingPunct="0">
        <a:spcBef>
          <a:spcPct val="0"/>
        </a:spcBef>
        <a:spcAft>
          <a:spcPct val="0"/>
        </a:spcAft>
        <a:defRPr kumimoji="1" sz="4400">
          <a:solidFill>
            <a:schemeClr val="tx2"/>
          </a:solidFill>
          <a:latin typeface="Tahoma" pitchFamily="34" charset="0"/>
          <a:ea typeface="MS UI Gothic" pitchFamily="50" charset="-128"/>
        </a:defRPr>
      </a:lvl4pPr>
      <a:lvl5pPr algn="ctr" rtl="0" eaLnBrk="0" fontAlgn="base" hangingPunct="0">
        <a:spcBef>
          <a:spcPct val="0"/>
        </a:spcBef>
        <a:spcAft>
          <a:spcPct val="0"/>
        </a:spcAft>
        <a:defRPr kumimoji="1" sz="4400">
          <a:solidFill>
            <a:schemeClr val="tx2"/>
          </a:solidFill>
          <a:latin typeface="Tahoma" pitchFamily="34" charset="0"/>
          <a:ea typeface="MS UI Gothic" pitchFamily="50" charset="-128"/>
        </a:defRPr>
      </a:lvl5pPr>
      <a:lvl6pPr marL="457200" algn="ctr" rtl="0" fontAlgn="base">
        <a:spcBef>
          <a:spcPct val="0"/>
        </a:spcBef>
        <a:spcAft>
          <a:spcPct val="0"/>
        </a:spcAft>
        <a:defRPr kumimoji="1" sz="4400">
          <a:solidFill>
            <a:schemeClr val="tx2"/>
          </a:solidFill>
          <a:latin typeface="Tahoma" pitchFamily="34" charset="0"/>
          <a:ea typeface="MS UI Gothic" pitchFamily="50" charset="-128"/>
        </a:defRPr>
      </a:lvl6pPr>
      <a:lvl7pPr marL="914400" algn="ctr" rtl="0" fontAlgn="base">
        <a:spcBef>
          <a:spcPct val="0"/>
        </a:spcBef>
        <a:spcAft>
          <a:spcPct val="0"/>
        </a:spcAft>
        <a:defRPr kumimoji="1" sz="4400">
          <a:solidFill>
            <a:schemeClr val="tx2"/>
          </a:solidFill>
          <a:latin typeface="Tahoma" pitchFamily="34" charset="0"/>
          <a:ea typeface="MS UI Gothic" pitchFamily="50" charset="-128"/>
        </a:defRPr>
      </a:lvl7pPr>
      <a:lvl8pPr marL="1371600" algn="ctr" rtl="0" fontAlgn="base">
        <a:spcBef>
          <a:spcPct val="0"/>
        </a:spcBef>
        <a:spcAft>
          <a:spcPct val="0"/>
        </a:spcAft>
        <a:defRPr kumimoji="1" sz="4400">
          <a:solidFill>
            <a:schemeClr val="tx2"/>
          </a:solidFill>
          <a:latin typeface="Tahoma" pitchFamily="34" charset="0"/>
          <a:ea typeface="MS UI Gothic" pitchFamily="50" charset="-128"/>
        </a:defRPr>
      </a:lvl8pPr>
      <a:lvl9pPr marL="1828800" algn="ctr" rtl="0" fontAlgn="base">
        <a:spcBef>
          <a:spcPct val="0"/>
        </a:spcBef>
        <a:spcAft>
          <a:spcPct val="0"/>
        </a:spcAft>
        <a:defRPr kumimoji="1" sz="4400">
          <a:solidFill>
            <a:schemeClr val="tx2"/>
          </a:solidFill>
          <a:latin typeface="Tahoma" pitchFamily="34" charset="0"/>
          <a:ea typeface="MS UI Gothic"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notesSlide" Target="../notesSlides/notesSlide21.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image" Target="../media/image1.wmf"/><Relationship Id="rId10" Type="http://schemas.openxmlformats.org/officeDocument/2006/relationships/image" Target="../media/image11.wmf"/><Relationship Id="rId4" Type="http://schemas.openxmlformats.org/officeDocument/2006/relationships/oleObject" Target="../embeddings/oleObject3.bin"/><Relationship Id="rId9" Type="http://schemas.openxmlformats.org/officeDocument/2006/relationships/image" Target="../media/image10.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oleObject" Target="../embeddings/Microsoft_Office_Word_97-2003___3.doc"/><Relationship Id="rId4" Type="http://schemas.openxmlformats.org/officeDocument/2006/relationships/oleObject" Target="../embeddings/Microsoft_Office_Word_97-2003___2.doc"/></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39.xml.rels><?xml version="1.0" encoding="UTF-8" standalone="yes"?>
<Relationships xmlns="http://schemas.openxmlformats.org/package/2006/relationships"><Relationship Id="rId3" Type="http://schemas.openxmlformats.org/officeDocument/2006/relationships/hyperlink" Target="http://www.cs.duke.edu/~conitzer/amdUAI02.pdf"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hyperlink" Target="http://agent.is.kyushu-u.ac.jp/~yokoo/PDF/geb-false-name-2004.pdf" TargetMode="External"/><Relationship Id="rId4" Type="http://schemas.openxmlformats.org/officeDocument/2006/relationships/hyperlink" Target="http://agent.is.kyushu-u.ac.jp/~yokoo/PDF/iwasaki-aamas2010.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ctrTitle"/>
          </p:nvPr>
        </p:nvSpPr>
        <p:spPr>
          <a:xfrm>
            <a:off x="685800" y="1628800"/>
            <a:ext cx="7772400" cy="1470025"/>
          </a:xfrm>
        </p:spPr>
        <p:txBody>
          <a:bodyPr/>
          <a:lstStyle/>
          <a:p>
            <a:r>
              <a:rPr lang="ja-JP" altLang="en-US" dirty="0" smtClean="0"/>
              <a:t>メカニズムデザインと最適化</a:t>
            </a:r>
            <a:endParaRPr lang="ja-JP" altLang="en-US" sz="3600" dirty="0" smtClean="0"/>
          </a:p>
        </p:txBody>
      </p:sp>
      <p:sp>
        <p:nvSpPr>
          <p:cNvPr id="12291" name="Rectangle 5"/>
          <p:cNvSpPr>
            <a:spLocks noGrp="1" noChangeArrowheads="1"/>
          </p:cNvSpPr>
          <p:nvPr>
            <p:ph type="subTitle" idx="1"/>
          </p:nvPr>
        </p:nvSpPr>
        <p:spPr>
          <a:xfrm>
            <a:off x="1066800" y="3789040"/>
            <a:ext cx="7010400" cy="1600200"/>
          </a:xfrm>
        </p:spPr>
        <p:txBody>
          <a:bodyPr/>
          <a:lstStyle/>
          <a:p>
            <a:r>
              <a:rPr lang="ja-JP" altLang="en-US" dirty="0" smtClean="0"/>
              <a:t>九州大学大学院</a:t>
            </a:r>
            <a:r>
              <a:rPr lang="en-US" altLang="ja-JP" dirty="0" smtClean="0"/>
              <a:t/>
            </a:r>
            <a:br>
              <a:rPr lang="en-US" altLang="ja-JP" dirty="0" smtClean="0"/>
            </a:br>
            <a:r>
              <a:rPr lang="ja-JP" altLang="en-US" dirty="0" smtClean="0"/>
              <a:t>システム情報科学研究院</a:t>
            </a:r>
            <a:endParaRPr lang="en-US" altLang="ja-JP" dirty="0" smtClean="0"/>
          </a:p>
          <a:p>
            <a:r>
              <a:rPr lang="ja-JP" altLang="en-US" dirty="0" smtClean="0"/>
              <a:t>情報学部門</a:t>
            </a:r>
          </a:p>
          <a:p>
            <a:r>
              <a:rPr lang="ja-JP" altLang="en-US" dirty="0" smtClean="0"/>
              <a:t>横尾真</a:t>
            </a:r>
          </a:p>
        </p:txBody>
      </p:sp>
      <p:sp>
        <p:nvSpPr>
          <p:cNvPr id="12292" name="Rectangle 6"/>
          <p:cNvSpPr>
            <a:spLocks noChangeArrowheads="1"/>
          </p:cNvSpPr>
          <p:nvPr/>
        </p:nvSpPr>
        <p:spPr bwMode="auto">
          <a:xfrm>
            <a:off x="685800" y="2560638"/>
            <a:ext cx="7772400" cy="1012825"/>
          </a:xfrm>
          <a:prstGeom prst="rect">
            <a:avLst/>
          </a:prstGeom>
          <a:noFill/>
          <a:ln w="9525">
            <a:noFill/>
            <a:miter lim="800000"/>
            <a:headEnd/>
            <a:tailEnd/>
          </a:ln>
        </p:spPr>
        <p:txBody>
          <a:bodyPr anchor="b"/>
          <a:lstStyle/>
          <a:p>
            <a:endParaRPr lang="ja-JP" altLang="en-US" sz="2400">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5" name="Rectangle 2"/>
          <p:cNvSpPr>
            <a:spLocks noGrp="1" noChangeArrowheads="1"/>
          </p:cNvSpPr>
          <p:nvPr>
            <p:ph type="title"/>
          </p:nvPr>
        </p:nvSpPr>
        <p:spPr>
          <a:xfrm>
            <a:off x="685800" y="0"/>
            <a:ext cx="7772400" cy="1143000"/>
          </a:xfrm>
        </p:spPr>
        <p:txBody>
          <a:bodyPr/>
          <a:lstStyle/>
          <a:p>
            <a:pPr eaLnBrk="1" hangingPunct="1"/>
            <a:r>
              <a:rPr lang="ja-JP" altLang="en-US" dirty="0" smtClean="0"/>
              <a:t>広告料の設定方法</a:t>
            </a:r>
          </a:p>
        </p:txBody>
      </p:sp>
      <p:sp>
        <p:nvSpPr>
          <p:cNvPr id="1549315" name="Rectangle 3"/>
          <p:cNvSpPr>
            <a:spLocks noGrp="1" noChangeArrowheads="1"/>
          </p:cNvSpPr>
          <p:nvPr>
            <p:ph type="body" idx="1"/>
          </p:nvPr>
        </p:nvSpPr>
        <p:spPr>
          <a:xfrm>
            <a:off x="359916" y="836712"/>
            <a:ext cx="8424168" cy="4876800"/>
          </a:xfrm>
        </p:spPr>
        <p:txBody>
          <a:bodyPr/>
          <a:lstStyle/>
          <a:p>
            <a:pPr eaLnBrk="1" hangingPunct="1"/>
            <a:r>
              <a:rPr lang="ja-JP" altLang="en-US" sz="2400" dirty="0" smtClean="0"/>
              <a:t>初期のシステムでは，広告主は入札に等しい額を支払っていた </a:t>
            </a:r>
            <a:r>
              <a:rPr lang="en-US" altLang="ja-JP" sz="2400" dirty="0" smtClean="0"/>
              <a:t>(</a:t>
            </a:r>
            <a:r>
              <a:rPr lang="ja-JP" altLang="en-US" sz="2400" dirty="0" smtClean="0"/>
              <a:t>第一価格</a:t>
            </a:r>
            <a:r>
              <a:rPr lang="en-US" altLang="ja-JP" sz="2400" dirty="0" smtClean="0"/>
              <a:t>)</a:t>
            </a:r>
          </a:p>
          <a:p>
            <a:pPr lvl="1" eaLnBrk="1" hangingPunct="1"/>
            <a:r>
              <a:rPr lang="ja-JP" altLang="en-US" sz="2400" dirty="0" smtClean="0"/>
              <a:t>入札額の設定方法が難しい</a:t>
            </a:r>
          </a:p>
          <a:p>
            <a:pPr lvl="1" eaLnBrk="1" hangingPunct="1"/>
            <a:r>
              <a:rPr lang="ja-JP" altLang="en-US" sz="2400" dirty="0" smtClean="0"/>
              <a:t>ダミーの検索を行い入札額を変化させる等の行為が蔓延</a:t>
            </a:r>
          </a:p>
          <a:p>
            <a:pPr eaLnBrk="1" hangingPunct="1"/>
            <a:r>
              <a:rPr lang="en-US" altLang="ja-JP" sz="2400" dirty="0" smtClean="0"/>
              <a:t>k</a:t>
            </a:r>
            <a:r>
              <a:rPr lang="ja-JP" altLang="en-US" sz="2400" dirty="0" smtClean="0"/>
              <a:t>番目のスロットを得た広告主は，</a:t>
            </a:r>
            <a:r>
              <a:rPr lang="en-US" altLang="ja-JP" sz="2400" dirty="0" smtClean="0"/>
              <a:t>k+1</a:t>
            </a:r>
            <a:r>
              <a:rPr lang="ja-JP" altLang="en-US" sz="2400" dirty="0" smtClean="0"/>
              <a:t>番目の入札額に等しい額を払う方式 </a:t>
            </a:r>
            <a:r>
              <a:rPr lang="en-US" altLang="ja-JP" sz="2400" dirty="0" smtClean="0"/>
              <a:t>(</a:t>
            </a:r>
            <a:r>
              <a:rPr lang="ja-JP" altLang="en-US" sz="2400" dirty="0" smtClean="0"/>
              <a:t>第二価格の一般化</a:t>
            </a:r>
            <a:r>
              <a:rPr lang="en-US" altLang="ja-JP" sz="2400" dirty="0" smtClean="0"/>
              <a:t>) </a:t>
            </a:r>
            <a:r>
              <a:rPr lang="ja-JP" altLang="en-US" sz="2400" dirty="0" smtClean="0"/>
              <a:t>に変更</a:t>
            </a:r>
          </a:p>
          <a:p>
            <a:pPr lvl="1" eaLnBrk="1" hangingPunct="1"/>
            <a:r>
              <a:rPr lang="ja-JP" altLang="en-US" sz="2400" dirty="0" smtClean="0"/>
              <a:t>入札額が安定</a:t>
            </a:r>
            <a:endParaRPr lang="en-US" altLang="ja-JP" sz="2400" dirty="0" smtClean="0"/>
          </a:p>
          <a:p>
            <a:pPr eaLnBrk="1" hangingPunct="1">
              <a:buNone/>
            </a:pPr>
            <a:r>
              <a:rPr lang="en-US" altLang="ja-JP" sz="2400" dirty="0" smtClean="0">
                <a:solidFill>
                  <a:schemeClr val="tx2"/>
                </a:solidFill>
              </a:rPr>
              <a:t>Lessons Learned: </a:t>
            </a:r>
          </a:p>
          <a:p>
            <a:pPr eaLnBrk="1" hangingPunct="1"/>
            <a:r>
              <a:rPr lang="en-US" altLang="ja-JP" sz="2400" dirty="0" err="1" smtClean="0"/>
              <a:t>Vickrey</a:t>
            </a:r>
            <a:r>
              <a:rPr lang="ja-JP" altLang="en-US" sz="2400" dirty="0" smtClean="0"/>
              <a:t>入札は，理論的に優れた性質を持つにも関わらず，従来は広く用いられることはなかった</a:t>
            </a:r>
            <a:endParaRPr lang="en-US" altLang="ja-JP" sz="2400" dirty="0" smtClean="0"/>
          </a:p>
          <a:p>
            <a:pPr eaLnBrk="1" hangingPunct="1"/>
            <a:r>
              <a:rPr lang="ja-JP" altLang="en-US" sz="2400" dirty="0" smtClean="0"/>
              <a:t>今では世界中で最も頻繁に実行されている入札方式</a:t>
            </a:r>
            <a:endParaRPr lang="en-US" altLang="ja-JP" sz="2400" dirty="0" smtClean="0"/>
          </a:p>
          <a:p>
            <a:pPr eaLnBrk="1" hangingPunct="1"/>
            <a:r>
              <a:rPr lang="ja-JP" altLang="en-US" sz="2400" dirty="0" smtClean="0"/>
              <a:t>人間が用いるオフラインの取引では問題が表面化しなかったメカニズムでもインターネット上に構築されたエージェントを含む系では破綻する可能性がある</a:t>
            </a:r>
          </a:p>
          <a:p>
            <a:pPr eaLnBrk="1" hangingPunct="1"/>
            <a:endParaRPr lang="ja-JP" altLang="en-US" sz="2400" dirty="0" smtClean="0"/>
          </a:p>
        </p:txBody>
      </p:sp>
      <p:sp>
        <p:nvSpPr>
          <p:cNvPr id="5" name="スライド番号プレースホルダ 4"/>
          <p:cNvSpPr>
            <a:spLocks noGrp="1"/>
          </p:cNvSpPr>
          <p:nvPr>
            <p:ph type="sldNum" sz="quarter" idx="4"/>
          </p:nvPr>
        </p:nvSpPr>
        <p:spPr/>
        <p:txBody>
          <a:bodyPr/>
          <a:lstStyle/>
          <a:p>
            <a:pPr>
              <a:defRPr/>
            </a:pPr>
            <a:fld id="{FD4BE353-F744-4DDB-ABC3-E174F5ACFD03}" type="slidenum">
              <a:rPr lang="en-US" altLang="ja-JP" smtClean="0"/>
              <a:pPr>
                <a:defRPr/>
              </a:pPr>
              <a:t>10</a:t>
            </a:fld>
            <a:endParaRPr lang="en-US" altLang="ja-JP"/>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493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493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493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4931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4931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4931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4931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49315">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493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931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332656"/>
            <a:ext cx="7772400" cy="1143000"/>
          </a:xfrm>
        </p:spPr>
        <p:txBody>
          <a:bodyPr/>
          <a:lstStyle/>
          <a:p>
            <a:r>
              <a:rPr lang="ja-JP" altLang="en-US" dirty="0" smtClean="0"/>
              <a:t>アウトライン</a:t>
            </a:r>
            <a:endParaRPr kumimoji="1" lang="ja-JP" altLang="en-US" dirty="0"/>
          </a:p>
        </p:txBody>
      </p:sp>
      <p:sp>
        <p:nvSpPr>
          <p:cNvPr id="3" name="コンテンツ プレースホルダ 2"/>
          <p:cNvSpPr>
            <a:spLocks noGrp="1"/>
          </p:cNvSpPr>
          <p:nvPr>
            <p:ph idx="1"/>
          </p:nvPr>
        </p:nvSpPr>
        <p:spPr>
          <a:xfrm>
            <a:off x="827584" y="1340768"/>
            <a:ext cx="7772400" cy="4114800"/>
          </a:xfrm>
        </p:spPr>
        <p:txBody>
          <a:bodyPr/>
          <a:lstStyle/>
          <a:p>
            <a:r>
              <a:rPr lang="ja-JP" altLang="en-US" sz="3600" dirty="0" smtClean="0"/>
              <a:t>背景</a:t>
            </a:r>
            <a:endParaRPr lang="en-US" altLang="ja-JP" sz="3600" dirty="0" smtClean="0"/>
          </a:p>
          <a:p>
            <a:pPr lvl="1"/>
            <a:r>
              <a:rPr kumimoji="1" lang="en-US" altLang="ja-JP" sz="3600" dirty="0" err="1" smtClean="0"/>
              <a:t>Vickrey</a:t>
            </a:r>
            <a:r>
              <a:rPr kumimoji="1" lang="ja-JP" altLang="en-US" sz="3600" dirty="0" smtClean="0"/>
              <a:t>入札／検索連動広告</a:t>
            </a:r>
            <a:endParaRPr kumimoji="1" lang="en-US" altLang="ja-JP" sz="3600" dirty="0" smtClean="0"/>
          </a:p>
          <a:p>
            <a:pPr lvl="1"/>
            <a:r>
              <a:rPr lang="ja-JP" altLang="en-US" sz="3600" dirty="0" smtClean="0">
                <a:solidFill>
                  <a:schemeClr val="tx2"/>
                </a:solidFill>
              </a:rPr>
              <a:t>組合せ入札／</a:t>
            </a:r>
            <a:r>
              <a:rPr lang="en-US" altLang="ja-JP" sz="3600" dirty="0" smtClean="0">
                <a:solidFill>
                  <a:schemeClr val="tx2"/>
                </a:solidFill>
              </a:rPr>
              <a:t>VCG</a:t>
            </a:r>
            <a:r>
              <a:rPr lang="ja-JP" altLang="en-US" sz="3600" dirty="0" smtClean="0">
                <a:solidFill>
                  <a:schemeClr val="tx2"/>
                </a:solidFill>
              </a:rPr>
              <a:t>メカニズム</a:t>
            </a:r>
            <a:endParaRPr lang="en-US" altLang="ja-JP" sz="3600" dirty="0" smtClean="0">
              <a:solidFill>
                <a:schemeClr val="tx2"/>
              </a:solidFill>
            </a:endParaRPr>
          </a:p>
          <a:p>
            <a:r>
              <a:rPr lang="ja-JP" altLang="en-US" sz="3600" dirty="0" smtClean="0"/>
              <a:t>自動メカニズムデザイン</a:t>
            </a:r>
            <a:endParaRPr lang="en-US" altLang="ja-JP" sz="3600" dirty="0" smtClean="0"/>
          </a:p>
          <a:p>
            <a:pPr lvl="1"/>
            <a:r>
              <a:rPr kumimoji="1" lang="ja-JP" altLang="en-US" sz="3600" dirty="0" smtClean="0"/>
              <a:t>概要</a:t>
            </a:r>
            <a:endParaRPr kumimoji="1" lang="en-US" altLang="ja-JP" sz="3600" dirty="0" smtClean="0"/>
          </a:p>
          <a:p>
            <a:pPr lvl="1"/>
            <a:r>
              <a:rPr lang="ja-JP" altLang="en-US" sz="3600" dirty="0" smtClean="0"/>
              <a:t>適用事例</a:t>
            </a:r>
            <a:endParaRPr lang="en-US" altLang="ja-JP" sz="3600" dirty="0" smtClean="0"/>
          </a:p>
          <a:p>
            <a:pPr lvl="1"/>
            <a:r>
              <a:rPr kumimoji="1" lang="ja-JP" altLang="en-US" sz="3600" dirty="0" smtClean="0"/>
              <a:t>課題</a:t>
            </a:r>
            <a:endParaRPr kumimoji="1" lang="ja-JP" altLang="en-US" sz="3600" dirty="0"/>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11</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スライド番号プレースホルダ 5"/>
          <p:cNvSpPr>
            <a:spLocks noGrp="1"/>
          </p:cNvSpPr>
          <p:nvPr>
            <p:ph type="sldNum" sz="quarter" idx="4"/>
          </p:nvPr>
        </p:nvSpPr>
        <p:spPr>
          <a:xfrm>
            <a:off x="7239000" y="6309320"/>
            <a:ext cx="1905000" cy="457200"/>
          </a:xfrm>
          <a:noFill/>
        </p:spPr>
        <p:txBody>
          <a:bodyPr/>
          <a:lstStyle/>
          <a:p>
            <a:fld id="{69764E04-B8AC-49B5-B9C5-4FA240CD4109}" type="slidenum">
              <a:rPr lang="en-US" altLang="ja-JP" smtClean="0"/>
              <a:pPr/>
              <a:t>12</a:t>
            </a:fld>
            <a:endParaRPr lang="en-US" altLang="ja-JP" dirty="0" smtClean="0"/>
          </a:p>
        </p:txBody>
      </p:sp>
      <p:sp>
        <p:nvSpPr>
          <p:cNvPr id="35843" name="Rectangle 2"/>
          <p:cNvSpPr>
            <a:spLocks noGrp="1" noChangeArrowheads="1"/>
          </p:cNvSpPr>
          <p:nvPr>
            <p:ph type="title"/>
          </p:nvPr>
        </p:nvSpPr>
        <p:spPr>
          <a:xfrm>
            <a:off x="685800" y="457200"/>
            <a:ext cx="7772400" cy="1143000"/>
          </a:xfrm>
        </p:spPr>
        <p:txBody>
          <a:bodyPr/>
          <a:lstStyle/>
          <a:p>
            <a:pPr eaLnBrk="1" hangingPunct="1"/>
            <a:r>
              <a:rPr lang="ja-JP" altLang="en-US" dirty="0" smtClean="0"/>
              <a:t>組合せ入札</a:t>
            </a:r>
          </a:p>
        </p:txBody>
      </p:sp>
      <p:sp>
        <p:nvSpPr>
          <p:cNvPr id="186371" name="Rectangle 3"/>
          <p:cNvSpPr>
            <a:spLocks noGrp="1" noChangeArrowheads="1"/>
          </p:cNvSpPr>
          <p:nvPr>
            <p:ph type="body" idx="1"/>
          </p:nvPr>
        </p:nvSpPr>
        <p:spPr>
          <a:xfrm>
            <a:off x="533400" y="1752600"/>
            <a:ext cx="8305800" cy="4114800"/>
          </a:xfrm>
        </p:spPr>
        <p:txBody>
          <a:bodyPr/>
          <a:lstStyle/>
          <a:p>
            <a:pPr eaLnBrk="1" hangingPunct="1"/>
            <a:r>
              <a:rPr lang="ja-JP" altLang="en-US" sz="3400" dirty="0" smtClean="0"/>
              <a:t>複数種類の商品 </a:t>
            </a:r>
            <a:r>
              <a:rPr lang="en-US" altLang="ja-JP" sz="3400" dirty="0" smtClean="0"/>
              <a:t>(</a:t>
            </a:r>
            <a:r>
              <a:rPr lang="ja-JP" altLang="en-US" sz="3400" dirty="0" smtClean="0"/>
              <a:t>財</a:t>
            </a:r>
            <a:r>
              <a:rPr lang="en-US" altLang="ja-JP" sz="3400" dirty="0" smtClean="0"/>
              <a:t>) </a:t>
            </a:r>
            <a:r>
              <a:rPr lang="ja-JP" altLang="en-US" sz="3400" dirty="0" smtClean="0"/>
              <a:t>が同時に販売される</a:t>
            </a:r>
          </a:p>
          <a:p>
            <a:pPr eaLnBrk="1" hangingPunct="1"/>
            <a:r>
              <a:rPr lang="ja-JP" altLang="en-US" sz="3400" dirty="0" smtClean="0"/>
              <a:t>各商品は複数個存在する場合もある</a:t>
            </a:r>
          </a:p>
          <a:p>
            <a:pPr eaLnBrk="1" hangingPunct="1"/>
            <a:r>
              <a:rPr lang="ja-JP" altLang="en-US" sz="3400" dirty="0" smtClean="0"/>
              <a:t>財の価値の間に依存関係が存在</a:t>
            </a:r>
          </a:p>
          <a:p>
            <a:pPr lvl="1" eaLnBrk="1" hangingPunct="1"/>
            <a:r>
              <a:rPr lang="ja-JP" altLang="en-US" sz="3400" dirty="0" smtClean="0"/>
              <a:t>補完的</a:t>
            </a:r>
            <a:r>
              <a:rPr lang="en-US" altLang="ja-JP" sz="3400" dirty="0" smtClean="0"/>
              <a:t>: </a:t>
            </a:r>
            <a:r>
              <a:rPr lang="ja-JP" altLang="en-US" sz="3400" dirty="0" smtClean="0"/>
              <a:t>パソコンとメモリ</a:t>
            </a:r>
          </a:p>
          <a:p>
            <a:pPr lvl="1" eaLnBrk="1" hangingPunct="1"/>
            <a:r>
              <a:rPr lang="ja-JP" altLang="en-US" sz="3400" dirty="0" smtClean="0"/>
              <a:t>代替的</a:t>
            </a:r>
            <a:r>
              <a:rPr lang="en-US" altLang="ja-JP" sz="3400" dirty="0" smtClean="0"/>
              <a:t>: VAIO</a:t>
            </a:r>
            <a:r>
              <a:rPr lang="ja-JP" altLang="en-US" sz="3400" dirty="0" smtClean="0"/>
              <a:t>と</a:t>
            </a:r>
            <a:r>
              <a:rPr lang="en-US" altLang="ja-JP" sz="3400" dirty="0" smtClean="0"/>
              <a:t>Let’s note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6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63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637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8637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863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スライド番号プレースホルダ 5"/>
          <p:cNvSpPr>
            <a:spLocks noGrp="1"/>
          </p:cNvSpPr>
          <p:nvPr>
            <p:ph type="sldNum" sz="quarter" idx="4"/>
          </p:nvPr>
        </p:nvSpPr>
        <p:spPr>
          <a:xfrm>
            <a:off x="7239000" y="6400800"/>
            <a:ext cx="1905000" cy="457200"/>
          </a:xfrm>
          <a:noFill/>
        </p:spPr>
        <p:txBody>
          <a:bodyPr/>
          <a:lstStyle/>
          <a:p>
            <a:fld id="{A7400DEB-68A4-4446-87C0-E61ACD5EC66C}" type="slidenum">
              <a:rPr lang="en-US" altLang="ja-JP" smtClean="0"/>
              <a:pPr/>
              <a:t>13</a:t>
            </a:fld>
            <a:endParaRPr lang="en-US" altLang="ja-JP" smtClean="0"/>
          </a:p>
        </p:txBody>
      </p:sp>
      <p:sp>
        <p:nvSpPr>
          <p:cNvPr id="36867" name="Rectangle 2"/>
          <p:cNvSpPr>
            <a:spLocks noGrp="1" noChangeArrowheads="1"/>
          </p:cNvSpPr>
          <p:nvPr>
            <p:ph type="title"/>
          </p:nvPr>
        </p:nvSpPr>
        <p:spPr>
          <a:xfrm>
            <a:off x="685800" y="304800"/>
            <a:ext cx="7772400" cy="1143000"/>
          </a:xfrm>
        </p:spPr>
        <p:txBody>
          <a:bodyPr/>
          <a:lstStyle/>
          <a:p>
            <a:pPr eaLnBrk="1" hangingPunct="1"/>
            <a:r>
              <a:rPr lang="ja-JP" altLang="en-US" dirty="0" smtClean="0"/>
              <a:t>組合せ入札の利点</a:t>
            </a:r>
          </a:p>
        </p:txBody>
      </p:sp>
      <p:sp>
        <p:nvSpPr>
          <p:cNvPr id="333827" name="Rectangle 3"/>
          <p:cNvSpPr>
            <a:spLocks noGrp="1" noChangeArrowheads="1"/>
          </p:cNvSpPr>
          <p:nvPr>
            <p:ph type="body" idx="1"/>
          </p:nvPr>
        </p:nvSpPr>
        <p:spPr>
          <a:xfrm>
            <a:off x="571500" y="1524000"/>
            <a:ext cx="8115300" cy="5029200"/>
          </a:xfrm>
        </p:spPr>
        <p:txBody>
          <a:bodyPr/>
          <a:lstStyle/>
          <a:p>
            <a:pPr eaLnBrk="1" hangingPunct="1"/>
            <a:r>
              <a:rPr lang="ja-JP" altLang="en-US" sz="2800" dirty="0" smtClean="0"/>
              <a:t>財の価値に依存関係がある場合：</a:t>
            </a:r>
          </a:p>
          <a:p>
            <a:pPr lvl="1" eaLnBrk="1" hangingPunct="1"/>
            <a:r>
              <a:rPr lang="ja-JP" altLang="en-US" dirty="0" smtClean="0"/>
              <a:t>個々の財の価値は単独では決められない</a:t>
            </a:r>
          </a:p>
          <a:p>
            <a:pPr lvl="2" eaLnBrk="1" hangingPunct="1"/>
            <a:r>
              <a:rPr lang="ja-JP" altLang="en-US" sz="2800" dirty="0" smtClean="0"/>
              <a:t>パソコンがなければメモリは無価値</a:t>
            </a:r>
          </a:p>
          <a:p>
            <a:pPr lvl="2" eaLnBrk="1" hangingPunct="1"/>
            <a:r>
              <a:rPr lang="en-US" altLang="ja-JP" sz="2800" dirty="0" smtClean="0"/>
              <a:t>VAIO</a:t>
            </a:r>
            <a:r>
              <a:rPr lang="ja-JP" altLang="en-US" sz="2800" dirty="0" smtClean="0"/>
              <a:t>が買えれば</a:t>
            </a:r>
            <a:r>
              <a:rPr lang="en-US" altLang="ja-JP" sz="2800" dirty="0" smtClean="0"/>
              <a:t>Let’s note</a:t>
            </a:r>
            <a:r>
              <a:rPr lang="ja-JP" altLang="en-US" sz="2800" dirty="0" smtClean="0"/>
              <a:t>は要らない</a:t>
            </a:r>
          </a:p>
          <a:p>
            <a:pPr lvl="1" eaLnBrk="1" hangingPunct="1"/>
            <a:r>
              <a:rPr lang="ja-JP" altLang="en-US" dirty="0" smtClean="0"/>
              <a:t>財がバラバラに売られていると，入札額を決めるのが困難</a:t>
            </a:r>
          </a:p>
          <a:p>
            <a:pPr eaLnBrk="1" hangingPunct="1"/>
            <a:r>
              <a:rPr lang="ja-JP" altLang="en-US" sz="2800" dirty="0" smtClean="0"/>
              <a:t>財の任意の組合せに対する入札を許すことにより，安心して入札ができる</a:t>
            </a:r>
          </a:p>
          <a:p>
            <a:pPr lvl="1" eaLnBrk="1" hangingPunct="1"/>
            <a:r>
              <a:rPr lang="ja-JP" altLang="en-US" dirty="0" smtClean="0"/>
              <a:t>両方欲しい，どちらか片方だけ欲しいという入札が可能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38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338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338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338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338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3382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338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番号プレースホルダ 5"/>
          <p:cNvSpPr>
            <a:spLocks noGrp="1"/>
          </p:cNvSpPr>
          <p:nvPr>
            <p:ph type="sldNum" sz="quarter" idx="4"/>
          </p:nvPr>
        </p:nvSpPr>
        <p:spPr>
          <a:xfrm>
            <a:off x="7239000" y="6400800"/>
            <a:ext cx="1905000" cy="457200"/>
          </a:xfrm>
          <a:noFill/>
        </p:spPr>
        <p:txBody>
          <a:bodyPr/>
          <a:lstStyle/>
          <a:p>
            <a:fld id="{DABAA227-6DDB-408B-A3B7-324DB0821048}" type="slidenum">
              <a:rPr lang="en-US" altLang="ja-JP" smtClean="0"/>
              <a:pPr/>
              <a:t>14</a:t>
            </a:fld>
            <a:endParaRPr lang="en-US" altLang="ja-JP" dirty="0" smtClean="0"/>
          </a:p>
        </p:txBody>
      </p:sp>
      <p:sp>
        <p:nvSpPr>
          <p:cNvPr id="37891" name="Rectangle 2"/>
          <p:cNvSpPr>
            <a:spLocks noGrp="1" noChangeArrowheads="1"/>
          </p:cNvSpPr>
          <p:nvPr>
            <p:ph type="title"/>
          </p:nvPr>
        </p:nvSpPr>
        <p:spPr/>
        <p:txBody>
          <a:bodyPr/>
          <a:lstStyle/>
          <a:p>
            <a:pPr eaLnBrk="1" hangingPunct="1"/>
            <a:r>
              <a:rPr lang="ja-JP" altLang="en-US" dirty="0" smtClean="0"/>
              <a:t>組合せ入札の適用事例</a:t>
            </a:r>
          </a:p>
        </p:txBody>
      </p:sp>
      <p:sp>
        <p:nvSpPr>
          <p:cNvPr id="37892" name="Rectangle 3"/>
          <p:cNvSpPr>
            <a:spLocks noGrp="1" noChangeArrowheads="1"/>
          </p:cNvSpPr>
          <p:nvPr>
            <p:ph type="body" idx="1"/>
          </p:nvPr>
        </p:nvSpPr>
        <p:spPr>
          <a:xfrm>
            <a:off x="1143000" y="1981200"/>
            <a:ext cx="7239000" cy="4343400"/>
          </a:xfrm>
        </p:spPr>
        <p:txBody>
          <a:bodyPr/>
          <a:lstStyle/>
          <a:p>
            <a:pPr eaLnBrk="1" hangingPunct="1"/>
            <a:r>
              <a:rPr lang="en-US" altLang="ja-JP" smtClean="0"/>
              <a:t>FCC</a:t>
            </a:r>
            <a:r>
              <a:rPr lang="ja-JP" altLang="en-US" smtClean="0"/>
              <a:t>の周波数帯域のオークション</a:t>
            </a:r>
          </a:p>
          <a:p>
            <a:pPr eaLnBrk="1" hangingPunct="1"/>
            <a:r>
              <a:rPr lang="ja-JP" altLang="en-US" smtClean="0"/>
              <a:t>空港での離発着権の割当て</a:t>
            </a:r>
          </a:p>
          <a:p>
            <a:pPr eaLnBrk="1" hangingPunct="1"/>
            <a:r>
              <a:rPr lang="ja-JP" altLang="en-US" smtClean="0"/>
              <a:t>トラック配送の請負</a:t>
            </a:r>
          </a:p>
          <a:p>
            <a:pPr eaLnBrk="1" hangingPunct="1"/>
            <a:r>
              <a:rPr lang="ja-JP" altLang="en-US" smtClean="0"/>
              <a:t>調達</a:t>
            </a:r>
          </a:p>
          <a:p>
            <a:pPr eaLnBrk="1" hangingPunct="1"/>
            <a:r>
              <a:rPr lang="en-US" altLang="ja-JP" smtClean="0"/>
              <a:t>…</a:t>
            </a:r>
          </a:p>
          <a:p>
            <a:pPr eaLnBrk="1" hangingPunct="1"/>
            <a:endParaRPr lang="en-US" altLang="ja-JP" smtClean="0"/>
          </a:p>
          <a:p>
            <a:pPr eaLnBrk="1" hangingPunct="1"/>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スライド番号プレースホルダ 5"/>
          <p:cNvSpPr>
            <a:spLocks noGrp="1"/>
          </p:cNvSpPr>
          <p:nvPr>
            <p:ph type="sldNum" sz="quarter" idx="4"/>
          </p:nvPr>
        </p:nvSpPr>
        <p:spPr>
          <a:xfrm>
            <a:off x="7239000" y="6400800"/>
            <a:ext cx="1905000" cy="457200"/>
          </a:xfrm>
          <a:noFill/>
        </p:spPr>
        <p:txBody>
          <a:bodyPr/>
          <a:lstStyle/>
          <a:p>
            <a:fld id="{0C4BE1F6-093B-4279-AA55-84786CE6A883}" type="slidenum">
              <a:rPr lang="en-US" altLang="ja-JP" smtClean="0"/>
              <a:pPr/>
              <a:t>15</a:t>
            </a:fld>
            <a:endParaRPr lang="en-US" altLang="ja-JP" dirty="0" smtClean="0"/>
          </a:p>
        </p:txBody>
      </p:sp>
      <p:sp>
        <p:nvSpPr>
          <p:cNvPr id="39939" name="Rectangle 2"/>
          <p:cNvSpPr>
            <a:spLocks noGrp="1" noChangeArrowheads="1"/>
          </p:cNvSpPr>
          <p:nvPr>
            <p:ph type="title"/>
          </p:nvPr>
        </p:nvSpPr>
        <p:spPr>
          <a:xfrm>
            <a:off x="285750" y="609600"/>
            <a:ext cx="8715375" cy="1123950"/>
          </a:xfrm>
        </p:spPr>
        <p:txBody>
          <a:bodyPr/>
          <a:lstStyle/>
          <a:p>
            <a:pPr eaLnBrk="1" hangingPunct="1"/>
            <a:r>
              <a:rPr lang="en-US" altLang="ja-JP" sz="4000" dirty="0" smtClean="0"/>
              <a:t>King of Mechanisms?</a:t>
            </a:r>
            <a:br>
              <a:rPr lang="en-US" altLang="ja-JP" sz="4000" dirty="0" smtClean="0"/>
            </a:br>
            <a:r>
              <a:rPr lang="en-US" altLang="ja-JP" sz="4000" dirty="0" smtClean="0"/>
              <a:t>Vickrey-Clarke-Groves</a:t>
            </a:r>
            <a:r>
              <a:rPr lang="ja-JP" altLang="en-US" sz="4000" dirty="0" smtClean="0"/>
              <a:t> </a:t>
            </a:r>
            <a:r>
              <a:rPr lang="en-US" altLang="ja-JP" sz="4000" dirty="0" smtClean="0"/>
              <a:t>(VCG) </a:t>
            </a:r>
            <a:r>
              <a:rPr lang="ja-JP" altLang="en-US" sz="4000" dirty="0" smtClean="0"/>
              <a:t>メカニズム </a:t>
            </a:r>
            <a:r>
              <a:rPr lang="en-US" altLang="ja-JP" sz="4000" dirty="0" smtClean="0"/>
              <a:t/>
            </a:r>
            <a:br>
              <a:rPr lang="en-US" altLang="ja-JP" sz="4000" dirty="0" smtClean="0"/>
            </a:br>
            <a:endParaRPr lang="en-US" altLang="ja-JP" sz="4000" dirty="0" smtClean="0"/>
          </a:p>
        </p:txBody>
      </p:sp>
      <p:sp>
        <p:nvSpPr>
          <p:cNvPr id="444419" name="Rectangle 3"/>
          <p:cNvSpPr>
            <a:spLocks noGrp="1" noChangeArrowheads="1"/>
          </p:cNvSpPr>
          <p:nvPr>
            <p:ph type="body" idx="1"/>
          </p:nvPr>
        </p:nvSpPr>
        <p:spPr>
          <a:xfrm>
            <a:off x="395536" y="1772816"/>
            <a:ext cx="8534400" cy="4648200"/>
          </a:xfrm>
        </p:spPr>
        <p:txBody>
          <a:bodyPr/>
          <a:lstStyle/>
          <a:p>
            <a:pPr eaLnBrk="1" hangingPunct="1"/>
            <a:r>
              <a:rPr lang="ja-JP" altLang="en-US" dirty="0" smtClean="0"/>
              <a:t>組合せ入札に限らず，様々な場面で利用可能</a:t>
            </a:r>
            <a:endParaRPr lang="en-US" altLang="ja-JP" dirty="0" smtClean="0"/>
          </a:p>
          <a:p>
            <a:pPr eaLnBrk="1" hangingPunct="1"/>
            <a:r>
              <a:rPr lang="ja-JP" altLang="en-US" dirty="0" smtClean="0"/>
              <a:t>各参加者は商品のセットに関して評価値を申告 </a:t>
            </a:r>
          </a:p>
          <a:p>
            <a:pPr eaLnBrk="1" hangingPunct="1"/>
            <a:r>
              <a:rPr lang="ja-JP" altLang="en-US" dirty="0" smtClean="0"/>
              <a:t>申告された評価値に基づいて，パレート効率性（社会的余剰の最大化）が実現されるように財が割り当てられる</a:t>
            </a:r>
          </a:p>
          <a:p>
            <a:pPr eaLnBrk="1" hangingPunct="1"/>
            <a:r>
              <a:rPr lang="ja-JP" altLang="en-US" dirty="0" smtClean="0"/>
              <a:t>勝者は，勝者に留まれる範囲で最小の金額を支払う（</a:t>
            </a:r>
            <a:r>
              <a:rPr lang="en-US" altLang="ja-JP" dirty="0" smtClean="0"/>
              <a:t>critical value</a:t>
            </a:r>
            <a:r>
              <a:rPr lang="ja-JP" altLang="en-US" dirty="0" smtClean="0"/>
              <a:t>）</a:t>
            </a:r>
          </a:p>
          <a:p>
            <a:pPr eaLnBrk="1" hangingPunct="1"/>
            <a:r>
              <a:rPr lang="ja-JP" altLang="en-US" dirty="0" smtClean="0"/>
              <a:t>誘因両立性／社会的余剰の最大化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4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4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4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44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444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1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スライド番号プレースホルダ 5"/>
          <p:cNvSpPr>
            <a:spLocks noGrp="1"/>
          </p:cNvSpPr>
          <p:nvPr>
            <p:ph type="sldNum" sz="quarter" idx="4"/>
          </p:nvPr>
        </p:nvSpPr>
        <p:spPr>
          <a:xfrm>
            <a:off x="7239000" y="6400800"/>
            <a:ext cx="1905000" cy="457200"/>
          </a:xfrm>
          <a:noFill/>
        </p:spPr>
        <p:txBody>
          <a:bodyPr/>
          <a:lstStyle/>
          <a:p>
            <a:fld id="{B5C2EE2F-D3A1-40C3-9826-B6980EEDFD6D}" type="slidenum">
              <a:rPr lang="en-US" altLang="ja-JP" smtClean="0"/>
              <a:pPr/>
              <a:t>16</a:t>
            </a:fld>
            <a:endParaRPr lang="en-US" altLang="ja-JP" dirty="0" smtClean="0"/>
          </a:p>
        </p:txBody>
      </p:sp>
      <p:sp>
        <p:nvSpPr>
          <p:cNvPr id="1030" name="Rectangle 2"/>
          <p:cNvSpPr>
            <a:spLocks noGrp="1" noChangeArrowheads="1"/>
          </p:cNvSpPr>
          <p:nvPr>
            <p:ph type="title"/>
          </p:nvPr>
        </p:nvSpPr>
        <p:spPr>
          <a:xfrm>
            <a:off x="882650" y="171450"/>
            <a:ext cx="7175500" cy="1123950"/>
          </a:xfrm>
        </p:spPr>
        <p:txBody>
          <a:bodyPr/>
          <a:lstStyle/>
          <a:p>
            <a:pPr eaLnBrk="1" hangingPunct="1"/>
            <a:r>
              <a:rPr lang="en-US" altLang="ja-JP" smtClean="0"/>
              <a:t>VCG</a:t>
            </a:r>
            <a:r>
              <a:rPr lang="ja-JP" altLang="en-US" smtClean="0"/>
              <a:t>の例</a:t>
            </a:r>
          </a:p>
        </p:txBody>
      </p:sp>
      <p:sp>
        <p:nvSpPr>
          <p:cNvPr id="1031" name="Rectangle 3"/>
          <p:cNvSpPr>
            <a:spLocks noGrp="1" noChangeArrowheads="1"/>
          </p:cNvSpPr>
          <p:nvPr>
            <p:ph type="body" idx="1"/>
          </p:nvPr>
        </p:nvSpPr>
        <p:spPr>
          <a:xfrm>
            <a:off x="609600" y="1079500"/>
            <a:ext cx="8077200" cy="4114800"/>
          </a:xfrm>
        </p:spPr>
        <p:txBody>
          <a:bodyPr/>
          <a:lstStyle/>
          <a:p>
            <a:pPr eaLnBrk="1" hangingPunct="1">
              <a:buFontTx/>
              <a:buNone/>
            </a:pPr>
            <a:r>
              <a:rPr lang="ja-JP" altLang="en-US" smtClean="0"/>
              <a:t>三人の入札者， 二種類の財のオークション</a:t>
            </a:r>
          </a:p>
        </p:txBody>
      </p:sp>
      <p:sp>
        <p:nvSpPr>
          <p:cNvPr id="446468" name="Rectangle 4"/>
          <p:cNvSpPr>
            <a:spLocks noChangeArrowheads="1"/>
          </p:cNvSpPr>
          <p:nvPr/>
        </p:nvSpPr>
        <p:spPr bwMode="auto">
          <a:xfrm>
            <a:off x="965200" y="4595813"/>
            <a:ext cx="7412038" cy="2528887"/>
          </a:xfrm>
          <a:prstGeom prst="rect">
            <a:avLst/>
          </a:prstGeom>
          <a:noFill/>
          <a:ln w="9525">
            <a:noFill/>
            <a:miter lim="800000"/>
            <a:headEnd/>
            <a:tailEnd/>
          </a:ln>
        </p:spPr>
        <p:txBody>
          <a:bodyPr wrap="none">
            <a:spAutoFit/>
          </a:bodyPr>
          <a:lstStyle/>
          <a:p>
            <a:pPr>
              <a:spcBef>
                <a:spcPct val="0"/>
              </a:spcBef>
              <a:buFontTx/>
              <a:buNone/>
            </a:pPr>
            <a:r>
              <a:rPr lang="ja-JP" altLang="en-US" sz="3200" b="0">
                <a:solidFill>
                  <a:srgbClr val="FFFF00"/>
                </a:solidFill>
                <a:latin typeface="Times New Roman" pitchFamily="18" charset="0"/>
                <a:ea typeface="ＭＳ Ｐゴシック" charset="-128"/>
              </a:rPr>
              <a:t>結果</a:t>
            </a:r>
            <a:r>
              <a:rPr lang="en-US" altLang="ja-JP" sz="3200" b="0">
                <a:solidFill>
                  <a:srgbClr val="FFFF00"/>
                </a:solidFill>
                <a:latin typeface="Times New Roman" pitchFamily="18" charset="0"/>
                <a:ea typeface="ＭＳ Ｐゴシック" charset="-128"/>
              </a:rPr>
              <a:t>:</a:t>
            </a:r>
            <a:endParaRPr lang="en-US" altLang="ja-JP" sz="3200" b="0">
              <a:solidFill>
                <a:schemeClr val="tx1"/>
              </a:solidFill>
              <a:latin typeface="Times New Roman" pitchFamily="18" charset="0"/>
              <a:ea typeface="ＭＳ Ｐゴシック" charset="-128"/>
            </a:endParaRPr>
          </a:p>
          <a:p>
            <a:pPr lvl="1">
              <a:spcBef>
                <a:spcPct val="0"/>
              </a:spcBef>
            </a:pPr>
            <a:r>
              <a:rPr lang="ja-JP" altLang="en-US" sz="3200" b="0">
                <a:solidFill>
                  <a:schemeClr val="tx1"/>
                </a:solidFill>
              </a:rPr>
              <a:t>入札者</a:t>
            </a:r>
            <a:r>
              <a:rPr lang="en-US" altLang="ja-JP" sz="3200" b="0">
                <a:solidFill>
                  <a:schemeClr val="tx1"/>
                </a:solidFill>
              </a:rPr>
              <a:t>1 </a:t>
            </a:r>
            <a:r>
              <a:rPr lang="ja-JP" altLang="en-US" sz="3200" b="0">
                <a:solidFill>
                  <a:schemeClr val="tx1"/>
                </a:solidFill>
              </a:rPr>
              <a:t>がコーヒーを</a:t>
            </a:r>
            <a:r>
              <a:rPr lang="en-US" altLang="ja-JP" sz="3200" b="0">
                <a:solidFill>
                  <a:schemeClr val="tx1"/>
                </a:solidFill>
              </a:rPr>
              <a:t>, 3 </a:t>
            </a:r>
            <a:r>
              <a:rPr lang="ja-JP" altLang="en-US" sz="3200" b="0">
                <a:solidFill>
                  <a:schemeClr val="tx1"/>
                </a:solidFill>
              </a:rPr>
              <a:t>がケーキを落札</a:t>
            </a:r>
            <a:r>
              <a:rPr lang="en-US" altLang="ja-JP" sz="3200" b="0">
                <a:solidFill>
                  <a:schemeClr val="tx1"/>
                </a:solidFill>
              </a:rPr>
              <a:t>.</a:t>
            </a:r>
          </a:p>
          <a:p>
            <a:pPr lvl="1">
              <a:spcBef>
                <a:spcPct val="0"/>
              </a:spcBef>
            </a:pPr>
            <a:r>
              <a:rPr lang="ja-JP" altLang="en-US" sz="3200" b="0">
                <a:solidFill>
                  <a:schemeClr val="tx1"/>
                </a:solidFill>
              </a:rPr>
              <a:t>入札者</a:t>
            </a:r>
            <a:r>
              <a:rPr lang="en-US" altLang="ja-JP" sz="3200" b="0">
                <a:solidFill>
                  <a:schemeClr val="tx1"/>
                </a:solidFill>
              </a:rPr>
              <a:t>1</a:t>
            </a:r>
            <a:r>
              <a:rPr lang="ja-JP" altLang="en-US" sz="3200" b="0">
                <a:solidFill>
                  <a:schemeClr val="tx1"/>
                </a:solidFill>
              </a:rPr>
              <a:t>の支払額は </a:t>
            </a:r>
            <a:r>
              <a:rPr lang="en-US" altLang="ja-JP" sz="3200" b="0">
                <a:solidFill>
                  <a:schemeClr val="tx1"/>
                </a:solidFill>
              </a:rPr>
              <a:t>$8</a:t>
            </a:r>
            <a:r>
              <a:rPr lang="ja-JP" altLang="en-US" sz="3200" b="0">
                <a:solidFill>
                  <a:schemeClr val="tx1"/>
                </a:solidFill>
              </a:rPr>
              <a:t>－</a:t>
            </a:r>
            <a:r>
              <a:rPr lang="en-US" altLang="ja-JP" sz="3200" b="0">
                <a:solidFill>
                  <a:schemeClr val="tx1"/>
                </a:solidFill>
              </a:rPr>
              <a:t>$5</a:t>
            </a:r>
            <a:r>
              <a:rPr lang="ja-JP" altLang="en-US" sz="3200" b="0">
                <a:solidFill>
                  <a:schemeClr val="tx1"/>
                </a:solidFill>
              </a:rPr>
              <a:t>＝</a:t>
            </a:r>
            <a:r>
              <a:rPr lang="en-US" altLang="ja-JP" sz="3200" b="0">
                <a:solidFill>
                  <a:schemeClr val="tx1"/>
                </a:solidFill>
              </a:rPr>
              <a:t>$3</a:t>
            </a:r>
          </a:p>
          <a:p>
            <a:pPr lvl="1">
              <a:spcBef>
                <a:spcPct val="0"/>
              </a:spcBef>
            </a:pPr>
            <a:r>
              <a:rPr lang="ja-JP" altLang="en-US" sz="3200" b="0">
                <a:solidFill>
                  <a:schemeClr val="tx1"/>
                </a:solidFill>
              </a:rPr>
              <a:t>入札者</a:t>
            </a:r>
            <a:r>
              <a:rPr lang="en-US" altLang="ja-JP" sz="3200" b="0">
                <a:solidFill>
                  <a:schemeClr val="tx1"/>
                </a:solidFill>
              </a:rPr>
              <a:t>3</a:t>
            </a:r>
            <a:r>
              <a:rPr lang="ja-JP" altLang="en-US" sz="3200" b="0">
                <a:solidFill>
                  <a:schemeClr val="tx1"/>
                </a:solidFill>
              </a:rPr>
              <a:t>の支払額は </a:t>
            </a:r>
            <a:r>
              <a:rPr lang="en-US" altLang="ja-JP" sz="3200" b="0">
                <a:solidFill>
                  <a:schemeClr val="tx1"/>
                </a:solidFill>
              </a:rPr>
              <a:t>$8</a:t>
            </a:r>
            <a:r>
              <a:rPr lang="ja-JP" altLang="en-US" sz="3200" b="0">
                <a:solidFill>
                  <a:schemeClr val="tx1"/>
                </a:solidFill>
              </a:rPr>
              <a:t>－</a:t>
            </a:r>
            <a:r>
              <a:rPr lang="en-US" altLang="ja-JP" sz="3200" b="0">
                <a:solidFill>
                  <a:schemeClr val="tx1"/>
                </a:solidFill>
              </a:rPr>
              <a:t>$6</a:t>
            </a:r>
            <a:r>
              <a:rPr lang="ja-JP" altLang="en-US" sz="3200" b="0">
                <a:solidFill>
                  <a:schemeClr val="tx1"/>
                </a:solidFill>
              </a:rPr>
              <a:t>＝</a:t>
            </a:r>
            <a:r>
              <a:rPr lang="en-US" altLang="ja-JP" sz="3200" b="0">
                <a:solidFill>
                  <a:schemeClr val="tx1"/>
                </a:solidFill>
              </a:rPr>
              <a:t>$2</a:t>
            </a:r>
          </a:p>
          <a:p>
            <a:pPr lvl="1">
              <a:spcBef>
                <a:spcPct val="0"/>
              </a:spcBef>
            </a:pPr>
            <a:endParaRPr lang="en-US" altLang="ja-JP" sz="3200" b="0">
              <a:solidFill>
                <a:schemeClr val="tx1"/>
              </a:solidFill>
            </a:endParaRPr>
          </a:p>
        </p:txBody>
      </p:sp>
      <p:graphicFrame>
        <p:nvGraphicFramePr>
          <p:cNvPr id="1026" name="Object 5"/>
          <p:cNvGraphicFramePr>
            <a:graphicFrameLocks noChangeAspect="1"/>
          </p:cNvGraphicFramePr>
          <p:nvPr/>
        </p:nvGraphicFramePr>
        <p:xfrm>
          <a:off x="6429375" y="1943100"/>
          <a:ext cx="1800225" cy="1301750"/>
        </p:xfrm>
        <a:graphic>
          <a:graphicData uri="http://schemas.openxmlformats.org/presentationml/2006/ole">
            <p:oleObj spid="_x0000_s4098" name="ｸﾘｯﾌﾟ" r:id="rId4" imgW="1800000" imgH="1302840" progId="">
              <p:embed/>
            </p:oleObj>
          </a:graphicData>
        </a:graphic>
      </p:graphicFrame>
      <p:graphicFrame>
        <p:nvGraphicFramePr>
          <p:cNvPr id="1027" name="Object 6"/>
          <p:cNvGraphicFramePr>
            <a:graphicFrameLocks noChangeAspect="1"/>
          </p:cNvGraphicFramePr>
          <p:nvPr/>
        </p:nvGraphicFramePr>
        <p:xfrm>
          <a:off x="7493000" y="3124200"/>
          <a:ext cx="1412875" cy="1495425"/>
        </p:xfrm>
        <a:graphic>
          <a:graphicData uri="http://schemas.openxmlformats.org/presentationml/2006/ole">
            <p:oleObj spid="_x0000_s4099" name="ｸﾘｯﾌﾟ" r:id="rId5" imgW="1413360" imgH="1496520" progId="">
              <p:embed/>
            </p:oleObj>
          </a:graphicData>
        </a:graphic>
      </p:graphicFrame>
      <p:graphicFrame>
        <p:nvGraphicFramePr>
          <p:cNvPr id="1028" name="Object 7"/>
          <p:cNvGraphicFramePr>
            <a:graphicFrameLocks noChangeAspect="1"/>
          </p:cNvGraphicFramePr>
          <p:nvPr/>
        </p:nvGraphicFramePr>
        <p:xfrm>
          <a:off x="1184275" y="2136775"/>
          <a:ext cx="4926013" cy="3646488"/>
        </p:xfrm>
        <a:graphic>
          <a:graphicData uri="http://schemas.openxmlformats.org/presentationml/2006/ole">
            <p:oleObj spid="_x0000_s4100" name="文書" r:id="rId6" imgW="4932720" imgH="3648240" progId="Word.Document.8">
              <p:embed/>
            </p:oleObj>
          </a:graphicData>
        </a:graphic>
      </p:graphicFrame>
      <p:grpSp>
        <p:nvGrpSpPr>
          <p:cNvPr id="2" name="Group 8"/>
          <p:cNvGrpSpPr>
            <a:grpSpLocks/>
          </p:cNvGrpSpPr>
          <p:nvPr/>
        </p:nvGrpSpPr>
        <p:grpSpPr bwMode="auto">
          <a:xfrm>
            <a:off x="2747963" y="2760663"/>
            <a:ext cx="2082800" cy="1879600"/>
            <a:chOff x="1731" y="1739"/>
            <a:chExt cx="1312" cy="1184"/>
          </a:xfrm>
        </p:grpSpPr>
        <p:sp>
          <p:nvSpPr>
            <p:cNvPr id="1039" name="Oval 9"/>
            <p:cNvSpPr>
              <a:spLocks noChangeArrowheads="1"/>
            </p:cNvSpPr>
            <p:nvPr/>
          </p:nvSpPr>
          <p:spPr bwMode="auto">
            <a:xfrm>
              <a:off x="2515" y="2611"/>
              <a:ext cx="528" cy="312"/>
            </a:xfrm>
            <a:prstGeom prst="ellipse">
              <a:avLst/>
            </a:prstGeom>
            <a:noFill/>
            <a:ln w="38100">
              <a:solidFill>
                <a:schemeClr val="tx2"/>
              </a:solidFill>
              <a:round/>
              <a:headEnd/>
              <a:tailEnd/>
            </a:ln>
          </p:spPr>
          <p:txBody>
            <a:bodyPr wrap="none" anchor="ctr"/>
            <a:lstStyle/>
            <a:p>
              <a:endParaRPr lang="ja-JP" altLang="en-US"/>
            </a:p>
          </p:txBody>
        </p:sp>
        <p:sp>
          <p:nvSpPr>
            <p:cNvPr id="1040" name="Oval 10"/>
            <p:cNvSpPr>
              <a:spLocks noChangeArrowheads="1"/>
            </p:cNvSpPr>
            <p:nvPr/>
          </p:nvSpPr>
          <p:spPr bwMode="auto">
            <a:xfrm>
              <a:off x="1731" y="1739"/>
              <a:ext cx="528" cy="312"/>
            </a:xfrm>
            <a:prstGeom prst="ellipse">
              <a:avLst/>
            </a:prstGeom>
            <a:noFill/>
            <a:ln w="38100">
              <a:solidFill>
                <a:schemeClr val="tx2"/>
              </a:solidFill>
              <a:round/>
              <a:headEnd/>
              <a:tailEnd/>
            </a:ln>
          </p:spPr>
          <p:txBody>
            <a:bodyPr wrap="none" anchor="ctr"/>
            <a:lstStyle/>
            <a:p>
              <a:endParaRPr lang="ja-JP" altLang="en-US"/>
            </a:p>
          </p:txBody>
        </p:sp>
      </p:grpSp>
      <p:grpSp>
        <p:nvGrpSpPr>
          <p:cNvPr id="3" name="Group 11"/>
          <p:cNvGrpSpPr>
            <a:grpSpLocks/>
          </p:cNvGrpSpPr>
          <p:nvPr/>
        </p:nvGrpSpPr>
        <p:grpSpPr bwMode="auto">
          <a:xfrm>
            <a:off x="889000" y="2908300"/>
            <a:ext cx="5537200" cy="1016000"/>
            <a:chOff x="560" y="1832"/>
            <a:chExt cx="3488" cy="640"/>
          </a:xfrm>
        </p:grpSpPr>
        <p:grpSp>
          <p:nvGrpSpPr>
            <p:cNvPr id="4" name="Group 12"/>
            <p:cNvGrpSpPr>
              <a:grpSpLocks/>
            </p:cNvGrpSpPr>
            <p:nvPr/>
          </p:nvGrpSpPr>
          <p:grpSpPr bwMode="auto">
            <a:xfrm>
              <a:off x="560" y="1832"/>
              <a:ext cx="3488" cy="120"/>
              <a:chOff x="560" y="1832"/>
              <a:chExt cx="3488" cy="120"/>
            </a:xfrm>
          </p:grpSpPr>
          <p:sp>
            <p:nvSpPr>
              <p:cNvPr id="1037" name="Line 13"/>
              <p:cNvSpPr>
                <a:spLocks noChangeShapeType="1"/>
              </p:cNvSpPr>
              <p:nvPr/>
            </p:nvSpPr>
            <p:spPr bwMode="auto">
              <a:xfrm>
                <a:off x="560" y="1832"/>
                <a:ext cx="3488" cy="0"/>
              </a:xfrm>
              <a:prstGeom prst="line">
                <a:avLst/>
              </a:prstGeom>
              <a:noFill/>
              <a:ln w="12700">
                <a:solidFill>
                  <a:schemeClr val="tx2"/>
                </a:solidFill>
                <a:round/>
                <a:headEnd type="none" w="sm" len="sm"/>
                <a:tailEnd type="none" w="sm" len="sm"/>
              </a:ln>
            </p:spPr>
            <p:txBody>
              <a:bodyPr wrap="none" anchor="ctr"/>
              <a:lstStyle/>
              <a:p>
                <a:endParaRPr lang="ja-JP" altLang="en-US"/>
              </a:p>
            </p:txBody>
          </p:sp>
          <p:sp>
            <p:nvSpPr>
              <p:cNvPr id="1038" name="Line 14"/>
              <p:cNvSpPr>
                <a:spLocks noChangeShapeType="1"/>
              </p:cNvSpPr>
              <p:nvPr/>
            </p:nvSpPr>
            <p:spPr bwMode="auto">
              <a:xfrm>
                <a:off x="560" y="1952"/>
                <a:ext cx="3488" cy="0"/>
              </a:xfrm>
              <a:prstGeom prst="line">
                <a:avLst/>
              </a:prstGeom>
              <a:noFill/>
              <a:ln w="12700">
                <a:solidFill>
                  <a:schemeClr val="tx2"/>
                </a:solidFill>
                <a:round/>
                <a:headEnd type="none" w="sm" len="sm"/>
                <a:tailEnd type="none" w="sm" len="sm"/>
              </a:ln>
            </p:spPr>
            <p:txBody>
              <a:bodyPr wrap="none" anchor="ctr"/>
              <a:lstStyle/>
              <a:p>
                <a:endParaRPr lang="ja-JP" altLang="en-US"/>
              </a:p>
            </p:txBody>
          </p:sp>
        </p:grpSp>
        <p:sp>
          <p:nvSpPr>
            <p:cNvPr id="1036" name="Oval 15"/>
            <p:cNvSpPr>
              <a:spLocks noChangeArrowheads="1"/>
            </p:cNvSpPr>
            <p:nvPr/>
          </p:nvSpPr>
          <p:spPr bwMode="auto">
            <a:xfrm>
              <a:off x="3147" y="2160"/>
              <a:ext cx="528" cy="312"/>
            </a:xfrm>
            <a:prstGeom prst="ellipse">
              <a:avLst/>
            </a:prstGeom>
            <a:noFill/>
            <a:ln w="38100">
              <a:solidFill>
                <a:schemeClr val="tx2"/>
              </a:solidFill>
              <a:round/>
              <a:headEnd/>
              <a:tailEnd/>
            </a:ln>
          </p:spPr>
          <p:txBody>
            <a:bodyPr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6468"/>
                                        </p:tgtEl>
                                        <p:attrNameLst>
                                          <p:attrName>style.visibility</p:attrName>
                                        </p:attrNameLst>
                                      </p:cBhvr>
                                      <p:to>
                                        <p:strVal val="visible"/>
                                      </p:to>
                                    </p:set>
                                    <p:anim calcmode="lin" valueType="num">
                                      <p:cBhvr additive="base">
                                        <p:cTn id="13" dur="500" fill="hold"/>
                                        <p:tgtEl>
                                          <p:spTgt spid="446468"/>
                                        </p:tgtEl>
                                        <p:attrNameLst>
                                          <p:attrName>ppt_x</p:attrName>
                                        </p:attrNameLst>
                                      </p:cBhvr>
                                      <p:tavLst>
                                        <p:tav tm="0">
                                          <p:val>
                                            <p:strVal val="0-#ppt_w/2"/>
                                          </p:val>
                                        </p:tav>
                                        <p:tav tm="100000">
                                          <p:val>
                                            <p:strVal val="#ppt_x"/>
                                          </p:val>
                                        </p:tav>
                                      </p:tavLst>
                                    </p:anim>
                                    <p:anim calcmode="lin" valueType="num">
                                      <p:cBhvr additive="base">
                                        <p:cTn id="14" dur="500" fill="hold"/>
                                        <p:tgtEl>
                                          <p:spTgt spid="44646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0-#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68"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スライド番号プレースホルダ 5"/>
          <p:cNvSpPr>
            <a:spLocks noGrp="1"/>
          </p:cNvSpPr>
          <p:nvPr>
            <p:ph type="sldNum" sz="quarter" idx="12"/>
          </p:nvPr>
        </p:nvSpPr>
        <p:spPr/>
        <p:txBody>
          <a:bodyPr/>
          <a:lstStyle/>
          <a:p>
            <a:fld id="{B5FC44A3-4A2B-48CC-9E5A-B9E3C27733E9}" type="slidenum">
              <a:rPr lang="en-US" altLang="ja-JP"/>
              <a:pPr/>
              <a:t>17</a:t>
            </a:fld>
            <a:endParaRPr lang="en-US" altLang="ja-JP"/>
          </a:p>
        </p:txBody>
      </p:sp>
      <p:grpSp>
        <p:nvGrpSpPr>
          <p:cNvPr id="2" name="Group 2"/>
          <p:cNvGrpSpPr>
            <a:grpSpLocks/>
          </p:cNvGrpSpPr>
          <p:nvPr/>
        </p:nvGrpSpPr>
        <p:grpSpPr bwMode="auto">
          <a:xfrm>
            <a:off x="1447800" y="3962400"/>
            <a:ext cx="1676400" cy="641350"/>
            <a:chOff x="912" y="2496"/>
            <a:chExt cx="1056" cy="404"/>
          </a:xfrm>
        </p:grpSpPr>
        <p:sp>
          <p:nvSpPr>
            <p:cNvPr id="470019" name="Line 3"/>
            <p:cNvSpPr>
              <a:spLocks noChangeShapeType="1"/>
            </p:cNvSpPr>
            <p:nvPr/>
          </p:nvSpPr>
          <p:spPr bwMode="auto">
            <a:xfrm>
              <a:off x="912" y="2688"/>
              <a:ext cx="1056" cy="1"/>
            </a:xfrm>
            <a:prstGeom prst="line">
              <a:avLst/>
            </a:prstGeom>
            <a:noFill/>
            <a:ln w="9525">
              <a:solidFill>
                <a:schemeClr val="tx1"/>
              </a:solidFill>
              <a:round/>
              <a:headEnd type="triangle" w="med" len="med"/>
              <a:tailEnd type="triangle" w="med" len="med"/>
            </a:ln>
          </p:spPr>
          <p:txBody>
            <a:bodyPr wrap="none" anchor="ctr"/>
            <a:lstStyle/>
            <a:p>
              <a:endParaRPr lang="ja-JP" altLang="en-US"/>
            </a:p>
          </p:txBody>
        </p:sp>
        <p:sp>
          <p:nvSpPr>
            <p:cNvPr id="470020" name="Text Box 4"/>
            <p:cNvSpPr txBox="1">
              <a:spLocks noChangeArrowheads="1"/>
            </p:cNvSpPr>
            <p:nvPr/>
          </p:nvSpPr>
          <p:spPr bwMode="auto">
            <a:xfrm>
              <a:off x="1104" y="2496"/>
              <a:ext cx="658" cy="404"/>
            </a:xfrm>
            <a:prstGeom prst="rect">
              <a:avLst/>
            </a:prstGeom>
            <a:noFill/>
            <a:ln w="9525">
              <a:noFill/>
              <a:miter lim="800000"/>
              <a:headEnd/>
              <a:tailEnd/>
            </a:ln>
          </p:spPr>
          <p:txBody>
            <a:bodyPr wrap="none">
              <a:spAutoFit/>
            </a:bodyPr>
            <a:lstStyle/>
            <a:p>
              <a:pPr algn="ctr">
                <a:spcBef>
                  <a:spcPct val="0"/>
                </a:spcBef>
                <a:buFontTx/>
                <a:buNone/>
              </a:pPr>
              <a:r>
                <a:rPr lang="en-US" altLang="ja-JP" sz="1800">
                  <a:solidFill>
                    <a:schemeClr val="tx1"/>
                  </a:solidFill>
                </a:rPr>
                <a:t>1</a:t>
              </a:r>
              <a:r>
                <a:rPr lang="ja-JP" altLang="en-US" sz="1800">
                  <a:solidFill>
                    <a:schemeClr val="tx1"/>
                  </a:solidFill>
                </a:rPr>
                <a:t>の効用 </a:t>
              </a:r>
            </a:p>
            <a:p>
              <a:pPr algn="ctr">
                <a:spcBef>
                  <a:spcPct val="0"/>
                </a:spcBef>
                <a:buFontTx/>
                <a:buNone/>
              </a:pPr>
              <a:r>
                <a:rPr lang="en-US" altLang="ja-JP" sz="1800">
                  <a:solidFill>
                    <a:schemeClr val="tx1"/>
                  </a:solidFill>
                </a:rPr>
                <a:t>($3)</a:t>
              </a:r>
            </a:p>
          </p:txBody>
        </p:sp>
      </p:grpSp>
      <p:grpSp>
        <p:nvGrpSpPr>
          <p:cNvPr id="3" name="Group 5"/>
          <p:cNvGrpSpPr>
            <a:grpSpLocks/>
          </p:cNvGrpSpPr>
          <p:nvPr/>
        </p:nvGrpSpPr>
        <p:grpSpPr bwMode="auto">
          <a:xfrm>
            <a:off x="2667000" y="2971800"/>
            <a:ext cx="5029200" cy="838200"/>
            <a:chOff x="1680" y="1872"/>
            <a:chExt cx="3168" cy="528"/>
          </a:xfrm>
        </p:grpSpPr>
        <p:sp>
          <p:nvSpPr>
            <p:cNvPr id="470022" name="Rectangle 6"/>
            <p:cNvSpPr>
              <a:spLocks noChangeArrowheads="1"/>
            </p:cNvSpPr>
            <p:nvPr/>
          </p:nvSpPr>
          <p:spPr bwMode="auto">
            <a:xfrm>
              <a:off x="1968" y="2160"/>
              <a:ext cx="2880" cy="240"/>
            </a:xfrm>
            <a:prstGeom prst="rect">
              <a:avLst/>
            </a:prstGeom>
            <a:solidFill>
              <a:srgbClr val="009900"/>
            </a:solidFill>
            <a:ln w="9525">
              <a:solidFill>
                <a:schemeClr val="tx1"/>
              </a:solidFill>
              <a:miter lim="800000"/>
              <a:headEnd/>
              <a:tailEnd/>
            </a:ln>
          </p:spPr>
          <p:txBody>
            <a:bodyPr wrap="none" anchor="ctr"/>
            <a:lstStyle/>
            <a:p>
              <a:endParaRPr lang="ja-JP" altLang="en-US"/>
            </a:p>
          </p:txBody>
        </p:sp>
        <p:sp>
          <p:nvSpPr>
            <p:cNvPr id="470023" name="Text Box 7"/>
            <p:cNvSpPr txBox="1">
              <a:spLocks noChangeArrowheads="1"/>
            </p:cNvSpPr>
            <p:nvPr/>
          </p:nvSpPr>
          <p:spPr bwMode="auto">
            <a:xfrm>
              <a:off x="1680" y="1872"/>
              <a:ext cx="2745" cy="288"/>
            </a:xfrm>
            <a:prstGeom prst="rect">
              <a:avLst/>
            </a:prstGeom>
            <a:noFill/>
            <a:ln w="9525">
              <a:noFill/>
              <a:miter lim="800000"/>
              <a:headEnd/>
              <a:tailEnd/>
            </a:ln>
          </p:spPr>
          <p:txBody>
            <a:bodyPr wrap="none">
              <a:spAutoFit/>
            </a:bodyPr>
            <a:lstStyle/>
            <a:p>
              <a:pPr>
                <a:spcBef>
                  <a:spcPct val="0"/>
                </a:spcBef>
                <a:buFontTx/>
                <a:buNone/>
              </a:pPr>
              <a:r>
                <a:rPr lang="en-US" altLang="ja-JP" sz="2400">
                  <a:solidFill>
                    <a:schemeClr val="tx1"/>
                  </a:solidFill>
                </a:rPr>
                <a:t>1</a:t>
              </a:r>
              <a:r>
                <a:rPr lang="ja-JP" altLang="en-US" sz="2400">
                  <a:solidFill>
                    <a:schemeClr val="tx1"/>
                  </a:solidFill>
                </a:rPr>
                <a:t>がいないときの社会的余剰 </a:t>
              </a:r>
              <a:r>
                <a:rPr lang="en-US" altLang="ja-JP" sz="2400">
                  <a:solidFill>
                    <a:schemeClr val="tx1"/>
                  </a:solidFill>
                </a:rPr>
                <a:t>($8)</a:t>
              </a:r>
            </a:p>
          </p:txBody>
        </p:sp>
      </p:grpSp>
      <p:grpSp>
        <p:nvGrpSpPr>
          <p:cNvPr id="4" name="Group 8"/>
          <p:cNvGrpSpPr>
            <a:grpSpLocks/>
          </p:cNvGrpSpPr>
          <p:nvPr/>
        </p:nvGrpSpPr>
        <p:grpSpPr bwMode="auto">
          <a:xfrm>
            <a:off x="3124200" y="3733800"/>
            <a:ext cx="1831975" cy="1066800"/>
            <a:chOff x="1968" y="2352"/>
            <a:chExt cx="1154" cy="672"/>
          </a:xfrm>
        </p:grpSpPr>
        <p:grpSp>
          <p:nvGrpSpPr>
            <p:cNvPr id="5" name="Group 9"/>
            <p:cNvGrpSpPr>
              <a:grpSpLocks/>
            </p:cNvGrpSpPr>
            <p:nvPr/>
          </p:nvGrpSpPr>
          <p:grpSpPr bwMode="auto">
            <a:xfrm>
              <a:off x="1968" y="2496"/>
              <a:ext cx="1151" cy="404"/>
              <a:chOff x="1968" y="2496"/>
              <a:chExt cx="1151" cy="404"/>
            </a:xfrm>
          </p:grpSpPr>
          <p:sp>
            <p:nvSpPr>
              <p:cNvPr id="470026" name="Line 10"/>
              <p:cNvSpPr>
                <a:spLocks noChangeShapeType="1"/>
              </p:cNvSpPr>
              <p:nvPr/>
            </p:nvSpPr>
            <p:spPr bwMode="auto">
              <a:xfrm>
                <a:off x="1968" y="2688"/>
                <a:ext cx="1151" cy="1"/>
              </a:xfrm>
              <a:prstGeom prst="line">
                <a:avLst/>
              </a:prstGeom>
              <a:noFill/>
              <a:ln w="9525">
                <a:solidFill>
                  <a:schemeClr val="tx1"/>
                </a:solidFill>
                <a:round/>
                <a:headEnd type="triangle" w="med" len="med"/>
                <a:tailEnd type="triangle" w="med" len="med"/>
              </a:ln>
            </p:spPr>
            <p:txBody>
              <a:bodyPr wrap="none" anchor="ctr"/>
              <a:lstStyle/>
              <a:p>
                <a:endParaRPr lang="ja-JP" altLang="en-US"/>
              </a:p>
            </p:txBody>
          </p:sp>
          <p:sp>
            <p:nvSpPr>
              <p:cNvPr id="470027" name="Text Box 11"/>
              <p:cNvSpPr txBox="1">
                <a:spLocks noChangeArrowheads="1"/>
              </p:cNvSpPr>
              <p:nvPr/>
            </p:nvSpPr>
            <p:spPr bwMode="auto">
              <a:xfrm>
                <a:off x="2160" y="2496"/>
                <a:ext cx="804" cy="404"/>
              </a:xfrm>
              <a:prstGeom prst="rect">
                <a:avLst/>
              </a:prstGeom>
              <a:noFill/>
              <a:ln w="9525">
                <a:noFill/>
                <a:miter lim="800000"/>
                <a:headEnd/>
                <a:tailEnd/>
              </a:ln>
            </p:spPr>
            <p:txBody>
              <a:bodyPr wrap="none">
                <a:spAutoFit/>
              </a:bodyPr>
              <a:lstStyle/>
              <a:p>
                <a:pPr algn="ctr">
                  <a:spcBef>
                    <a:spcPct val="0"/>
                  </a:spcBef>
                  <a:buFontTx/>
                  <a:buNone/>
                </a:pPr>
                <a:r>
                  <a:rPr lang="en-US" altLang="ja-JP" sz="1800">
                    <a:solidFill>
                      <a:schemeClr val="tx1"/>
                    </a:solidFill>
                  </a:rPr>
                  <a:t>1</a:t>
                </a:r>
                <a:r>
                  <a:rPr lang="ja-JP" altLang="en-US" sz="1800">
                    <a:solidFill>
                      <a:schemeClr val="tx1"/>
                    </a:solidFill>
                  </a:rPr>
                  <a:t>の支払額 </a:t>
                </a:r>
                <a:br>
                  <a:rPr lang="ja-JP" altLang="en-US" sz="1800">
                    <a:solidFill>
                      <a:schemeClr val="tx1"/>
                    </a:solidFill>
                  </a:rPr>
                </a:br>
                <a:r>
                  <a:rPr lang="en-US" altLang="ja-JP" sz="1800">
                    <a:solidFill>
                      <a:schemeClr val="tx1"/>
                    </a:solidFill>
                  </a:rPr>
                  <a:t>($3)</a:t>
                </a:r>
              </a:p>
            </p:txBody>
          </p:sp>
        </p:grpSp>
        <p:sp>
          <p:nvSpPr>
            <p:cNvPr id="470028" name="Line 12"/>
            <p:cNvSpPr>
              <a:spLocks noChangeShapeType="1"/>
            </p:cNvSpPr>
            <p:nvPr/>
          </p:nvSpPr>
          <p:spPr bwMode="auto">
            <a:xfrm>
              <a:off x="1968" y="2352"/>
              <a:ext cx="2" cy="576"/>
            </a:xfrm>
            <a:prstGeom prst="line">
              <a:avLst/>
            </a:prstGeom>
            <a:noFill/>
            <a:ln w="9525" cap="rnd">
              <a:solidFill>
                <a:schemeClr val="tx1"/>
              </a:solidFill>
              <a:prstDash val="sysDot"/>
              <a:round/>
              <a:headEnd/>
              <a:tailEnd/>
            </a:ln>
          </p:spPr>
          <p:txBody>
            <a:bodyPr wrap="none" anchor="ctr"/>
            <a:lstStyle/>
            <a:p>
              <a:endParaRPr lang="ja-JP" altLang="en-US"/>
            </a:p>
          </p:txBody>
        </p:sp>
        <p:sp>
          <p:nvSpPr>
            <p:cNvPr id="470029" name="Line 13"/>
            <p:cNvSpPr>
              <a:spLocks noChangeShapeType="1"/>
            </p:cNvSpPr>
            <p:nvPr/>
          </p:nvSpPr>
          <p:spPr bwMode="auto">
            <a:xfrm>
              <a:off x="3120" y="2400"/>
              <a:ext cx="2" cy="624"/>
            </a:xfrm>
            <a:prstGeom prst="line">
              <a:avLst/>
            </a:prstGeom>
            <a:noFill/>
            <a:ln w="9525" cap="rnd">
              <a:solidFill>
                <a:schemeClr val="tx1"/>
              </a:solidFill>
              <a:prstDash val="sysDot"/>
              <a:round/>
              <a:headEnd/>
              <a:tailEnd/>
            </a:ln>
          </p:spPr>
          <p:txBody>
            <a:bodyPr wrap="none" anchor="ctr"/>
            <a:lstStyle/>
            <a:p>
              <a:endParaRPr lang="ja-JP" altLang="en-US"/>
            </a:p>
          </p:txBody>
        </p:sp>
      </p:grpSp>
      <p:grpSp>
        <p:nvGrpSpPr>
          <p:cNvPr id="6" name="Group 14"/>
          <p:cNvGrpSpPr>
            <a:grpSpLocks/>
          </p:cNvGrpSpPr>
          <p:nvPr/>
        </p:nvGrpSpPr>
        <p:grpSpPr bwMode="auto">
          <a:xfrm>
            <a:off x="1447800" y="4572000"/>
            <a:ext cx="6684963" cy="1687513"/>
            <a:chOff x="912" y="2880"/>
            <a:chExt cx="4211" cy="1063"/>
          </a:xfrm>
        </p:grpSpPr>
        <p:grpSp>
          <p:nvGrpSpPr>
            <p:cNvPr id="7" name="Group 15"/>
            <p:cNvGrpSpPr>
              <a:grpSpLocks/>
            </p:cNvGrpSpPr>
            <p:nvPr/>
          </p:nvGrpSpPr>
          <p:grpSpPr bwMode="auto">
            <a:xfrm>
              <a:off x="912" y="2880"/>
              <a:ext cx="4211" cy="758"/>
              <a:chOff x="912" y="2880"/>
              <a:chExt cx="4211" cy="758"/>
            </a:xfrm>
          </p:grpSpPr>
          <p:sp>
            <p:nvSpPr>
              <p:cNvPr id="470032" name="Rectangle 16"/>
              <p:cNvSpPr>
                <a:spLocks noChangeArrowheads="1"/>
              </p:cNvSpPr>
              <p:nvPr/>
            </p:nvSpPr>
            <p:spPr bwMode="auto">
              <a:xfrm>
                <a:off x="912" y="2880"/>
                <a:ext cx="2208" cy="240"/>
              </a:xfrm>
              <a:prstGeom prst="rect">
                <a:avLst/>
              </a:prstGeom>
              <a:solidFill>
                <a:srgbClr val="FF0000"/>
              </a:solidFill>
              <a:ln w="9525">
                <a:solidFill>
                  <a:schemeClr val="tx1"/>
                </a:solidFill>
                <a:miter lim="800000"/>
                <a:headEnd/>
                <a:tailEnd/>
              </a:ln>
            </p:spPr>
            <p:txBody>
              <a:bodyPr wrap="none" anchor="ctr"/>
              <a:lstStyle/>
              <a:p>
                <a:endParaRPr lang="ja-JP" altLang="en-US"/>
              </a:p>
            </p:txBody>
          </p:sp>
          <p:sp>
            <p:nvSpPr>
              <p:cNvPr id="470033" name="Rectangle 17"/>
              <p:cNvSpPr>
                <a:spLocks noChangeArrowheads="1"/>
              </p:cNvSpPr>
              <p:nvPr/>
            </p:nvSpPr>
            <p:spPr bwMode="auto">
              <a:xfrm>
                <a:off x="3120" y="2880"/>
                <a:ext cx="1728" cy="240"/>
              </a:xfrm>
              <a:prstGeom prst="rect">
                <a:avLst/>
              </a:prstGeom>
              <a:solidFill>
                <a:srgbClr val="FFFF00"/>
              </a:solidFill>
              <a:ln w="6350">
                <a:solidFill>
                  <a:schemeClr val="tx1"/>
                </a:solidFill>
                <a:miter lim="800000"/>
                <a:headEnd/>
                <a:tailEnd/>
              </a:ln>
            </p:spPr>
            <p:txBody>
              <a:bodyPr wrap="none" anchor="ctr"/>
              <a:lstStyle/>
              <a:p>
                <a:endParaRPr lang="ja-JP" altLang="en-US"/>
              </a:p>
            </p:txBody>
          </p:sp>
          <p:sp>
            <p:nvSpPr>
              <p:cNvPr id="470034" name="Text Box 18"/>
              <p:cNvSpPr txBox="1">
                <a:spLocks noChangeArrowheads="1"/>
              </p:cNvSpPr>
              <p:nvPr/>
            </p:nvSpPr>
            <p:spPr bwMode="auto">
              <a:xfrm>
                <a:off x="1536" y="3120"/>
                <a:ext cx="1031" cy="518"/>
              </a:xfrm>
              <a:prstGeom prst="rect">
                <a:avLst/>
              </a:prstGeom>
              <a:noFill/>
              <a:ln w="9525">
                <a:noFill/>
                <a:miter lim="800000"/>
                <a:headEnd/>
                <a:tailEnd/>
              </a:ln>
            </p:spPr>
            <p:txBody>
              <a:bodyPr wrap="none">
                <a:spAutoFit/>
              </a:bodyPr>
              <a:lstStyle/>
              <a:p>
                <a:pPr algn="ctr">
                  <a:spcBef>
                    <a:spcPct val="0"/>
                  </a:spcBef>
                  <a:buFontTx/>
                  <a:buNone/>
                </a:pPr>
                <a:r>
                  <a:rPr lang="en-US" altLang="ja-JP" sz="2400">
                    <a:solidFill>
                      <a:schemeClr val="tx1"/>
                    </a:solidFill>
                  </a:rPr>
                  <a:t>1</a:t>
                </a:r>
                <a:r>
                  <a:rPr lang="ja-JP" altLang="en-US" sz="2400">
                    <a:solidFill>
                      <a:schemeClr val="tx1"/>
                    </a:solidFill>
                  </a:rPr>
                  <a:t>の評価値 </a:t>
                </a:r>
                <a:br>
                  <a:rPr lang="ja-JP" altLang="en-US" sz="2400">
                    <a:solidFill>
                      <a:schemeClr val="tx1"/>
                    </a:solidFill>
                  </a:rPr>
                </a:br>
                <a:r>
                  <a:rPr lang="en-US" altLang="ja-JP" sz="2400">
                    <a:solidFill>
                      <a:schemeClr val="tx1"/>
                    </a:solidFill>
                  </a:rPr>
                  <a:t>($6)</a:t>
                </a:r>
              </a:p>
            </p:txBody>
          </p:sp>
          <p:sp>
            <p:nvSpPr>
              <p:cNvPr id="470035" name="Text Box 19"/>
              <p:cNvSpPr txBox="1">
                <a:spLocks noChangeArrowheads="1"/>
              </p:cNvSpPr>
              <p:nvPr/>
            </p:nvSpPr>
            <p:spPr bwMode="auto">
              <a:xfrm>
                <a:off x="3024" y="3120"/>
                <a:ext cx="2099" cy="518"/>
              </a:xfrm>
              <a:prstGeom prst="rect">
                <a:avLst/>
              </a:prstGeom>
              <a:noFill/>
              <a:ln w="9525">
                <a:noFill/>
                <a:miter lim="800000"/>
                <a:headEnd/>
                <a:tailEnd/>
              </a:ln>
            </p:spPr>
            <p:txBody>
              <a:bodyPr wrap="none">
                <a:spAutoFit/>
              </a:bodyPr>
              <a:lstStyle/>
              <a:p>
                <a:pPr algn="ctr">
                  <a:spcBef>
                    <a:spcPct val="0"/>
                  </a:spcBef>
                  <a:buFontTx/>
                  <a:buNone/>
                </a:pPr>
                <a:r>
                  <a:rPr lang="en-US" altLang="ja-JP" sz="2400">
                    <a:solidFill>
                      <a:schemeClr val="tx1"/>
                    </a:solidFill>
                  </a:rPr>
                  <a:t>1</a:t>
                </a:r>
                <a:r>
                  <a:rPr lang="ja-JP" altLang="en-US" sz="2400">
                    <a:solidFill>
                      <a:schemeClr val="tx1"/>
                    </a:solidFill>
                  </a:rPr>
                  <a:t>が参加した場合の  </a:t>
                </a:r>
                <a:br>
                  <a:rPr lang="ja-JP" altLang="en-US" sz="2400">
                    <a:solidFill>
                      <a:schemeClr val="tx1"/>
                    </a:solidFill>
                  </a:rPr>
                </a:br>
                <a:r>
                  <a:rPr lang="ja-JP" altLang="en-US" sz="2400">
                    <a:solidFill>
                      <a:schemeClr val="tx1"/>
                    </a:solidFill>
                  </a:rPr>
                  <a:t>他者の社会的余剰 </a:t>
                </a:r>
                <a:r>
                  <a:rPr lang="en-US" altLang="ja-JP" sz="2400">
                    <a:solidFill>
                      <a:schemeClr val="tx1"/>
                    </a:solidFill>
                  </a:rPr>
                  <a:t>($5)</a:t>
                </a:r>
              </a:p>
            </p:txBody>
          </p:sp>
        </p:grpSp>
        <p:grpSp>
          <p:nvGrpSpPr>
            <p:cNvPr id="8" name="Group 20"/>
            <p:cNvGrpSpPr>
              <a:grpSpLocks/>
            </p:cNvGrpSpPr>
            <p:nvPr/>
          </p:nvGrpSpPr>
          <p:grpSpPr bwMode="auto">
            <a:xfrm>
              <a:off x="936" y="3608"/>
              <a:ext cx="3912" cy="335"/>
              <a:chOff x="508" y="3600"/>
              <a:chExt cx="4678" cy="343"/>
            </a:xfrm>
          </p:grpSpPr>
          <p:sp>
            <p:nvSpPr>
              <p:cNvPr id="470037" name="Rectangle 21"/>
              <p:cNvSpPr>
                <a:spLocks noChangeArrowheads="1"/>
              </p:cNvSpPr>
              <p:nvPr/>
            </p:nvSpPr>
            <p:spPr bwMode="auto">
              <a:xfrm>
                <a:off x="1649" y="3648"/>
                <a:ext cx="2479" cy="295"/>
              </a:xfrm>
              <a:prstGeom prst="rect">
                <a:avLst/>
              </a:prstGeom>
              <a:noFill/>
              <a:ln w="9525">
                <a:noFill/>
                <a:miter lim="800000"/>
                <a:headEnd/>
                <a:tailEnd/>
              </a:ln>
            </p:spPr>
            <p:txBody>
              <a:bodyPr>
                <a:spAutoFit/>
              </a:bodyPr>
              <a:lstStyle/>
              <a:p>
                <a:pPr algn="ctr">
                  <a:spcBef>
                    <a:spcPct val="0"/>
                  </a:spcBef>
                  <a:buFontTx/>
                  <a:buNone/>
                </a:pPr>
                <a:r>
                  <a:rPr lang="ja-JP" altLang="en-US" sz="2400">
                    <a:solidFill>
                      <a:schemeClr val="tx1"/>
                    </a:solidFill>
                  </a:rPr>
                  <a:t>社会的余剰 </a:t>
                </a:r>
                <a:r>
                  <a:rPr lang="en-US" altLang="ja-JP" sz="2400">
                    <a:solidFill>
                      <a:schemeClr val="tx1"/>
                    </a:solidFill>
                  </a:rPr>
                  <a:t>($11)</a:t>
                </a:r>
              </a:p>
            </p:txBody>
          </p:sp>
          <p:sp>
            <p:nvSpPr>
              <p:cNvPr id="470038" name="Line 22"/>
              <p:cNvSpPr>
                <a:spLocks noChangeShapeType="1"/>
              </p:cNvSpPr>
              <p:nvPr/>
            </p:nvSpPr>
            <p:spPr bwMode="auto">
              <a:xfrm>
                <a:off x="508" y="3600"/>
                <a:ext cx="4678" cy="6"/>
              </a:xfrm>
              <a:prstGeom prst="line">
                <a:avLst/>
              </a:prstGeom>
              <a:noFill/>
              <a:ln w="9525">
                <a:solidFill>
                  <a:schemeClr val="tx1"/>
                </a:solidFill>
                <a:round/>
                <a:headEnd type="triangle" w="med" len="med"/>
                <a:tailEnd type="triangle" w="med" len="med"/>
              </a:ln>
            </p:spPr>
            <p:txBody>
              <a:bodyPr wrap="none" anchor="ctr"/>
              <a:lstStyle/>
              <a:p>
                <a:endParaRPr lang="ja-JP" altLang="en-US"/>
              </a:p>
            </p:txBody>
          </p:sp>
        </p:grpSp>
      </p:grpSp>
      <p:sp>
        <p:nvSpPr>
          <p:cNvPr id="470039" name="Rectangle 23"/>
          <p:cNvSpPr>
            <a:spLocks noGrp="1" noChangeArrowheads="1"/>
          </p:cNvSpPr>
          <p:nvPr>
            <p:ph type="title"/>
          </p:nvPr>
        </p:nvSpPr>
        <p:spPr>
          <a:xfrm>
            <a:off x="533400" y="323850"/>
            <a:ext cx="8077200" cy="1123950"/>
          </a:xfrm>
        </p:spPr>
        <p:txBody>
          <a:bodyPr/>
          <a:lstStyle/>
          <a:p>
            <a:r>
              <a:rPr lang="en-US" altLang="ja-JP" dirty="0" smtClean="0"/>
              <a:t>VCG</a:t>
            </a:r>
            <a:r>
              <a:rPr lang="ja-JP" altLang="en-US" dirty="0" smtClean="0"/>
              <a:t>の</a:t>
            </a:r>
            <a:r>
              <a:rPr lang="ja-JP" altLang="en-US" dirty="0"/>
              <a:t>誘因両立性</a:t>
            </a:r>
          </a:p>
        </p:txBody>
      </p:sp>
      <p:sp>
        <p:nvSpPr>
          <p:cNvPr id="470040" name="Rectangle 24"/>
          <p:cNvSpPr>
            <a:spLocks noGrp="1" noChangeArrowheads="1"/>
          </p:cNvSpPr>
          <p:nvPr>
            <p:ph type="body" idx="1"/>
          </p:nvPr>
        </p:nvSpPr>
        <p:spPr>
          <a:xfrm>
            <a:off x="228600" y="1371600"/>
            <a:ext cx="8686800" cy="4171950"/>
          </a:xfrm>
        </p:spPr>
        <p:txBody>
          <a:bodyPr/>
          <a:lstStyle/>
          <a:p>
            <a:r>
              <a:rPr lang="ja-JP" altLang="en-US" sz="2800"/>
              <a:t>財の割当ては社会的余剰が最大化されるように行われる</a:t>
            </a:r>
            <a:r>
              <a:rPr lang="en-US" altLang="ja-JP" sz="2800"/>
              <a:t>.</a:t>
            </a:r>
          </a:p>
          <a:p>
            <a:r>
              <a:rPr lang="ja-JP" altLang="en-US" sz="2800"/>
              <a:t>全体の幸せと個人の幸せが一致すれば良い </a:t>
            </a:r>
            <a:r>
              <a:rPr lang="en-US" altLang="ja-JP" sz="2800"/>
              <a:t>(incentive compatibility).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88640"/>
            <a:ext cx="7772400" cy="1143000"/>
          </a:xfrm>
        </p:spPr>
        <p:txBody>
          <a:bodyPr/>
          <a:lstStyle/>
          <a:p>
            <a:r>
              <a:rPr kumimoji="1" lang="en-US" altLang="ja-JP" dirty="0" smtClean="0"/>
              <a:t>VCG</a:t>
            </a:r>
            <a:r>
              <a:rPr kumimoji="1" lang="ja-JP" altLang="en-US" dirty="0" smtClean="0"/>
              <a:t>の問題点</a:t>
            </a:r>
            <a:endParaRPr kumimoji="1" lang="ja-JP" altLang="en-US" dirty="0"/>
          </a:p>
        </p:txBody>
      </p:sp>
      <p:sp>
        <p:nvSpPr>
          <p:cNvPr id="3" name="コンテンツ プレースホルダ 2"/>
          <p:cNvSpPr>
            <a:spLocks noGrp="1"/>
          </p:cNvSpPr>
          <p:nvPr>
            <p:ph idx="1"/>
          </p:nvPr>
        </p:nvSpPr>
        <p:spPr>
          <a:xfrm>
            <a:off x="323528" y="1052736"/>
            <a:ext cx="8567328" cy="4114800"/>
          </a:xfrm>
        </p:spPr>
        <p:txBody>
          <a:bodyPr/>
          <a:lstStyle/>
          <a:p>
            <a:r>
              <a:rPr kumimoji="1" lang="en-US" altLang="ja-JP" sz="2800" dirty="0" smtClean="0"/>
              <a:t>VCG</a:t>
            </a:r>
            <a:r>
              <a:rPr kumimoji="1" lang="ja-JP" altLang="en-US" sz="2800" dirty="0" smtClean="0"/>
              <a:t>は入札だけではなく一般の制度設計に利用可能で，理論的に優れた性質を持つ</a:t>
            </a:r>
            <a:endParaRPr kumimoji="1" lang="en-US" altLang="ja-JP" sz="2800" dirty="0" smtClean="0"/>
          </a:p>
          <a:p>
            <a:pPr lvl="1"/>
            <a:r>
              <a:rPr kumimoji="1" lang="ja-JP" altLang="en-US" dirty="0" smtClean="0"/>
              <a:t>誘因両立性／社会的余剰の最大化</a:t>
            </a:r>
            <a:endParaRPr kumimoji="1" lang="en-US" altLang="ja-JP" dirty="0" smtClean="0"/>
          </a:p>
          <a:p>
            <a:r>
              <a:rPr kumimoji="1" lang="ja-JP" altLang="en-US" sz="2800" dirty="0" smtClean="0"/>
              <a:t>しかしながら，いくつかの問題点も存在</a:t>
            </a:r>
            <a:endParaRPr kumimoji="1" lang="en-US" altLang="ja-JP" sz="2800" dirty="0" smtClean="0"/>
          </a:p>
          <a:p>
            <a:pPr lvl="1"/>
            <a:r>
              <a:rPr lang="ja-JP" altLang="en-US" dirty="0" smtClean="0"/>
              <a:t>計算が大変 </a:t>
            </a:r>
            <a:r>
              <a:rPr lang="en-US" altLang="ja-JP" dirty="0" smtClean="0"/>
              <a:t>(</a:t>
            </a:r>
            <a:r>
              <a:rPr lang="ja-JP" altLang="en-US" dirty="0" smtClean="0"/>
              <a:t>勝者を決める，各勝者の支払額を決める度に</a:t>
            </a:r>
            <a:r>
              <a:rPr lang="en-US" altLang="ja-JP" dirty="0" smtClean="0"/>
              <a:t>NP-hard</a:t>
            </a:r>
            <a:r>
              <a:rPr lang="ja-JP" altLang="en-US" dirty="0" smtClean="0"/>
              <a:t>な最適化問題を解く必要がある</a:t>
            </a:r>
            <a:r>
              <a:rPr lang="en-US" altLang="ja-JP" dirty="0" smtClean="0"/>
              <a:t>)</a:t>
            </a:r>
            <a:r>
              <a:rPr lang="ja-JP" altLang="en-US" dirty="0" err="1" smtClean="0"/>
              <a:t>，</a:t>
            </a:r>
            <a:r>
              <a:rPr lang="ja-JP" altLang="en-US" dirty="0" smtClean="0"/>
              <a:t>結果がコアにならない，敗者の談合に対して脆弱，</a:t>
            </a:r>
            <a:r>
              <a:rPr lang="ja-JP" altLang="en-US" dirty="0" smtClean="0">
                <a:solidFill>
                  <a:schemeClr val="tx2"/>
                </a:solidFill>
              </a:rPr>
              <a:t>架空名義入札に対して脆弱</a:t>
            </a:r>
            <a:endParaRPr lang="en-US" altLang="ja-JP" dirty="0" smtClean="0">
              <a:solidFill>
                <a:schemeClr val="tx2"/>
              </a:solidFill>
            </a:endParaRPr>
          </a:p>
          <a:p>
            <a:pPr lvl="1"/>
            <a:r>
              <a:rPr lang="ja-JP" altLang="en-US" dirty="0" smtClean="0"/>
              <a:t>一般の制度設計に用いる場合は，</a:t>
            </a:r>
            <a:r>
              <a:rPr lang="en-US" altLang="ja-JP" dirty="0" smtClean="0"/>
              <a:t>budget balance/non-negative</a:t>
            </a:r>
            <a:r>
              <a:rPr lang="ja-JP" altLang="en-US" dirty="0" smtClean="0"/>
              <a:t> </a:t>
            </a:r>
            <a:r>
              <a:rPr lang="en-US" altLang="ja-JP" dirty="0" smtClean="0"/>
              <a:t>(</a:t>
            </a:r>
            <a:r>
              <a:rPr lang="ja-JP" altLang="en-US" dirty="0" smtClean="0"/>
              <a:t>補助金が不要</a:t>
            </a:r>
            <a:r>
              <a:rPr lang="en-US" altLang="ja-JP" dirty="0" smtClean="0"/>
              <a:t>) </a:t>
            </a:r>
            <a:r>
              <a:rPr lang="ja-JP" altLang="en-US" dirty="0" err="1" smtClean="0"/>
              <a:t>が保</a:t>
            </a:r>
            <a:r>
              <a:rPr lang="ja-JP" altLang="en-US" dirty="0" smtClean="0"/>
              <a:t>証されない</a:t>
            </a:r>
            <a:endParaRPr lang="en-US" altLang="ja-JP" dirty="0" smtClean="0"/>
          </a:p>
          <a:p>
            <a:pPr>
              <a:buNone/>
            </a:pPr>
            <a:r>
              <a:rPr lang="ja-JP" altLang="en-US" sz="2800" dirty="0" smtClean="0"/>
              <a:t>問題に合わせて，新しいメカニズムを設計することが必要</a:t>
            </a:r>
            <a:endParaRPr lang="en-US" altLang="ja-JP" sz="2800" dirty="0" smtClean="0"/>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18</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スライド番号プレースホルダ 5"/>
          <p:cNvSpPr>
            <a:spLocks noGrp="1"/>
          </p:cNvSpPr>
          <p:nvPr>
            <p:ph type="sldNum" sz="quarter" idx="12"/>
          </p:nvPr>
        </p:nvSpPr>
        <p:spPr>
          <a:noFill/>
        </p:spPr>
        <p:txBody>
          <a:bodyPr/>
          <a:lstStyle/>
          <a:p>
            <a:fld id="{9CD7136F-13EC-4529-9057-5C5BAE158343}" type="slidenum">
              <a:rPr lang="en-US" altLang="ja-JP">
                <a:ea typeface="ＭＳ Ｐゴシック" charset="-128"/>
              </a:rPr>
              <a:pPr/>
              <a:t>19</a:t>
            </a:fld>
            <a:endParaRPr lang="en-US" altLang="ja-JP">
              <a:ea typeface="ＭＳ Ｐゴシック" charset="-128"/>
            </a:endParaRPr>
          </a:p>
        </p:txBody>
      </p:sp>
      <p:sp>
        <p:nvSpPr>
          <p:cNvPr id="292867" name="Rectangle 2"/>
          <p:cNvSpPr>
            <a:spLocks noGrp="1" noChangeArrowheads="1"/>
          </p:cNvSpPr>
          <p:nvPr>
            <p:ph type="title"/>
          </p:nvPr>
        </p:nvSpPr>
        <p:spPr>
          <a:xfrm>
            <a:off x="685800" y="304800"/>
            <a:ext cx="7772400" cy="1143000"/>
          </a:xfrm>
        </p:spPr>
        <p:txBody>
          <a:bodyPr/>
          <a:lstStyle/>
          <a:p>
            <a:pPr eaLnBrk="1" hangingPunct="1"/>
            <a:r>
              <a:rPr lang="ja-JP" altLang="en-US" dirty="0" smtClean="0"/>
              <a:t>余談</a:t>
            </a:r>
            <a:r>
              <a:rPr lang="ja-JP" altLang="en-US" dirty="0" smtClean="0"/>
              <a:t>： </a:t>
            </a:r>
            <a:r>
              <a:rPr lang="ja-JP" altLang="en-US" dirty="0" smtClean="0"/>
              <a:t>クラーク税</a:t>
            </a:r>
          </a:p>
        </p:txBody>
      </p:sp>
      <p:sp>
        <p:nvSpPr>
          <p:cNvPr id="625667" name="Rectangle 3"/>
          <p:cNvSpPr>
            <a:spLocks noGrp="1" noChangeArrowheads="1"/>
          </p:cNvSpPr>
          <p:nvPr>
            <p:ph type="body" idx="1"/>
          </p:nvPr>
        </p:nvSpPr>
        <p:spPr>
          <a:xfrm>
            <a:off x="684213" y="1341438"/>
            <a:ext cx="8153400" cy="5029200"/>
          </a:xfrm>
        </p:spPr>
        <p:txBody>
          <a:bodyPr/>
          <a:lstStyle/>
          <a:p>
            <a:pPr eaLnBrk="1" hangingPunct="1">
              <a:lnSpc>
                <a:spcPct val="90000"/>
              </a:lnSpc>
            </a:pPr>
            <a:r>
              <a:rPr lang="en-US" altLang="ja-JP" dirty="0" smtClean="0"/>
              <a:t>GVA</a:t>
            </a:r>
            <a:r>
              <a:rPr lang="ja-JP" altLang="en-US" dirty="0" smtClean="0"/>
              <a:t>はクラークメカニズム，もしくは</a:t>
            </a:r>
            <a:r>
              <a:rPr lang="en-US" altLang="ja-JP" dirty="0" err="1" smtClean="0"/>
              <a:t>Vickrey</a:t>
            </a:r>
            <a:r>
              <a:rPr lang="en-US" altLang="ja-JP" dirty="0" smtClean="0"/>
              <a:t>-Clarke-Groves</a:t>
            </a:r>
            <a:r>
              <a:rPr lang="ja-JP" altLang="en-US" dirty="0" smtClean="0"/>
              <a:t>メカニズム</a:t>
            </a:r>
            <a:r>
              <a:rPr lang="en-US" altLang="ja-JP" dirty="0" smtClean="0"/>
              <a:t>, Clarke</a:t>
            </a:r>
            <a:r>
              <a:rPr lang="ja-JP" altLang="en-US" dirty="0" smtClean="0"/>
              <a:t>税と呼ばれる方法の一つのインスタンス</a:t>
            </a:r>
          </a:p>
          <a:p>
            <a:pPr eaLnBrk="1" hangingPunct="1">
              <a:lnSpc>
                <a:spcPct val="90000"/>
              </a:lnSpc>
            </a:pPr>
            <a:r>
              <a:rPr lang="ja-JP" altLang="en-US" dirty="0" smtClean="0"/>
              <a:t>より一般的な，グループ意思決定の場面で用いることができる</a:t>
            </a:r>
          </a:p>
          <a:p>
            <a:pPr lvl="1" eaLnBrk="1" hangingPunct="1">
              <a:lnSpc>
                <a:spcPct val="90000"/>
              </a:lnSpc>
            </a:pPr>
            <a:r>
              <a:rPr lang="ja-JP" altLang="en-US" dirty="0" smtClean="0"/>
              <a:t>例</a:t>
            </a:r>
            <a:r>
              <a:rPr lang="en-US" altLang="ja-JP" dirty="0" smtClean="0"/>
              <a:t>: </a:t>
            </a:r>
            <a:r>
              <a:rPr lang="ja-JP" altLang="en-US" dirty="0" smtClean="0"/>
              <a:t>この</a:t>
            </a:r>
            <a:r>
              <a:rPr lang="ja-JP" altLang="en-US" dirty="0" smtClean="0"/>
              <a:t>セミナ</a:t>
            </a:r>
            <a:r>
              <a:rPr lang="ja-JP" altLang="en-US" dirty="0" smtClean="0"/>
              <a:t>の</a:t>
            </a:r>
            <a:r>
              <a:rPr lang="ja-JP" altLang="en-US" dirty="0" smtClean="0"/>
              <a:t>補習 </a:t>
            </a:r>
            <a:r>
              <a:rPr lang="en-US" altLang="ja-JP" dirty="0" smtClean="0"/>
              <a:t>(</a:t>
            </a:r>
            <a:r>
              <a:rPr lang="ja-JP" altLang="en-US" dirty="0" smtClean="0"/>
              <a:t>全員参加</a:t>
            </a:r>
            <a:r>
              <a:rPr lang="en-US" altLang="ja-JP" dirty="0" smtClean="0"/>
              <a:t>!) </a:t>
            </a:r>
            <a:r>
              <a:rPr lang="ja-JP" altLang="en-US" dirty="0" smtClean="0"/>
              <a:t>を</a:t>
            </a:r>
            <a:r>
              <a:rPr lang="ja-JP" altLang="en-US" dirty="0" smtClean="0"/>
              <a:t>，今日の夜に</a:t>
            </a:r>
            <a:r>
              <a:rPr lang="ja-JP" altLang="en-US" dirty="0" smtClean="0"/>
              <a:t>実施するかどうか決める</a:t>
            </a:r>
          </a:p>
          <a:p>
            <a:pPr lvl="2" eaLnBrk="1" hangingPunct="1">
              <a:lnSpc>
                <a:spcPct val="90000"/>
              </a:lnSpc>
            </a:pPr>
            <a:r>
              <a:rPr lang="ja-JP" altLang="en-US" dirty="0" smtClean="0"/>
              <a:t>補習をしない場合を</a:t>
            </a:r>
            <a:r>
              <a:rPr lang="en-US" altLang="ja-JP" dirty="0" smtClean="0"/>
              <a:t>0</a:t>
            </a:r>
            <a:r>
              <a:rPr lang="ja-JP" altLang="en-US" dirty="0" smtClean="0"/>
              <a:t>として，人によって効用は様々 </a:t>
            </a:r>
            <a:r>
              <a:rPr lang="en-US" altLang="ja-JP" dirty="0" smtClean="0"/>
              <a:t>($20, -$10, …)</a:t>
            </a:r>
          </a:p>
          <a:p>
            <a:pPr lvl="2" eaLnBrk="1" hangingPunct="1">
              <a:lnSpc>
                <a:spcPct val="90000"/>
              </a:lnSpc>
            </a:pPr>
            <a:r>
              <a:rPr lang="ja-JP" altLang="en-US" dirty="0" smtClean="0"/>
              <a:t>効用の和が正なら補習を実施し，負ならしない</a:t>
            </a:r>
          </a:p>
          <a:p>
            <a:pPr lvl="2" eaLnBrk="1" hangingPunct="1">
              <a:lnSpc>
                <a:spcPct val="90000"/>
              </a:lnSpc>
            </a:pPr>
            <a:r>
              <a:rPr lang="ja-JP" altLang="en-US" dirty="0" smtClean="0"/>
              <a:t>正直に効用を申告させるにはどうしたら良いか</a:t>
            </a:r>
            <a:r>
              <a:rPr lang="en-US" altLang="ja-JP" dirty="0" smtClean="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5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566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566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2566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2566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256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6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メカニズムデザイン／機械学習／</a:t>
            </a:r>
            <a:r>
              <a:rPr kumimoji="1" lang="en-US" altLang="ja-JP" dirty="0" smtClean="0"/>
              <a:t/>
            </a:r>
            <a:br>
              <a:rPr kumimoji="1" lang="en-US" altLang="ja-JP" dirty="0" smtClean="0"/>
            </a:br>
            <a:r>
              <a:rPr kumimoji="1" lang="ja-JP" altLang="en-US" dirty="0" smtClean="0"/>
              <a:t>最適化</a:t>
            </a:r>
            <a:endParaRPr kumimoji="1" lang="ja-JP" altLang="en-US" dirty="0"/>
          </a:p>
        </p:txBody>
      </p:sp>
      <p:sp>
        <p:nvSpPr>
          <p:cNvPr id="3" name="コンテンツ プレースホルダ 2"/>
          <p:cNvSpPr>
            <a:spLocks noGrp="1"/>
          </p:cNvSpPr>
          <p:nvPr>
            <p:ph idx="1"/>
          </p:nvPr>
        </p:nvSpPr>
        <p:spPr>
          <a:xfrm>
            <a:off x="179512" y="1916832"/>
            <a:ext cx="5832648" cy="4114800"/>
          </a:xfrm>
        </p:spPr>
        <p:txBody>
          <a:bodyPr/>
          <a:lstStyle/>
          <a:p>
            <a:r>
              <a:rPr lang="ja-JP" altLang="en-US" sz="2800" dirty="0" smtClean="0"/>
              <a:t>メカニズムデザイン （制度設計）</a:t>
            </a:r>
            <a:r>
              <a:rPr lang="en-US" altLang="ja-JP" sz="2800" dirty="0" smtClean="0"/>
              <a:t>: </a:t>
            </a:r>
            <a:r>
              <a:rPr lang="ja-JP" altLang="en-US" sz="2800" dirty="0" smtClean="0"/>
              <a:t>ある種の望ましい結果を与える社会的決定のルールを設計することが目的</a:t>
            </a:r>
            <a:endParaRPr lang="en-US" altLang="ja-JP" sz="2800" dirty="0" smtClean="0"/>
          </a:p>
          <a:p>
            <a:pPr lvl="1"/>
            <a:r>
              <a:rPr kumimoji="1" lang="ja-JP" altLang="en-US" dirty="0" smtClean="0"/>
              <a:t>最適化技術と関連</a:t>
            </a:r>
            <a:endParaRPr kumimoji="1" lang="en-US" altLang="ja-JP" dirty="0" smtClean="0"/>
          </a:p>
          <a:p>
            <a:pPr lvl="1"/>
            <a:r>
              <a:rPr lang="ja-JP" altLang="en-US" dirty="0" smtClean="0"/>
              <a:t>与えられた関数の値を最大化する変数値を見つけるというより，様々な制約を満足する関数を見つけることが目的</a:t>
            </a:r>
            <a:endParaRPr lang="en-US" altLang="ja-JP" dirty="0" smtClean="0"/>
          </a:p>
          <a:p>
            <a:r>
              <a:rPr lang="ja-JP" altLang="en-US" sz="2800" dirty="0" smtClean="0"/>
              <a:t>機械学習≒最適化</a:t>
            </a:r>
            <a:r>
              <a:rPr lang="en-US" altLang="ja-JP" sz="2800" dirty="0" smtClean="0"/>
              <a:t>?</a:t>
            </a:r>
            <a:endParaRPr kumimoji="1" lang="en-US" altLang="ja-JP" sz="2800" dirty="0" smtClean="0"/>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2</a:t>
            </a:fld>
            <a:endParaRPr lang="en-US" altLang="ja-JP" dirty="0"/>
          </a:p>
        </p:txBody>
      </p:sp>
      <p:sp>
        <p:nvSpPr>
          <p:cNvPr id="5" name="円/楕円 4"/>
          <p:cNvSpPr/>
          <p:nvPr/>
        </p:nvSpPr>
        <p:spPr bwMode="auto">
          <a:xfrm>
            <a:off x="6732240" y="1700808"/>
            <a:ext cx="1944216" cy="2592288"/>
          </a:xfrm>
          <a:prstGeom prst="ellipse">
            <a:avLst/>
          </a:prstGeom>
          <a:noFill/>
          <a:ln w="28575" cap="flat" cmpd="sng" algn="ctr">
            <a:solidFill>
              <a:schemeClr val="tx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2"/>
              </a:solidFill>
              <a:effectLst/>
              <a:latin typeface="Tahoma" pitchFamily="34" charset="0"/>
              <a:ea typeface="MS UI Gothic" pitchFamily="50" charset="-128"/>
            </a:endParaRPr>
          </a:p>
        </p:txBody>
      </p:sp>
      <p:sp>
        <p:nvSpPr>
          <p:cNvPr id="8" name="テキスト ボックス 7"/>
          <p:cNvSpPr txBox="1"/>
          <p:nvPr/>
        </p:nvSpPr>
        <p:spPr>
          <a:xfrm>
            <a:off x="7020272" y="1916832"/>
            <a:ext cx="1358064" cy="830997"/>
          </a:xfrm>
          <a:prstGeom prst="rect">
            <a:avLst/>
          </a:prstGeom>
          <a:noFill/>
        </p:spPr>
        <p:txBody>
          <a:bodyPr wrap="none" rtlCol="0">
            <a:spAutoFit/>
          </a:bodyPr>
          <a:lstStyle/>
          <a:p>
            <a:pPr>
              <a:buNone/>
            </a:pPr>
            <a:r>
              <a:rPr kumimoji="1" lang="ja-JP" altLang="en-US" sz="2400" dirty="0" smtClean="0"/>
              <a:t>メカニズム</a:t>
            </a:r>
            <a:r>
              <a:rPr kumimoji="1" lang="en-US" altLang="ja-JP" sz="2400" dirty="0" smtClean="0"/>
              <a:t/>
            </a:r>
            <a:br>
              <a:rPr kumimoji="1" lang="en-US" altLang="ja-JP" sz="2400" dirty="0" smtClean="0"/>
            </a:br>
            <a:r>
              <a:rPr kumimoji="1" lang="ja-JP" altLang="en-US" sz="2400" dirty="0" smtClean="0"/>
              <a:t>デザイン</a:t>
            </a:r>
            <a:endParaRPr kumimoji="1" lang="ja-JP" altLang="en-US" sz="2400" dirty="0"/>
          </a:p>
        </p:txBody>
      </p:sp>
      <p:grpSp>
        <p:nvGrpSpPr>
          <p:cNvPr id="12" name="グループ化 11"/>
          <p:cNvGrpSpPr/>
          <p:nvPr/>
        </p:nvGrpSpPr>
        <p:grpSpPr>
          <a:xfrm>
            <a:off x="6084168" y="3284984"/>
            <a:ext cx="2592288" cy="3096344"/>
            <a:chOff x="6084168" y="3284984"/>
            <a:chExt cx="2592288" cy="3096344"/>
          </a:xfrm>
        </p:grpSpPr>
        <p:sp>
          <p:nvSpPr>
            <p:cNvPr id="6" name="円/楕円 5"/>
            <p:cNvSpPr/>
            <p:nvPr/>
          </p:nvSpPr>
          <p:spPr bwMode="auto">
            <a:xfrm>
              <a:off x="6084168" y="3284984"/>
              <a:ext cx="2592288" cy="3096344"/>
            </a:xfrm>
            <a:prstGeom prst="ellipse">
              <a:avLst/>
            </a:prstGeom>
            <a:noFill/>
            <a:ln w="2857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accent2"/>
                </a:solidFill>
                <a:effectLst/>
                <a:latin typeface="Tahoma" pitchFamily="34" charset="0"/>
                <a:ea typeface="MS UI Gothic" pitchFamily="50" charset="-128"/>
              </a:endParaRPr>
            </a:p>
          </p:txBody>
        </p:sp>
        <p:sp>
          <p:nvSpPr>
            <p:cNvPr id="9" name="テキスト ボックス 8"/>
            <p:cNvSpPr txBox="1"/>
            <p:nvPr/>
          </p:nvSpPr>
          <p:spPr>
            <a:xfrm>
              <a:off x="6516216" y="5661248"/>
              <a:ext cx="1112805" cy="461665"/>
            </a:xfrm>
            <a:prstGeom prst="rect">
              <a:avLst/>
            </a:prstGeom>
            <a:noFill/>
            <a:ln>
              <a:noFill/>
            </a:ln>
          </p:spPr>
          <p:txBody>
            <a:bodyPr wrap="none" rtlCol="0">
              <a:spAutoFit/>
            </a:bodyPr>
            <a:lstStyle/>
            <a:p>
              <a:pPr>
                <a:buNone/>
              </a:pPr>
              <a:r>
                <a:rPr kumimoji="1" lang="ja-JP" altLang="en-US" sz="2400" dirty="0" smtClean="0">
                  <a:solidFill>
                    <a:schemeClr val="accent2"/>
                  </a:solidFill>
                </a:rPr>
                <a:t>最適化</a:t>
              </a:r>
              <a:endParaRPr kumimoji="1" lang="ja-JP" altLang="en-US" sz="2400" dirty="0">
                <a:solidFill>
                  <a:schemeClr val="accent2"/>
                </a:solidFill>
              </a:endParaRPr>
            </a:p>
          </p:txBody>
        </p:sp>
      </p:grpSp>
      <p:grpSp>
        <p:nvGrpSpPr>
          <p:cNvPr id="13" name="グループ化 12"/>
          <p:cNvGrpSpPr/>
          <p:nvPr/>
        </p:nvGrpSpPr>
        <p:grpSpPr>
          <a:xfrm>
            <a:off x="6948264" y="2996952"/>
            <a:ext cx="2016224" cy="2592288"/>
            <a:chOff x="6948264" y="3356992"/>
            <a:chExt cx="1800200" cy="2232248"/>
          </a:xfrm>
        </p:grpSpPr>
        <p:sp>
          <p:nvSpPr>
            <p:cNvPr id="7" name="円/楕円 6"/>
            <p:cNvSpPr/>
            <p:nvPr/>
          </p:nvSpPr>
          <p:spPr bwMode="auto">
            <a:xfrm>
              <a:off x="6948264" y="3356992"/>
              <a:ext cx="1800200" cy="2232248"/>
            </a:xfrm>
            <a:prstGeom prst="ellipse">
              <a:avLst/>
            </a:prstGeom>
            <a:noFill/>
            <a:ln w="28575" cap="flat" cmpd="sng" algn="ctr">
              <a:solidFill>
                <a:schemeClr val="accent1">
                  <a:lumMod val="20000"/>
                  <a:lumOff val="8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2"/>
                </a:solidFill>
                <a:effectLst/>
                <a:latin typeface="Tahoma" pitchFamily="34" charset="0"/>
                <a:ea typeface="MS UI Gothic" pitchFamily="50" charset="-128"/>
              </a:endParaRPr>
            </a:p>
          </p:txBody>
        </p:sp>
        <p:sp>
          <p:nvSpPr>
            <p:cNvPr id="10" name="テキスト ボックス 9"/>
            <p:cNvSpPr txBox="1"/>
            <p:nvPr/>
          </p:nvSpPr>
          <p:spPr>
            <a:xfrm>
              <a:off x="7164288" y="4797152"/>
              <a:ext cx="1422184" cy="461665"/>
            </a:xfrm>
            <a:prstGeom prst="rect">
              <a:avLst/>
            </a:prstGeom>
            <a:noFill/>
            <a:ln>
              <a:noFill/>
            </a:ln>
          </p:spPr>
          <p:txBody>
            <a:bodyPr wrap="none" rtlCol="0">
              <a:spAutoFit/>
            </a:bodyPr>
            <a:lstStyle/>
            <a:p>
              <a:pPr>
                <a:buNone/>
              </a:pPr>
              <a:r>
                <a:rPr kumimoji="1" lang="ja-JP" altLang="en-US" sz="2400" dirty="0" smtClean="0">
                  <a:solidFill>
                    <a:schemeClr val="accent5">
                      <a:lumMod val="90000"/>
                    </a:schemeClr>
                  </a:solidFill>
                </a:rPr>
                <a:t>機械学習</a:t>
              </a:r>
              <a:endParaRPr kumimoji="1" lang="ja-JP" altLang="en-US" sz="2400" dirty="0">
                <a:solidFill>
                  <a:schemeClr val="accent5">
                    <a:lumMod val="90000"/>
                  </a:schemeClr>
                </a:solidFill>
              </a:endParaRPr>
            </a:p>
          </p:txBody>
        </p:sp>
      </p:grpSp>
      <p:sp>
        <p:nvSpPr>
          <p:cNvPr id="11" name="テキスト ボックス 10"/>
          <p:cNvSpPr txBox="1"/>
          <p:nvPr/>
        </p:nvSpPr>
        <p:spPr>
          <a:xfrm>
            <a:off x="7524328" y="3573016"/>
            <a:ext cx="445956" cy="646331"/>
          </a:xfrm>
          <a:prstGeom prst="rect">
            <a:avLst/>
          </a:prstGeom>
          <a:noFill/>
        </p:spPr>
        <p:txBody>
          <a:bodyPr wrap="none" rtlCol="0">
            <a:spAutoFit/>
          </a:bodyPr>
          <a:lstStyle/>
          <a:p>
            <a:pPr>
              <a:buNone/>
            </a:pPr>
            <a:r>
              <a:rPr kumimoji="1" lang="en-US" altLang="ja-JP" dirty="0" smtClean="0"/>
              <a:t>?</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スライド番号プレースホルダ 5"/>
          <p:cNvSpPr>
            <a:spLocks noGrp="1"/>
          </p:cNvSpPr>
          <p:nvPr>
            <p:ph type="sldNum" sz="quarter" idx="12"/>
          </p:nvPr>
        </p:nvSpPr>
        <p:spPr>
          <a:noFill/>
        </p:spPr>
        <p:txBody>
          <a:bodyPr/>
          <a:lstStyle/>
          <a:p>
            <a:fld id="{FCF647F1-1E20-4014-B8BC-2A382CE91E73}" type="slidenum">
              <a:rPr lang="en-US" altLang="ja-JP">
                <a:ea typeface="ＭＳ Ｐゴシック" charset="-128"/>
              </a:rPr>
              <a:pPr/>
              <a:t>20</a:t>
            </a:fld>
            <a:endParaRPr lang="en-US" altLang="ja-JP">
              <a:ea typeface="ＭＳ Ｐゴシック" charset="-128"/>
            </a:endParaRPr>
          </a:p>
        </p:txBody>
      </p:sp>
      <p:sp>
        <p:nvSpPr>
          <p:cNvPr id="293891" name="Rectangle 2"/>
          <p:cNvSpPr>
            <a:spLocks noGrp="1" noChangeArrowheads="1"/>
          </p:cNvSpPr>
          <p:nvPr>
            <p:ph type="title"/>
          </p:nvPr>
        </p:nvSpPr>
        <p:spPr>
          <a:xfrm>
            <a:off x="685800" y="381000"/>
            <a:ext cx="7772400" cy="1143000"/>
          </a:xfrm>
        </p:spPr>
        <p:txBody>
          <a:bodyPr/>
          <a:lstStyle/>
          <a:p>
            <a:pPr eaLnBrk="1" hangingPunct="1"/>
            <a:r>
              <a:rPr lang="ja-JP" altLang="en-US" smtClean="0"/>
              <a:t>解答</a:t>
            </a:r>
          </a:p>
        </p:txBody>
      </p:sp>
      <p:sp>
        <p:nvSpPr>
          <p:cNvPr id="626691" name="Rectangle 3"/>
          <p:cNvSpPr>
            <a:spLocks noGrp="1" noChangeArrowheads="1"/>
          </p:cNvSpPr>
          <p:nvPr>
            <p:ph type="body" idx="1"/>
          </p:nvPr>
        </p:nvSpPr>
        <p:spPr>
          <a:xfrm>
            <a:off x="533400" y="1524000"/>
            <a:ext cx="8077200" cy="4419600"/>
          </a:xfrm>
        </p:spPr>
        <p:txBody>
          <a:bodyPr/>
          <a:lstStyle/>
          <a:p>
            <a:pPr eaLnBrk="1" hangingPunct="1"/>
            <a:r>
              <a:rPr lang="ja-JP" altLang="en-US" smtClean="0"/>
              <a:t>各参加者は，自分の申告により結果が変わる場合，結果を変えるのに必要な最少額を税金として支払う</a:t>
            </a:r>
          </a:p>
          <a:p>
            <a:pPr lvl="1" eaLnBrk="1" hangingPunct="1"/>
            <a:r>
              <a:rPr lang="ja-JP" altLang="en-US" sz="3200" smtClean="0"/>
              <a:t>参加者</a:t>
            </a:r>
            <a:r>
              <a:rPr lang="en-US" altLang="ja-JP" sz="3200" smtClean="0"/>
              <a:t>1: $20, </a:t>
            </a:r>
            <a:r>
              <a:rPr lang="ja-JP" altLang="en-US" sz="3200" smtClean="0"/>
              <a:t>参加者</a:t>
            </a:r>
            <a:r>
              <a:rPr lang="en-US" altLang="ja-JP" sz="3200" smtClean="0"/>
              <a:t>2: -$10, </a:t>
            </a:r>
            <a:br>
              <a:rPr lang="en-US" altLang="ja-JP" sz="3200" smtClean="0"/>
            </a:br>
            <a:r>
              <a:rPr lang="ja-JP" altLang="en-US" sz="3200" smtClean="0"/>
              <a:t>参加者</a:t>
            </a:r>
            <a:r>
              <a:rPr lang="en-US" altLang="ja-JP" sz="3200" smtClean="0"/>
              <a:t>3: -$20, </a:t>
            </a:r>
            <a:r>
              <a:rPr lang="ja-JP" altLang="en-US" sz="3200" smtClean="0"/>
              <a:t>参加者</a:t>
            </a:r>
            <a:r>
              <a:rPr lang="en-US" altLang="ja-JP" sz="3200" smtClean="0"/>
              <a:t>4: $30</a:t>
            </a:r>
          </a:p>
          <a:p>
            <a:pPr lvl="1" eaLnBrk="1" hangingPunct="1"/>
            <a:r>
              <a:rPr lang="ja-JP" altLang="en-US" sz="3200" smtClean="0"/>
              <a:t>補習は実施，支払額は以下</a:t>
            </a:r>
            <a:r>
              <a:rPr lang="en-US" altLang="ja-JP" sz="3200" smtClean="0"/>
              <a:t>:</a:t>
            </a:r>
          </a:p>
          <a:p>
            <a:pPr lvl="2" eaLnBrk="1" hangingPunct="1"/>
            <a:r>
              <a:rPr lang="ja-JP" altLang="en-US" sz="3200" smtClean="0"/>
              <a:t>参加者</a:t>
            </a:r>
            <a:r>
              <a:rPr lang="en-US" altLang="ja-JP" sz="3200" smtClean="0"/>
              <a:t>1: $0, </a:t>
            </a:r>
            <a:r>
              <a:rPr lang="ja-JP" altLang="en-US" sz="3200" smtClean="0"/>
              <a:t>参加者</a:t>
            </a:r>
            <a:r>
              <a:rPr lang="en-US" altLang="ja-JP" sz="3200" smtClean="0"/>
              <a:t>2: $0, </a:t>
            </a:r>
            <a:br>
              <a:rPr lang="en-US" altLang="ja-JP" sz="3200" smtClean="0"/>
            </a:br>
            <a:r>
              <a:rPr lang="ja-JP" altLang="en-US" sz="3200" smtClean="0"/>
              <a:t>参加者</a:t>
            </a:r>
            <a:r>
              <a:rPr lang="en-US" altLang="ja-JP" sz="3200" smtClean="0"/>
              <a:t>3: $0, </a:t>
            </a:r>
            <a:r>
              <a:rPr lang="ja-JP" altLang="en-US" sz="3200" smtClean="0"/>
              <a:t>参加者</a:t>
            </a:r>
            <a:r>
              <a:rPr lang="en-US" altLang="ja-JP" sz="3200" smtClean="0"/>
              <a:t>4: $10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66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669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266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番号プレースホルダ 5"/>
          <p:cNvSpPr>
            <a:spLocks noGrp="1"/>
          </p:cNvSpPr>
          <p:nvPr>
            <p:ph type="sldNum" sz="quarter" idx="12"/>
          </p:nvPr>
        </p:nvSpPr>
        <p:spPr>
          <a:noFill/>
        </p:spPr>
        <p:txBody>
          <a:bodyPr/>
          <a:lstStyle/>
          <a:p>
            <a:fld id="{4AAB6351-84DF-435F-8459-897510566553}" type="slidenum">
              <a:rPr lang="en-US" altLang="ja-JP" smtClean="0"/>
              <a:pPr/>
              <a:t>21</a:t>
            </a:fld>
            <a:endParaRPr lang="en-US" altLang="ja-JP" smtClean="0"/>
          </a:p>
        </p:txBody>
      </p:sp>
      <p:sp>
        <p:nvSpPr>
          <p:cNvPr id="44035" name="Rectangle 2"/>
          <p:cNvSpPr>
            <a:spLocks noGrp="1" noChangeArrowheads="1"/>
          </p:cNvSpPr>
          <p:nvPr>
            <p:ph type="title"/>
          </p:nvPr>
        </p:nvSpPr>
        <p:spPr/>
        <p:txBody>
          <a:bodyPr/>
          <a:lstStyle/>
          <a:p>
            <a:pPr eaLnBrk="1" hangingPunct="1"/>
            <a:r>
              <a:rPr lang="ja-JP" altLang="en-US" smtClean="0"/>
              <a:t>クラーク税の注意点</a:t>
            </a:r>
          </a:p>
        </p:txBody>
      </p:sp>
      <p:sp>
        <p:nvSpPr>
          <p:cNvPr id="44036" name="Rectangle 3"/>
          <p:cNvSpPr>
            <a:spLocks noGrp="1" noChangeArrowheads="1"/>
          </p:cNvSpPr>
          <p:nvPr>
            <p:ph type="body" idx="1"/>
          </p:nvPr>
        </p:nvSpPr>
        <p:spPr>
          <a:xfrm>
            <a:off x="714375" y="1714500"/>
            <a:ext cx="7772400" cy="4114800"/>
          </a:xfrm>
        </p:spPr>
        <p:txBody>
          <a:bodyPr/>
          <a:lstStyle/>
          <a:p>
            <a:pPr eaLnBrk="1" hangingPunct="1"/>
            <a:r>
              <a:rPr lang="ja-JP" altLang="en-US" smtClean="0"/>
              <a:t>集めた税は，参加者以外の誰かに渡る必要がある </a:t>
            </a:r>
            <a:r>
              <a:rPr lang="en-US" altLang="ja-JP" smtClean="0"/>
              <a:t>--- </a:t>
            </a:r>
            <a:r>
              <a:rPr lang="ja-JP" altLang="en-US" smtClean="0"/>
              <a:t>参加者内で単純に再分配してはいけない</a:t>
            </a:r>
          </a:p>
          <a:p>
            <a:pPr eaLnBrk="1" hangingPunct="1"/>
            <a:r>
              <a:rPr lang="ja-JP" altLang="en-US" smtClean="0"/>
              <a:t>例：集めた税で打ち上げの飲み会をする</a:t>
            </a:r>
          </a:p>
          <a:p>
            <a:pPr lvl="1" eaLnBrk="1" hangingPunct="1"/>
            <a:r>
              <a:rPr lang="ja-JP" altLang="en-US" smtClean="0"/>
              <a:t>他人に多く 税金を払わせれば，結果／自分の税額が変わらなくても利益になる</a:t>
            </a:r>
          </a:p>
          <a:p>
            <a:pPr eaLnBrk="1" hangingPunct="1"/>
            <a:r>
              <a:rPr lang="ja-JP" altLang="en-US" smtClean="0"/>
              <a:t>オークションの場合は主催者が引き取るので問題ない</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03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403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スライド番号プレースホルダ 5"/>
          <p:cNvSpPr>
            <a:spLocks noGrp="1"/>
          </p:cNvSpPr>
          <p:nvPr>
            <p:ph type="sldNum" sz="quarter" idx="4"/>
          </p:nvPr>
        </p:nvSpPr>
        <p:spPr>
          <a:xfrm>
            <a:off x="7239000" y="6400800"/>
            <a:ext cx="1905000" cy="457200"/>
          </a:xfrm>
          <a:noFill/>
        </p:spPr>
        <p:txBody>
          <a:bodyPr/>
          <a:lstStyle/>
          <a:p>
            <a:fld id="{9A4F45FA-ED32-4141-984C-A5FAA9FDECE7}" type="slidenum">
              <a:rPr lang="en-US" altLang="ja-JP" smtClean="0"/>
              <a:pPr/>
              <a:t>22</a:t>
            </a:fld>
            <a:endParaRPr lang="en-US" altLang="ja-JP" dirty="0" smtClean="0"/>
          </a:p>
        </p:txBody>
      </p:sp>
      <p:graphicFrame>
        <p:nvGraphicFramePr>
          <p:cNvPr id="3074" name="Object 2"/>
          <p:cNvGraphicFramePr>
            <a:graphicFrameLocks noChangeAspect="1"/>
          </p:cNvGraphicFramePr>
          <p:nvPr/>
        </p:nvGraphicFramePr>
        <p:xfrm>
          <a:off x="6553200" y="228600"/>
          <a:ext cx="1752600" cy="1644650"/>
        </p:xfrm>
        <a:graphic>
          <a:graphicData uri="http://schemas.openxmlformats.org/presentationml/2006/ole">
            <p:oleObj spid="_x0000_s2050" name="ｸﾘｯﾌﾟ" r:id="rId4" imgW="4278960" imgH="4016520" progId="">
              <p:embed/>
            </p:oleObj>
          </a:graphicData>
        </a:graphic>
      </p:graphicFrame>
      <p:sp>
        <p:nvSpPr>
          <p:cNvPr id="3076" name="Rectangle 3"/>
          <p:cNvSpPr>
            <a:spLocks noChangeArrowheads="1"/>
          </p:cNvSpPr>
          <p:nvPr/>
        </p:nvSpPr>
        <p:spPr bwMode="auto">
          <a:xfrm>
            <a:off x="247650" y="1752600"/>
            <a:ext cx="4705350" cy="4495800"/>
          </a:xfrm>
          <a:prstGeom prst="rect">
            <a:avLst/>
          </a:prstGeom>
          <a:noFill/>
          <a:ln w="12700">
            <a:solidFill>
              <a:schemeClr val="tx2"/>
            </a:solidFill>
            <a:miter lim="800000"/>
            <a:headEnd/>
            <a:tailEnd/>
          </a:ln>
        </p:spPr>
        <p:txBody>
          <a:bodyPr/>
          <a:lstStyle/>
          <a:p>
            <a:pPr>
              <a:spcBef>
                <a:spcPct val="0"/>
              </a:spcBef>
              <a:buFontTx/>
              <a:buNone/>
            </a:pPr>
            <a:endParaRPr lang="ja-JP" altLang="ja-JP" sz="1200" b="0">
              <a:solidFill>
                <a:schemeClr val="tx1"/>
              </a:solidFill>
              <a:latin typeface="Times New Roman" pitchFamily="18" charset="0"/>
              <a:ea typeface="ＭＳ Ｐゴシック" charset="-128"/>
            </a:endParaRPr>
          </a:p>
        </p:txBody>
      </p:sp>
      <p:pic>
        <p:nvPicPr>
          <p:cNvPr id="3077" name="Picture 4"/>
          <p:cNvPicPr>
            <a:picLocks noChangeAspect="1" noChangeArrowheads="1"/>
          </p:cNvPicPr>
          <p:nvPr/>
        </p:nvPicPr>
        <p:blipFill>
          <a:blip r:embed="rId5" cstate="print"/>
          <a:srcRect/>
          <a:stretch>
            <a:fillRect/>
          </a:stretch>
        </p:blipFill>
        <p:spPr bwMode="auto">
          <a:xfrm>
            <a:off x="742950" y="5105400"/>
            <a:ext cx="1063625" cy="889000"/>
          </a:xfrm>
          <a:prstGeom prst="rect">
            <a:avLst/>
          </a:prstGeom>
          <a:noFill/>
          <a:ln w="9525">
            <a:noFill/>
            <a:miter lim="800000"/>
            <a:headEnd/>
            <a:tailEnd/>
          </a:ln>
        </p:spPr>
      </p:pic>
      <p:pic>
        <p:nvPicPr>
          <p:cNvPr id="3078" name="Picture 5"/>
          <p:cNvPicPr>
            <a:picLocks noChangeAspect="1" noChangeArrowheads="1"/>
          </p:cNvPicPr>
          <p:nvPr/>
        </p:nvPicPr>
        <p:blipFill>
          <a:blip r:embed="rId6" cstate="print"/>
          <a:srcRect/>
          <a:stretch>
            <a:fillRect/>
          </a:stretch>
        </p:blipFill>
        <p:spPr bwMode="auto">
          <a:xfrm>
            <a:off x="3632200" y="5105400"/>
            <a:ext cx="1179513" cy="871538"/>
          </a:xfrm>
          <a:prstGeom prst="rect">
            <a:avLst/>
          </a:prstGeom>
          <a:noFill/>
          <a:ln w="9525">
            <a:noFill/>
            <a:miter lim="800000"/>
            <a:headEnd/>
            <a:tailEnd/>
          </a:ln>
        </p:spPr>
      </p:pic>
      <p:pic>
        <p:nvPicPr>
          <p:cNvPr id="3079" name="Picture 6"/>
          <p:cNvPicPr>
            <a:picLocks noChangeAspect="1" noChangeArrowheads="1"/>
          </p:cNvPicPr>
          <p:nvPr/>
        </p:nvPicPr>
        <p:blipFill>
          <a:blip r:embed="rId7" cstate="print"/>
          <a:srcRect/>
          <a:stretch>
            <a:fillRect/>
          </a:stretch>
        </p:blipFill>
        <p:spPr bwMode="auto">
          <a:xfrm>
            <a:off x="2311400" y="5181600"/>
            <a:ext cx="1031875" cy="841375"/>
          </a:xfrm>
          <a:prstGeom prst="rect">
            <a:avLst/>
          </a:prstGeom>
          <a:noFill/>
          <a:ln w="9525">
            <a:noFill/>
            <a:miter lim="800000"/>
            <a:headEnd/>
            <a:tailEnd/>
          </a:ln>
        </p:spPr>
      </p:pic>
      <p:pic>
        <p:nvPicPr>
          <p:cNvPr id="3080" name="Picture 7"/>
          <p:cNvPicPr>
            <a:picLocks noChangeAspect="1" noChangeArrowheads="1"/>
          </p:cNvPicPr>
          <p:nvPr/>
        </p:nvPicPr>
        <p:blipFill>
          <a:blip r:embed="rId8" cstate="print"/>
          <a:srcRect/>
          <a:stretch>
            <a:fillRect/>
          </a:stretch>
        </p:blipFill>
        <p:spPr bwMode="auto">
          <a:xfrm>
            <a:off x="3733800" y="1905000"/>
            <a:ext cx="1087438" cy="2024063"/>
          </a:xfrm>
          <a:prstGeom prst="rect">
            <a:avLst/>
          </a:prstGeom>
          <a:noFill/>
          <a:ln w="9525">
            <a:noFill/>
            <a:miter lim="800000"/>
            <a:headEnd/>
            <a:tailEnd/>
          </a:ln>
        </p:spPr>
      </p:pic>
      <p:sp>
        <p:nvSpPr>
          <p:cNvPr id="3081" name="Line 8"/>
          <p:cNvSpPr>
            <a:spLocks noChangeShapeType="1"/>
          </p:cNvSpPr>
          <p:nvPr/>
        </p:nvSpPr>
        <p:spPr bwMode="auto">
          <a:xfrm flipV="1">
            <a:off x="1898650" y="3581400"/>
            <a:ext cx="1568450" cy="1524000"/>
          </a:xfrm>
          <a:prstGeom prst="line">
            <a:avLst/>
          </a:prstGeom>
          <a:noFill/>
          <a:ln w="38100">
            <a:solidFill>
              <a:schemeClr val="tx1"/>
            </a:solidFill>
            <a:round/>
            <a:headEnd/>
            <a:tailEnd type="triangle" w="med" len="med"/>
          </a:ln>
        </p:spPr>
        <p:txBody>
          <a:bodyPr wrap="none" anchor="ctr"/>
          <a:lstStyle/>
          <a:p>
            <a:endParaRPr lang="ja-JP" altLang="en-US"/>
          </a:p>
        </p:txBody>
      </p:sp>
      <p:sp>
        <p:nvSpPr>
          <p:cNvPr id="3082" name="Line 9"/>
          <p:cNvSpPr>
            <a:spLocks noChangeShapeType="1"/>
          </p:cNvSpPr>
          <p:nvPr/>
        </p:nvSpPr>
        <p:spPr bwMode="auto">
          <a:xfrm flipV="1">
            <a:off x="2889250" y="3810000"/>
            <a:ext cx="742950" cy="1295400"/>
          </a:xfrm>
          <a:prstGeom prst="line">
            <a:avLst/>
          </a:prstGeom>
          <a:noFill/>
          <a:ln w="38100">
            <a:solidFill>
              <a:schemeClr val="tx1"/>
            </a:solidFill>
            <a:round/>
            <a:headEnd/>
            <a:tailEnd type="triangle" w="med" len="med"/>
          </a:ln>
        </p:spPr>
        <p:txBody>
          <a:bodyPr wrap="none" anchor="ctr"/>
          <a:lstStyle/>
          <a:p>
            <a:endParaRPr lang="ja-JP" altLang="en-US"/>
          </a:p>
        </p:txBody>
      </p:sp>
      <p:sp>
        <p:nvSpPr>
          <p:cNvPr id="3083" name="Line 10"/>
          <p:cNvSpPr>
            <a:spLocks noChangeShapeType="1"/>
          </p:cNvSpPr>
          <p:nvPr/>
        </p:nvSpPr>
        <p:spPr bwMode="auto">
          <a:xfrm flipV="1">
            <a:off x="3714750" y="4038600"/>
            <a:ext cx="330200" cy="1219200"/>
          </a:xfrm>
          <a:prstGeom prst="line">
            <a:avLst/>
          </a:prstGeom>
          <a:noFill/>
          <a:ln w="38100">
            <a:solidFill>
              <a:schemeClr val="tx1"/>
            </a:solidFill>
            <a:round/>
            <a:headEnd/>
            <a:tailEnd type="triangle" w="med" len="med"/>
          </a:ln>
        </p:spPr>
        <p:txBody>
          <a:bodyPr wrap="none" anchor="ctr"/>
          <a:lstStyle/>
          <a:p>
            <a:endParaRPr lang="ja-JP" altLang="en-US"/>
          </a:p>
        </p:txBody>
      </p:sp>
      <p:pic>
        <p:nvPicPr>
          <p:cNvPr id="3084" name="Picture 11"/>
          <p:cNvPicPr>
            <a:picLocks noChangeAspect="1" noChangeArrowheads="1"/>
          </p:cNvPicPr>
          <p:nvPr/>
        </p:nvPicPr>
        <p:blipFill>
          <a:blip r:embed="rId9" cstate="print"/>
          <a:srcRect/>
          <a:stretch>
            <a:fillRect/>
          </a:stretch>
        </p:blipFill>
        <p:spPr bwMode="auto">
          <a:xfrm>
            <a:off x="412750" y="2971800"/>
            <a:ext cx="990600" cy="820738"/>
          </a:xfrm>
          <a:prstGeom prst="rect">
            <a:avLst/>
          </a:prstGeom>
          <a:noFill/>
          <a:ln w="9525">
            <a:noFill/>
            <a:miter lim="800000"/>
            <a:headEnd/>
            <a:tailEnd/>
          </a:ln>
        </p:spPr>
      </p:pic>
      <p:sp>
        <p:nvSpPr>
          <p:cNvPr id="3085" name="Rectangle 12"/>
          <p:cNvSpPr>
            <a:spLocks noChangeArrowheads="1"/>
          </p:cNvSpPr>
          <p:nvPr/>
        </p:nvSpPr>
        <p:spPr bwMode="auto">
          <a:xfrm>
            <a:off x="330200" y="2743200"/>
            <a:ext cx="1568450" cy="1828800"/>
          </a:xfrm>
          <a:prstGeom prst="rect">
            <a:avLst/>
          </a:prstGeom>
          <a:noFill/>
          <a:ln w="28575">
            <a:solidFill>
              <a:schemeClr val="tx2"/>
            </a:solidFill>
            <a:miter lim="800000"/>
            <a:headEnd/>
            <a:tailEnd/>
          </a:ln>
        </p:spPr>
        <p:txBody>
          <a:bodyPr wrap="none" anchor="ctr"/>
          <a:lstStyle/>
          <a:p>
            <a:endParaRPr lang="ja-JP" altLang="en-US"/>
          </a:p>
        </p:txBody>
      </p:sp>
      <p:sp>
        <p:nvSpPr>
          <p:cNvPr id="3086" name="Line 13"/>
          <p:cNvSpPr>
            <a:spLocks noChangeShapeType="1"/>
          </p:cNvSpPr>
          <p:nvPr/>
        </p:nvSpPr>
        <p:spPr bwMode="auto">
          <a:xfrm flipV="1">
            <a:off x="1733550" y="2971800"/>
            <a:ext cx="1403350" cy="228600"/>
          </a:xfrm>
          <a:prstGeom prst="line">
            <a:avLst/>
          </a:prstGeom>
          <a:noFill/>
          <a:ln w="38100">
            <a:solidFill>
              <a:schemeClr val="tx1"/>
            </a:solidFill>
            <a:round/>
            <a:headEnd/>
            <a:tailEnd type="triangle" w="med" len="med"/>
          </a:ln>
        </p:spPr>
        <p:txBody>
          <a:bodyPr wrap="none" anchor="ctr"/>
          <a:lstStyle/>
          <a:p>
            <a:endParaRPr lang="ja-JP" altLang="en-US"/>
          </a:p>
        </p:txBody>
      </p:sp>
      <p:sp>
        <p:nvSpPr>
          <p:cNvPr id="3087" name="Line 14"/>
          <p:cNvSpPr>
            <a:spLocks noChangeShapeType="1"/>
          </p:cNvSpPr>
          <p:nvPr/>
        </p:nvSpPr>
        <p:spPr bwMode="auto">
          <a:xfrm flipV="1">
            <a:off x="1651000" y="3276600"/>
            <a:ext cx="1651000" cy="838200"/>
          </a:xfrm>
          <a:prstGeom prst="line">
            <a:avLst/>
          </a:prstGeom>
          <a:noFill/>
          <a:ln w="38100">
            <a:solidFill>
              <a:schemeClr val="tx1"/>
            </a:solidFill>
            <a:round/>
            <a:headEnd/>
            <a:tailEnd type="triangle" w="med" len="med"/>
          </a:ln>
        </p:spPr>
        <p:txBody>
          <a:bodyPr wrap="none" anchor="ctr"/>
          <a:lstStyle/>
          <a:p>
            <a:endParaRPr lang="ja-JP" altLang="en-US"/>
          </a:p>
        </p:txBody>
      </p:sp>
      <p:pic>
        <p:nvPicPr>
          <p:cNvPr id="3088" name="Picture 15"/>
          <p:cNvPicPr>
            <a:picLocks noChangeAspect="1" noChangeArrowheads="1"/>
          </p:cNvPicPr>
          <p:nvPr/>
        </p:nvPicPr>
        <p:blipFill>
          <a:blip r:embed="rId10" cstate="print"/>
          <a:srcRect/>
          <a:stretch>
            <a:fillRect/>
          </a:stretch>
        </p:blipFill>
        <p:spPr bwMode="auto">
          <a:xfrm>
            <a:off x="1155700" y="2916238"/>
            <a:ext cx="592138" cy="512762"/>
          </a:xfrm>
          <a:prstGeom prst="rect">
            <a:avLst/>
          </a:prstGeom>
          <a:noFill/>
          <a:ln w="9525">
            <a:noFill/>
            <a:miter lim="800000"/>
            <a:headEnd/>
            <a:tailEnd/>
          </a:ln>
        </p:spPr>
      </p:pic>
      <p:pic>
        <p:nvPicPr>
          <p:cNvPr id="3089" name="Picture 16"/>
          <p:cNvPicPr>
            <a:picLocks noChangeAspect="1" noChangeArrowheads="1"/>
          </p:cNvPicPr>
          <p:nvPr/>
        </p:nvPicPr>
        <p:blipFill>
          <a:blip r:embed="rId10" cstate="print"/>
          <a:srcRect/>
          <a:stretch>
            <a:fillRect/>
          </a:stretch>
        </p:blipFill>
        <p:spPr bwMode="auto">
          <a:xfrm>
            <a:off x="990600" y="3886200"/>
            <a:ext cx="592138" cy="512763"/>
          </a:xfrm>
          <a:prstGeom prst="rect">
            <a:avLst/>
          </a:prstGeom>
          <a:noFill/>
          <a:ln w="9525">
            <a:noFill/>
            <a:miter lim="800000"/>
            <a:headEnd/>
            <a:tailEnd/>
          </a:ln>
        </p:spPr>
      </p:pic>
      <p:sp>
        <p:nvSpPr>
          <p:cNvPr id="3090" name="Text Box 17"/>
          <p:cNvSpPr txBox="1">
            <a:spLocks noChangeArrowheads="1"/>
          </p:cNvSpPr>
          <p:nvPr/>
        </p:nvSpPr>
        <p:spPr bwMode="auto">
          <a:xfrm>
            <a:off x="3200400" y="2895600"/>
            <a:ext cx="692150" cy="396875"/>
          </a:xfrm>
          <a:prstGeom prst="rect">
            <a:avLst/>
          </a:prstGeom>
          <a:noFill/>
          <a:ln w="9525">
            <a:noFill/>
            <a:miter lim="800000"/>
            <a:headEnd/>
            <a:tailEnd/>
          </a:ln>
        </p:spPr>
        <p:txBody>
          <a:bodyPr wrap="none">
            <a:spAutoFit/>
          </a:bodyPr>
          <a:lstStyle/>
          <a:p>
            <a:pPr>
              <a:spcBef>
                <a:spcPct val="0"/>
              </a:spcBef>
              <a:buFontTx/>
              <a:buNone/>
            </a:pPr>
            <a:r>
              <a:rPr lang="ja-JP" altLang="en-US" sz="2000" b="0">
                <a:solidFill>
                  <a:schemeClr val="tx1"/>
                </a:solidFill>
                <a:latin typeface="Times New Roman" pitchFamily="18" charset="0"/>
                <a:ea typeface="ＭＳ Ｐゴシック" charset="-128"/>
              </a:rPr>
              <a:t>入札</a:t>
            </a:r>
            <a:endParaRPr lang="ja-JP" altLang="en-US" b="0">
              <a:solidFill>
                <a:schemeClr val="tx1"/>
              </a:solidFill>
              <a:latin typeface="Times New Roman" pitchFamily="18" charset="0"/>
              <a:ea typeface="ＭＳ Ｐゴシック" charset="-128"/>
            </a:endParaRPr>
          </a:p>
        </p:txBody>
      </p:sp>
      <p:sp>
        <p:nvSpPr>
          <p:cNvPr id="3091" name="Text Box 18"/>
          <p:cNvSpPr txBox="1">
            <a:spLocks noChangeArrowheads="1"/>
          </p:cNvSpPr>
          <p:nvPr/>
        </p:nvSpPr>
        <p:spPr bwMode="auto">
          <a:xfrm>
            <a:off x="228600" y="2362200"/>
            <a:ext cx="1708150" cy="396875"/>
          </a:xfrm>
          <a:prstGeom prst="rect">
            <a:avLst/>
          </a:prstGeom>
          <a:noFill/>
          <a:ln w="9525">
            <a:noFill/>
            <a:miter lim="800000"/>
            <a:headEnd/>
            <a:tailEnd/>
          </a:ln>
        </p:spPr>
        <p:txBody>
          <a:bodyPr wrap="none">
            <a:spAutoFit/>
          </a:bodyPr>
          <a:lstStyle/>
          <a:p>
            <a:pPr>
              <a:spcBef>
                <a:spcPct val="0"/>
              </a:spcBef>
              <a:buFontTx/>
              <a:buNone/>
            </a:pPr>
            <a:r>
              <a:rPr lang="ja-JP" altLang="en-US" sz="2000" b="0">
                <a:solidFill>
                  <a:schemeClr val="tx1"/>
                </a:solidFill>
                <a:latin typeface="Times New Roman" pitchFamily="18" charset="0"/>
                <a:ea typeface="ＭＳ Ｐゴシック" charset="-128"/>
              </a:rPr>
              <a:t>架空名義入札</a:t>
            </a:r>
            <a:endParaRPr lang="ja-JP" altLang="en-US" b="0">
              <a:solidFill>
                <a:schemeClr val="tx1"/>
              </a:solidFill>
              <a:latin typeface="Times New Roman" pitchFamily="18" charset="0"/>
              <a:ea typeface="ＭＳ Ｐゴシック" charset="-128"/>
            </a:endParaRPr>
          </a:p>
        </p:txBody>
      </p:sp>
      <p:sp>
        <p:nvSpPr>
          <p:cNvPr id="3092" name="Rectangle 19"/>
          <p:cNvSpPr>
            <a:spLocks noGrp="1" noChangeArrowheads="1"/>
          </p:cNvSpPr>
          <p:nvPr>
            <p:ph type="title"/>
          </p:nvPr>
        </p:nvSpPr>
        <p:spPr>
          <a:xfrm>
            <a:off x="685800" y="260648"/>
            <a:ext cx="7772400" cy="1143000"/>
          </a:xfrm>
        </p:spPr>
        <p:txBody>
          <a:bodyPr/>
          <a:lstStyle/>
          <a:p>
            <a:pPr eaLnBrk="1" hangingPunct="1"/>
            <a:r>
              <a:rPr lang="ja-JP" altLang="en-US" dirty="0" smtClean="0"/>
              <a:t>架空名義入札 </a:t>
            </a:r>
            <a:r>
              <a:rPr lang="en-US" altLang="ja-JP" dirty="0" smtClean="0"/>
              <a:t/>
            </a:r>
            <a:br>
              <a:rPr lang="en-US" altLang="ja-JP" dirty="0" smtClean="0"/>
            </a:br>
            <a:r>
              <a:rPr lang="en-US" altLang="ja-JP" dirty="0" smtClean="0"/>
              <a:t>(Yokoo, et al. GEB-2004)</a:t>
            </a:r>
            <a:endParaRPr lang="ja-JP" altLang="en-US" dirty="0" smtClean="0"/>
          </a:p>
        </p:txBody>
      </p:sp>
      <p:sp>
        <p:nvSpPr>
          <p:cNvPr id="3093" name="Rectangle 20"/>
          <p:cNvSpPr>
            <a:spLocks noGrp="1" noChangeArrowheads="1"/>
          </p:cNvSpPr>
          <p:nvPr>
            <p:ph type="body" idx="1"/>
          </p:nvPr>
        </p:nvSpPr>
        <p:spPr>
          <a:xfrm>
            <a:off x="5105400" y="1752600"/>
            <a:ext cx="4038600" cy="4171950"/>
          </a:xfrm>
        </p:spPr>
        <p:txBody>
          <a:bodyPr/>
          <a:lstStyle/>
          <a:p>
            <a:pPr eaLnBrk="1" hangingPunct="1"/>
            <a:r>
              <a:rPr lang="ja-JP" altLang="en-US" sz="3000" smtClean="0"/>
              <a:t>一人の人が，複数の人になりすまして，複数の名義で入札をすること</a:t>
            </a:r>
          </a:p>
          <a:p>
            <a:pPr eaLnBrk="1" hangingPunct="1"/>
            <a:r>
              <a:rPr lang="ja-JP" altLang="en-US" sz="3000" smtClean="0"/>
              <a:t>ネットワーク環境では検出することは事実上不可能</a:t>
            </a:r>
          </a:p>
          <a:p>
            <a:pPr lvl="1" eaLnBrk="1" hangingPunct="1"/>
            <a:endParaRPr lang="en-US" altLang="ja-JP"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スライド番号プレースホルダ 5"/>
          <p:cNvSpPr>
            <a:spLocks noGrp="1"/>
          </p:cNvSpPr>
          <p:nvPr>
            <p:ph type="sldNum" sz="quarter" idx="4"/>
          </p:nvPr>
        </p:nvSpPr>
        <p:spPr>
          <a:xfrm>
            <a:off x="7239000" y="6400800"/>
            <a:ext cx="1905000" cy="457200"/>
          </a:xfrm>
          <a:noFill/>
        </p:spPr>
        <p:txBody>
          <a:bodyPr/>
          <a:lstStyle/>
          <a:p>
            <a:fld id="{53A8EF12-4996-41E5-955C-EB038DBA284A}" type="slidenum">
              <a:rPr lang="en-US" altLang="ja-JP" smtClean="0"/>
              <a:pPr/>
              <a:t>23</a:t>
            </a:fld>
            <a:endParaRPr lang="en-US" altLang="ja-JP" dirty="0" smtClean="0"/>
          </a:p>
        </p:txBody>
      </p:sp>
      <p:sp>
        <p:nvSpPr>
          <p:cNvPr id="4103" name="Rectangle 2"/>
          <p:cNvSpPr>
            <a:spLocks noGrp="1" noChangeArrowheads="1"/>
          </p:cNvSpPr>
          <p:nvPr>
            <p:ph type="title"/>
          </p:nvPr>
        </p:nvSpPr>
        <p:spPr>
          <a:xfrm>
            <a:off x="0" y="142875"/>
            <a:ext cx="8820150" cy="1143000"/>
          </a:xfrm>
        </p:spPr>
        <p:txBody>
          <a:bodyPr/>
          <a:lstStyle/>
          <a:p>
            <a:pPr eaLnBrk="1" hangingPunct="1"/>
            <a:r>
              <a:rPr lang="ja-JP" altLang="en-US" sz="3600" dirty="0" smtClean="0"/>
              <a:t>架空名義入札の効果がある例</a:t>
            </a:r>
          </a:p>
        </p:txBody>
      </p:sp>
      <p:sp>
        <p:nvSpPr>
          <p:cNvPr id="4104" name="Rectangle 3"/>
          <p:cNvSpPr>
            <a:spLocks noGrp="1" noChangeArrowheads="1"/>
          </p:cNvSpPr>
          <p:nvPr>
            <p:ph type="body" idx="1"/>
          </p:nvPr>
        </p:nvSpPr>
        <p:spPr>
          <a:xfrm>
            <a:off x="609600" y="1295400"/>
            <a:ext cx="7772400" cy="4114800"/>
          </a:xfrm>
        </p:spPr>
        <p:txBody>
          <a:bodyPr/>
          <a:lstStyle/>
          <a:p>
            <a:pPr eaLnBrk="1" hangingPunct="1">
              <a:buFontTx/>
              <a:buNone/>
            </a:pPr>
            <a:r>
              <a:rPr lang="ja-JP" altLang="en-US" smtClean="0"/>
              <a:t>入札者は二人</a:t>
            </a:r>
          </a:p>
        </p:txBody>
      </p:sp>
      <p:sp>
        <p:nvSpPr>
          <p:cNvPr id="4105" name="Text Box 4"/>
          <p:cNvSpPr txBox="1">
            <a:spLocks noChangeArrowheads="1"/>
          </p:cNvSpPr>
          <p:nvPr/>
        </p:nvSpPr>
        <p:spPr bwMode="auto">
          <a:xfrm>
            <a:off x="330200" y="4203700"/>
            <a:ext cx="4178300" cy="1639888"/>
          </a:xfrm>
          <a:prstGeom prst="rect">
            <a:avLst/>
          </a:prstGeom>
          <a:noFill/>
          <a:ln w="9525">
            <a:noFill/>
            <a:miter lim="800000"/>
            <a:headEnd/>
            <a:tailEnd/>
          </a:ln>
        </p:spPr>
        <p:txBody>
          <a:bodyPr>
            <a:spAutoFit/>
          </a:bodyPr>
          <a:lstStyle/>
          <a:p>
            <a:pPr>
              <a:lnSpc>
                <a:spcPct val="150000"/>
              </a:lnSpc>
              <a:spcBef>
                <a:spcPct val="0"/>
              </a:spcBef>
              <a:buFontTx/>
              <a:buNone/>
            </a:pPr>
            <a:r>
              <a:rPr lang="ja-JP" altLang="en-US" sz="2600" b="0">
                <a:solidFill>
                  <a:srgbClr val="FFFF00"/>
                </a:solidFill>
              </a:rPr>
              <a:t>正直に申告した場合</a:t>
            </a:r>
            <a:r>
              <a:rPr lang="en-US" altLang="ja-JP" sz="2600" b="0">
                <a:solidFill>
                  <a:srgbClr val="FFFF00"/>
                </a:solidFill>
              </a:rPr>
              <a:t>:</a:t>
            </a:r>
            <a:endParaRPr lang="en-US" altLang="ja-JP" sz="2600" b="0">
              <a:solidFill>
                <a:schemeClr val="tx1"/>
              </a:solidFill>
            </a:endParaRPr>
          </a:p>
          <a:p>
            <a:pPr>
              <a:lnSpc>
                <a:spcPct val="150000"/>
              </a:lnSpc>
              <a:spcBef>
                <a:spcPct val="0"/>
              </a:spcBef>
            </a:pPr>
            <a:r>
              <a:rPr lang="ja-JP" altLang="en-US" sz="2600" b="0">
                <a:solidFill>
                  <a:schemeClr val="tx1"/>
                </a:solidFill>
              </a:rPr>
              <a:t>入札者</a:t>
            </a:r>
            <a:r>
              <a:rPr lang="en-US" altLang="ja-JP" sz="2600" b="0">
                <a:solidFill>
                  <a:schemeClr val="tx1"/>
                </a:solidFill>
              </a:rPr>
              <a:t>1</a:t>
            </a:r>
            <a:r>
              <a:rPr lang="ja-JP" altLang="en-US" sz="2600" b="0">
                <a:solidFill>
                  <a:schemeClr val="tx1"/>
                </a:solidFill>
              </a:rPr>
              <a:t>が両方の財を得る</a:t>
            </a:r>
            <a:r>
              <a:rPr lang="en-US" altLang="ja-JP" sz="2600" b="0">
                <a:solidFill>
                  <a:schemeClr val="tx1"/>
                </a:solidFill>
              </a:rPr>
              <a:t>.</a:t>
            </a:r>
          </a:p>
          <a:p>
            <a:pPr>
              <a:lnSpc>
                <a:spcPct val="90000"/>
              </a:lnSpc>
              <a:spcBef>
                <a:spcPct val="0"/>
              </a:spcBef>
            </a:pPr>
            <a:r>
              <a:rPr lang="ja-JP" altLang="en-US" sz="2600" b="0">
                <a:solidFill>
                  <a:schemeClr val="tx1"/>
                </a:solidFill>
              </a:rPr>
              <a:t>支払額</a:t>
            </a:r>
            <a:r>
              <a:rPr lang="en-US" altLang="ja-JP" sz="2600" b="0">
                <a:solidFill>
                  <a:schemeClr val="tx1"/>
                </a:solidFill>
              </a:rPr>
              <a:t>: $8 </a:t>
            </a:r>
            <a:r>
              <a:rPr lang="ja-JP" altLang="en-US" sz="2600" b="0">
                <a:solidFill>
                  <a:schemeClr val="tx1"/>
                </a:solidFill>
              </a:rPr>
              <a:t>ー </a:t>
            </a:r>
            <a:r>
              <a:rPr lang="en-US" altLang="ja-JP" sz="2600" b="0">
                <a:solidFill>
                  <a:schemeClr val="tx1"/>
                </a:solidFill>
              </a:rPr>
              <a:t>$0 </a:t>
            </a:r>
            <a:r>
              <a:rPr lang="ja-JP" altLang="en-US" sz="2600" b="0">
                <a:solidFill>
                  <a:schemeClr val="tx1"/>
                </a:solidFill>
              </a:rPr>
              <a:t>＝ </a:t>
            </a:r>
            <a:r>
              <a:rPr lang="en-US" altLang="ja-JP" sz="2600" b="0">
                <a:solidFill>
                  <a:schemeClr val="tx1"/>
                </a:solidFill>
              </a:rPr>
              <a:t>$8</a:t>
            </a:r>
            <a:endParaRPr lang="en-US" altLang="ja-JP" sz="2600" b="0">
              <a:solidFill>
                <a:srgbClr val="FF0000"/>
              </a:solidFill>
            </a:endParaRPr>
          </a:p>
        </p:txBody>
      </p:sp>
      <p:sp>
        <p:nvSpPr>
          <p:cNvPr id="4106" name="Oval 5"/>
          <p:cNvSpPr>
            <a:spLocks noChangeArrowheads="1"/>
          </p:cNvSpPr>
          <p:nvPr/>
        </p:nvSpPr>
        <p:spPr bwMode="auto">
          <a:xfrm>
            <a:off x="3511550" y="2409825"/>
            <a:ext cx="996950" cy="504825"/>
          </a:xfrm>
          <a:prstGeom prst="ellipse">
            <a:avLst/>
          </a:prstGeom>
          <a:noFill/>
          <a:ln w="38100">
            <a:solidFill>
              <a:schemeClr val="tx2"/>
            </a:solidFill>
            <a:round/>
            <a:headEnd/>
            <a:tailEnd/>
          </a:ln>
        </p:spPr>
        <p:txBody>
          <a:bodyPr wrap="none" anchor="ctr"/>
          <a:lstStyle/>
          <a:p>
            <a:endParaRPr lang="ja-JP" altLang="en-US"/>
          </a:p>
        </p:txBody>
      </p:sp>
      <p:graphicFrame>
        <p:nvGraphicFramePr>
          <p:cNvPr id="4098" name="Object 6"/>
          <p:cNvGraphicFramePr>
            <a:graphicFrameLocks noChangeAspect="1"/>
          </p:cNvGraphicFramePr>
          <p:nvPr/>
        </p:nvGraphicFramePr>
        <p:xfrm>
          <a:off x="79375" y="1905000"/>
          <a:ext cx="4298950" cy="2711450"/>
        </p:xfrm>
        <a:graphic>
          <a:graphicData uri="http://schemas.openxmlformats.org/presentationml/2006/ole">
            <p:oleObj spid="_x0000_s3074" name="文書" r:id="rId4" imgW="4842000" imgH="3060720" progId="Word.Document.8">
              <p:embed/>
            </p:oleObj>
          </a:graphicData>
        </a:graphic>
      </p:graphicFrame>
      <p:grpSp>
        <p:nvGrpSpPr>
          <p:cNvPr id="2" name="Group 7"/>
          <p:cNvGrpSpPr>
            <a:grpSpLocks/>
          </p:cNvGrpSpPr>
          <p:nvPr/>
        </p:nvGrpSpPr>
        <p:grpSpPr bwMode="auto">
          <a:xfrm>
            <a:off x="4508500" y="1825625"/>
            <a:ext cx="4635500" cy="4137025"/>
            <a:chOff x="2840" y="1150"/>
            <a:chExt cx="2920" cy="2606"/>
          </a:xfrm>
        </p:grpSpPr>
        <p:grpSp>
          <p:nvGrpSpPr>
            <p:cNvPr id="3" name="Group 8"/>
            <p:cNvGrpSpPr>
              <a:grpSpLocks/>
            </p:cNvGrpSpPr>
            <p:nvPr/>
          </p:nvGrpSpPr>
          <p:grpSpPr bwMode="auto">
            <a:xfrm>
              <a:off x="2840" y="1150"/>
              <a:ext cx="2920" cy="2606"/>
              <a:chOff x="2840" y="1150"/>
              <a:chExt cx="2920" cy="2606"/>
            </a:xfrm>
          </p:grpSpPr>
          <p:graphicFrame>
            <p:nvGraphicFramePr>
              <p:cNvPr id="4101" name="Object 9"/>
              <p:cNvGraphicFramePr>
                <a:graphicFrameLocks noChangeAspect="1"/>
              </p:cNvGraphicFramePr>
              <p:nvPr/>
            </p:nvGraphicFramePr>
            <p:xfrm>
              <a:off x="3017" y="1150"/>
              <a:ext cx="2583" cy="1908"/>
            </p:xfrm>
            <a:graphic>
              <a:graphicData uri="http://schemas.openxmlformats.org/presentationml/2006/ole">
                <p:oleObj spid="_x0000_s3077" name="文書" r:id="rId5" imgW="4932720" imgH="3648240" progId="Word.Document.8">
                  <p:embed/>
                </p:oleObj>
              </a:graphicData>
            </a:graphic>
          </p:graphicFrame>
          <p:sp>
            <p:nvSpPr>
              <p:cNvPr id="4111" name="Text Box 10"/>
              <p:cNvSpPr txBox="1">
                <a:spLocks noChangeArrowheads="1"/>
              </p:cNvSpPr>
              <p:nvPr/>
            </p:nvSpPr>
            <p:spPr bwMode="auto">
              <a:xfrm>
                <a:off x="2840" y="2698"/>
                <a:ext cx="2920" cy="1058"/>
              </a:xfrm>
              <a:prstGeom prst="rect">
                <a:avLst/>
              </a:prstGeom>
              <a:noFill/>
              <a:ln w="9525">
                <a:noFill/>
                <a:miter lim="800000"/>
                <a:headEnd/>
                <a:tailEnd/>
              </a:ln>
            </p:spPr>
            <p:txBody>
              <a:bodyPr>
                <a:spAutoFit/>
              </a:bodyPr>
              <a:lstStyle/>
              <a:p>
                <a:pPr>
                  <a:spcBef>
                    <a:spcPct val="0"/>
                  </a:spcBef>
                  <a:buFontTx/>
                  <a:buNone/>
                </a:pPr>
                <a:r>
                  <a:rPr lang="ja-JP" altLang="en-US" sz="2600" b="0">
                    <a:solidFill>
                      <a:srgbClr val="FFFF00"/>
                    </a:solidFill>
                  </a:rPr>
                  <a:t>入札者</a:t>
                </a:r>
                <a:r>
                  <a:rPr lang="en-US" altLang="ja-JP" sz="2600" b="0">
                    <a:solidFill>
                      <a:srgbClr val="FFFF00"/>
                    </a:solidFill>
                  </a:rPr>
                  <a:t>1</a:t>
                </a:r>
                <a:r>
                  <a:rPr lang="ja-JP" altLang="en-US" sz="2600" b="0">
                    <a:solidFill>
                      <a:srgbClr val="FFFF00"/>
                    </a:solidFill>
                  </a:rPr>
                  <a:t>が入札者</a:t>
                </a:r>
                <a:r>
                  <a:rPr lang="en-US" altLang="ja-JP" sz="2600" b="0">
                    <a:solidFill>
                      <a:srgbClr val="FFFF00"/>
                    </a:solidFill>
                  </a:rPr>
                  <a:t>3 </a:t>
                </a:r>
                <a:r>
                  <a:rPr lang="ja-JP" altLang="en-US" sz="2600" b="0">
                    <a:solidFill>
                      <a:srgbClr val="FFFF00"/>
                    </a:solidFill>
                  </a:rPr>
                  <a:t>という名義を使って入札を分割した場合</a:t>
                </a:r>
                <a:r>
                  <a:rPr lang="en-US" altLang="ja-JP" sz="2600" b="0">
                    <a:solidFill>
                      <a:srgbClr val="FFFF00"/>
                    </a:solidFill>
                  </a:rPr>
                  <a:t>:</a:t>
                </a:r>
              </a:p>
              <a:p>
                <a:pPr>
                  <a:spcBef>
                    <a:spcPct val="0"/>
                  </a:spcBef>
                </a:pPr>
                <a:r>
                  <a:rPr lang="ja-JP" altLang="en-US" sz="2600" b="0">
                    <a:solidFill>
                      <a:schemeClr val="tx1"/>
                    </a:solidFill>
                  </a:rPr>
                  <a:t>入札者</a:t>
                </a:r>
                <a:r>
                  <a:rPr lang="en-US" altLang="ja-JP" sz="2600" b="0">
                    <a:solidFill>
                      <a:schemeClr val="tx1"/>
                    </a:solidFill>
                  </a:rPr>
                  <a:t>1 </a:t>
                </a:r>
                <a:r>
                  <a:rPr lang="ja-JP" altLang="en-US" sz="2600" b="0">
                    <a:solidFill>
                      <a:schemeClr val="tx1"/>
                    </a:solidFill>
                  </a:rPr>
                  <a:t>が両方の財を得る</a:t>
                </a:r>
                <a:r>
                  <a:rPr lang="en-US" altLang="ja-JP" sz="2600" b="0">
                    <a:solidFill>
                      <a:schemeClr val="tx1"/>
                    </a:solidFill>
                  </a:rPr>
                  <a:t>.</a:t>
                </a:r>
              </a:p>
              <a:p>
                <a:pPr>
                  <a:spcBef>
                    <a:spcPct val="0"/>
                  </a:spcBef>
                </a:pPr>
                <a:r>
                  <a:rPr lang="ja-JP" altLang="en-US" sz="2600" b="0">
                    <a:solidFill>
                      <a:schemeClr val="tx1"/>
                    </a:solidFill>
                  </a:rPr>
                  <a:t>支払額</a:t>
                </a:r>
                <a:r>
                  <a:rPr lang="en-US" altLang="ja-JP" sz="2600" b="0">
                    <a:solidFill>
                      <a:schemeClr val="tx1"/>
                    </a:solidFill>
                  </a:rPr>
                  <a:t>: $3 + $2 = $5</a:t>
                </a:r>
              </a:p>
            </p:txBody>
          </p:sp>
        </p:grpSp>
        <p:sp>
          <p:nvSpPr>
            <p:cNvPr id="4109" name="Oval 11"/>
            <p:cNvSpPr>
              <a:spLocks noChangeArrowheads="1"/>
            </p:cNvSpPr>
            <p:nvPr/>
          </p:nvSpPr>
          <p:spPr bwMode="auto">
            <a:xfrm>
              <a:off x="4460" y="2160"/>
              <a:ext cx="628" cy="318"/>
            </a:xfrm>
            <a:prstGeom prst="ellipse">
              <a:avLst/>
            </a:prstGeom>
            <a:noFill/>
            <a:ln w="38100">
              <a:solidFill>
                <a:schemeClr val="tx2"/>
              </a:solidFill>
              <a:round/>
              <a:headEnd/>
              <a:tailEnd/>
            </a:ln>
          </p:spPr>
          <p:txBody>
            <a:bodyPr wrap="none" anchor="ctr"/>
            <a:lstStyle/>
            <a:p>
              <a:endParaRPr lang="ja-JP" altLang="en-US"/>
            </a:p>
          </p:txBody>
        </p:sp>
        <p:sp>
          <p:nvSpPr>
            <p:cNvPr id="4110" name="Oval 12"/>
            <p:cNvSpPr>
              <a:spLocks noChangeArrowheads="1"/>
            </p:cNvSpPr>
            <p:nvPr/>
          </p:nvSpPr>
          <p:spPr bwMode="auto">
            <a:xfrm>
              <a:off x="3812" y="1446"/>
              <a:ext cx="628" cy="318"/>
            </a:xfrm>
            <a:prstGeom prst="ellipse">
              <a:avLst/>
            </a:prstGeom>
            <a:noFill/>
            <a:ln w="38100">
              <a:solidFill>
                <a:schemeClr val="tx2"/>
              </a:solidFill>
              <a:round/>
              <a:headEnd/>
              <a:tailEnd/>
            </a:ln>
          </p:spPr>
          <p:txBody>
            <a:bodyPr wrap="none" anchor="ctr"/>
            <a:lstStyle/>
            <a:p>
              <a:endParaRPr lang="ja-JP" altLang="en-US"/>
            </a:p>
          </p:txBody>
        </p:sp>
      </p:grpSp>
      <p:graphicFrame>
        <p:nvGraphicFramePr>
          <p:cNvPr id="4099" name="Object 13"/>
          <p:cNvGraphicFramePr>
            <a:graphicFrameLocks noChangeAspect="1"/>
          </p:cNvGraphicFramePr>
          <p:nvPr/>
        </p:nvGraphicFramePr>
        <p:xfrm>
          <a:off x="7400925" y="1093788"/>
          <a:ext cx="727075" cy="525462"/>
        </p:xfrm>
        <a:graphic>
          <a:graphicData uri="http://schemas.openxmlformats.org/presentationml/2006/ole">
            <p:oleObj spid="_x0000_s3075" name="ｸﾘｯﾌﾟ" r:id="rId6" imgW="1800000" imgH="1302840" progId="">
              <p:embed/>
            </p:oleObj>
          </a:graphicData>
        </a:graphic>
      </p:graphicFrame>
      <p:graphicFrame>
        <p:nvGraphicFramePr>
          <p:cNvPr id="4100" name="Object 14"/>
          <p:cNvGraphicFramePr>
            <a:graphicFrameLocks noChangeAspect="1"/>
          </p:cNvGraphicFramePr>
          <p:nvPr/>
        </p:nvGraphicFramePr>
        <p:xfrm>
          <a:off x="8281988" y="1092200"/>
          <a:ext cx="573087" cy="606425"/>
        </p:xfrm>
        <a:graphic>
          <a:graphicData uri="http://schemas.openxmlformats.org/presentationml/2006/ole">
            <p:oleObj spid="_x0000_s3076" name="ｸﾘｯﾌﾟ" r:id="rId7" imgW="1413360" imgH="149652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332656"/>
            <a:ext cx="7772400" cy="1143000"/>
          </a:xfrm>
        </p:spPr>
        <p:txBody>
          <a:bodyPr/>
          <a:lstStyle/>
          <a:p>
            <a:r>
              <a:rPr lang="ja-JP" altLang="en-US" dirty="0" smtClean="0"/>
              <a:t>アウトライン</a:t>
            </a:r>
            <a:endParaRPr kumimoji="1" lang="ja-JP" altLang="en-US" dirty="0"/>
          </a:p>
        </p:txBody>
      </p:sp>
      <p:sp>
        <p:nvSpPr>
          <p:cNvPr id="3" name="コンテンツ プレースホルダ 2"/>
          <p:cNvSpPr>
            <a:spLocks noGrp="1"/>
          </p:cNvSpPr>
          <p:nvPr>
            <p:ph idx="1"/>
          </p:nvPr>
        </p:nvSpPr>
        <p:spPr>
          <a:xfrm>
            <a:off x="827584" y="1340768"/>
            <a:ext cx="7772400" cy="4114800"/>
          </a:xfrm>
        </p:spPr>
        <p:txBody>
          <a:bodyPr/>
          <a:lstStyle/>
          <a:p>
            <a:r>
              <a:rPr lang="ja-JP" altLang="en-US" sz="3600" dirty="0" smtClean="0"/>
              <a:t>背景</a:t>
            </a:r>
            <a:endParaRPr lang="en-US" altLang="ja-JP" sz="3600" dirty="0" smtClean="0"/>
          </a:p>
          <a:p>
            <a:pPr lvl="1"/>
            <a:r>
              <a:rPr kumimoji="1" lang="en-US" altLang="ja-JP" sz="3600" dirty="0" err="1" smtClean="0"/>
              <a:t>Vickrey</a:t>
            </a:r>
            <a:r>
              <a:rPr kumimoji="1" lang="ja-JP" altLang="en-US" sz="3600" dirty="0" smtClean="0"/>
              <a:t>入札／検索連動広告</a:t>
            </a:r>
            <a:endParaRPr kumimoji="1" lang="en-US" altLang="ja-JP" sz="3600" dirty="0" smtClean="0"/>
          </a:p>
          <a:p>
            <a:pPr lvl="1"/>
            <a:r>
              <a:rPr lang="ja-JP" altLang="en-US" sz="3600" dirty="0" smtClean="0"/>
              <a:t>組合せ入札／</a:t>
            </a:r>
            <a:r>
              <a:rPr lang="en-US" altLang="ja-JP" sz="3600" dirty="0" smtClean="0"/>
              <a:t>VCG</a:t>
            </a:r>
            <a:r>
              <a:rPr lang="ja-JP" altLang="en-US" sz="3600" dirty="0" smtClean="0"/>
              <a:t>メカニズム</a:t>
            </a:r>
            <a:endParaRPr lang="en-US" altLang="ja-JP" sz="3600" dirty="0" smtClean="0"/>
          </a:p>
          <a:p>
            <a:r>
              <a:rPr lang="ja-JP" altLang="en-US" sz="3600" dirty="0" smtClean="0">
                <a:solidFill>
                  <a:schemeClr val="tx2"/>
                </a:solidFill>
              </a:rPr>
              <a:t>自動メカニズムデザイン</a:t>
            </a:r>
            <a:endParaRPr lang="en-US" altLang="ja-JP" sz="3600" dirty="0" smtClean="0">
              <a:solidFill>
                <a:schemeClr val="tx2"/>
              </a:solidFill>
            </a:endParaRPr>
          </a:p>
          <a:p>
            <a:pPr lvl="1"/>
            <a:r>
              <a:rPr kumimoji="1" lang="ja-JP" altLang="en-US" sz="3600" dirty="0" smtClean="0"/>
              <a:t>概要</a:t>
            </a:r>
            <a:endParaRPr kumimoji="1" lang="en-US" altLang="ja-JP" sz="3600" dirty="0" smtClean="0"/>
          </a:p>
          <a:p>
            <a:pPr lvl="1"/>
            <a:r>
              <a:rPr lang="ja-JP" altLang="en-US" sz="3600" dirty="0" smtClean="0"/>
              <a:t>適用事例</a:t>
            </a:r>
            <a:endParaRPr lang="en-US" altLang="ja-JP" sz="3600" dirty="0" smtClean="0"/>
          </a:p>
          <a:p>
            <a:pPr lvl="1"/>
            <a:r>
              <a:rPr kumimoji="1" lang="ja-JP" altLang="en-US" sz="3600" dirty="0" smtClean="0"/>
              <a:t>課題</a:t>
            </a:r>
            <a:endParaRPr kumimoji="1" lang="ja-JP" altLang="en-US" sz="3600" dirty="0"/>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24</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3"/>
          <p:cNvSpPr>
            <a:spLocks noGrp="1"/>
          </p:cNvSpPr>
          <p:nvPr>
            <p:ph type="sldNum" sz="quarter" idx="12"/>
          </p:nvPr>
        </p:nvSpPr>
        <p:spPr>
          <a:noFill/>
        </p:spPr>
        <p:txBody>
          <a:bodyPr/>
          <a:lstStyle/>
          <a:p>
            <a:fld id="{BF5A88F7-0860-4599-AE95-9AC79C6C2487}" type="slidenum">
              <a:rPr lang="ja-JP" altLang="en-US" smtClean="0">
                <a:latin typeface="Arial" pitchFamily="34" charset="0"/>
                <a:ea typeface="ＭＳ Ｐゴシック" pitchFamily="50" charset="-128"/>
              </a:rPr>
              <a:pPr/>
              <a:t>25</a:t>
            </a:fld>
            <a:endParaRPr lang="ja-JP" altLang="en-US" smtClean="0">
              <a:latin typeface="Arial" pitchFamily="34" charset="0"/>
              <a:ea typeface="ＭＳ Ｐゴシック" pitchFamily="50" charset="-128"/>
            </a:endParaRPr>
          </a:p>
        </p:txBody>
      </p:sp>
      <p:sp>
        <p:nvSpPr>
          <p:cNvPr id="14339" name="タイトル 1"/>
          <p:cNvSpPr>
            <a:spLocks noGrp="1"/>
          </p:cNvSpPr>
          <p:nvPr>
            <p:ph type="title" idx="4294967295"/>
          </p:nvPr>
        </p:nvSpPr>
        <p:spPr>
          <a:xfrm>
            <a:off x="611560" y="188640"/>
            <a:ext cx="8001000" cy="1016000"/>
          </a:xfrm>
        </p:spPr>
        <p:txBody>
          <a:bodyPr/>
          <a:lstStyle/>
          <a:p>
            <a:r>
              <a:rPr lang="ja-JP" altLang="en-US" sz="4200" dirty="0" smtClean="0"/>
              <a:t>メカニズムデザイン</a:t>
            </a:r>
          </a:p>
        </p:txBody>
      </p:sp>
      <p:sp>
        <p:nvSpPr>
          <p:cNvPr id="13315" name="コンテンツ プレースホルダ 2"/>
          <p:cNvSpPr>
            <a:spLocks noGrp="1"/>
          </p:cNvSpPr>
          <p:nvPr>
            <p:ph sz="half" idx="4294967295"/>
          </p:nvPr>
        </p:nvSpPr>
        <p:spPr>
          <a:xfrm>
            <a:off x="467544" y="1124744"/>
            <a:ext cx="4152900" cy="4051300"/>
          </a:xfrm>
        </p:spPr>
        <p:txBody>
          <a:bodyPr/>
          <a:lstStyle/>
          <a:p>
            <a:r>
              <a:rPr lang="ja-JP" altLang="en-US" sz="2400" dirty="0" smtClean="0"/>
              <a:t>メカニズム</a:t>
            </a:r>
            <a:r>
              <a:rPr lang="en-US" altLang="ja-JP" sz="2400" dirty="0" smtClean="0">
                <a:latin typeface="Symbol" pitchFamily="18" charset="2"/>
              </a:rPr>
              <a:t>M</a:t>
            </a:r>
            <a:r>
              <a:rPr lang="ja-JP" altLang="en-US" sz="2400" dirty="0" smtClean="0"/>
              <a:t>とは，参加者全員の表明したタイプ（のベクトル）</a:t>
            </a:r>
            <a:r>
              <a:rPr lang="en-US" altLang="ja-JP" sz="2400" dirty="0" smtClean="0">
                <a:latin typeface="Symbol" pitchFamily="18" charset="2"/>
              </a:rPr>
              <a:t>q</a:t>
            </a:r>
            <a:r>
              <a:rPr lang="ja-JP" altLang="en-US" sz="2400" dirty="0" smtClean="0"/>
              <a:t>と結果</a:t>
            </a:r>
            <a:r>
              <a:rPr lang="ja-JP" altLang="en-US" sz="2400" dirty="0" smtClean="0">
                <a:latin typeface="Arial" pitchFamily="34" charset="0"/>
              </a:rPr>
              <a:t>（割当て</a:t>
            </a:r>
            <a:r>
              <a:rPr lang="en-US" altLang="ja-JP" sz="2400" dirty="0" smtClean="0">
                <a:latin typeface="Symbol" pitchFamily="18" charset="2"/>
              </a:rPr>
              <a:t>o </a:t>
            </a:r>
            <a:r>
              <a:rPr lang="ja-JP" altLang="en-US" sz="2400" dirty="0" smtClean="0">
                <a:latin typeface="Arial" pitchFamily="34" charset="0"/>
              </a:rPr>
              <a:t>と支払額 </a:t>
            </a:r>
            <a:r>
              <a:rPr lang="en-US" altLang="ja-JP" sz="2400" dirty="0" smtClean="0"/>
              <a:t>p</a:t>
            </a:r>
            <a:r>
              <a:rPr lang="ja-JP" altLang="en-US" sz="2400" dirty="0" smtClean="0">
                <a:latin typeface="Arial" pitchFamily="34" charset="0"/>
              </a:rPr>
              <a:t>）</a:t>
            </a:r>
            <a:r>
              <a:rPr lang="ja-JP" altLang="en-US" sz="2400" dirty="0" smtClean="0">
                <a:latin typeface="Symbol" pitchFamily="18" charset="2"/>
              </a:rPr>
              <a:t>と</a:t>
            </a:r>
            <a:r>
              <a:rPr lang="ja-JP" altLang="en-US" sz="2400" dirty="0" smtClean="0"/>
              <a:t>の関係を示す関数</a:t>
            </a:r>
            <a:endParaRPr lang="en-US" altLang="ja-JP" sz="2400" dirty="0" smtClean="0"/>
          </a:p>
          <a:p>
            <a:r>
              <a:rPr lang="ja-JP" altLang="en-US" sz="2400" dirty="0" smtClean="0"/>
              <a:t>誘因両立性等の制約を課す</a:t>
            </a:r>
          </a:p>
          <a:p>
            <a:r>
              <a:rPr lang="ja-JP" altLang="en-US" sz="2400" dirty="0" smtClean="0"/>
              <a:t>参加者や主催者にとって望ましい性質（</a:t>
            </a:r>
            <a:r>
              <a:rPr lang="en-US" altLang="ja-JP" sz="2400" dirty="0" smtClean="0"/>
              <a:t>e.g., </a:t>
            </a:r>
            <a:r>
              <a:rPr lang="ja-JP" altLang="en-US" sz="2400" dirty="0" smtClean="0"/>
              <a:t>社会的余剰の最大化）を満たすメカニズムを決定</a:t>
            </a:r>
          </a:p>
          <a:p>
            <a:pPr lvl="1"/>
            <a:r>
              <a:rPr lang="ja-JP" altLang="en-US" sz="2400" dirty="0" smtClean="0"/>
              <a:t>要は，制約を満たす関数を見つけることが目的</a:t>
            </a:r>
            <a:endParaRPr lang="en-US" altLang="ja-JP" sz="2400" dirty="0" smtClean="0"/>
          </a:p>
          <a:p>
            <a:r>
              <a:rPr lang="ja-JP" altLang="en-US" sz="2400" dirty="0" smtClean="0"/>
              <a:t>従来は一般的な状況における入力に対して手作業で設計</a:t>
            </a:r>
          </a:p>
        </p:txBody>
      </p:sp>
      <p:sp>
        <p:nvSpPr>
          <p:cNvPr id="14341" name="Oval 139"/>
          <p:cNvSpPr>
            <a:spLocks noChangeArrowheads="1"/>
          </p:cNvSpPr>
          <p:nvPr/>
        </p:nvSpPr>
        <p:spPr bwMode="auto">
          <a:xfrm>
            <a:off x="4788024" y="1052736"/>
            <a:ext cx="3744416" cy="1512168"/>
          </a:xfrm>
          <a:prstGeom prst="ellipse">
            <a:avLst/>
          </a:prstGeom>
          <a:solidFill>
            <a:srgbClr val="FFFF00"/>
          </a:solidFill>
          <a:ln w="9525">
            <a:solidFill>
              <a:schemeClr val="tx1"/>
            </a:solidFill>
            <a:round/>
            <a:headEnd/>
            <a:tailEnd/>
          </a:ln>
        </p:spPr>
        <p:txBody>
          <a:bodyPr wrap="none" anchor="ctr" anchorCtr="1"/>
          <a:lstStyle/>
          <a:p>
            <a:pPr algn="ctr">
              <a:buFontTx/>
              <a:buNone/>
            </a:pPr>
            <a:r>
              <a:rPr lang="ja-JP" altLang="en-US" sz="2400" dirty="0">
                <a:solidFill>
                  <a:schemeClr val="bg2"/>
                </a:solidFill>
                <a:latin typeface="Arial" pitchFamily="34" charset="0"/>
              </a:rPr>
              <a:t>入力</a:t>
            </a:r>
            <a:r>
              <a:rPr lang="en-US" altLang="ja-JP" sz="2200" dirty="0">
                <a:solidFill>
                  <a:schemeClr val="bg2"/>
                </a:solidFill>
                <a:latin typeface="Symbol" pitchFamily="18" charset="2"/>
              </a:rPr>
              <a:t>q</a:t>
            </a:r>
            <a:endParaRPr lang="ja-JP" altLang="en-US" sz="2400" dirty="0">
              <a:solidFill>
                <a:schemeClr val="bg2"/>
              </a:solidFill>
              <a:latin typeface="Arial" pitchFamily="34" charset="0"/>
            </a:endParaRPr>
          </a:p>
          <a:p>
            <a:pPr algn="ctr">
              <a:buFontTx/>
              <a:buNone/>
            </a:pPr>
            <a:r>
              <a:rPr lang="ja-JP" altLang="en-US" sz="2400" dirty="0">
                <a:solidFill>
                  <a:schemeClr val="bg2"/>
                </a:solidFill>
                <a:latin typeface="Arial" pitchFamily="34" charset="0"/>
              </a:rPr>
              <a:t>（参加者</a:t>
            </a:r>
            <a:r>
              <a:rPr lang="ja-JP" altLang="en-US" sz="2400" dirty="0" smtClean="0">
                <a:solidFill>
                  <a:schemeClr val="bg2"/>
                </a:solidFill>
                <a:latin typeface="Arial" pitchFamily="34" charset="0"/>
              </a:rPr>
              <a:t>の申告した評価値）</a:t>
            </a:r>
            <a:endParaRPr lang="ja-JP" altLang="en-US" sz="2400" dirty="0">
              <a:solidFill>
                <a:schemeClr val="bg2"/>
              </a:solidFill>
              <a:latin typeface="Arial" pitchFamily="34" charset="0"/>
            </a:endParaRPr>
          </a:p>
        </p:txBody>
      </p:sp>
      <p:sp>
        <p:nvSpPr>
          <p:cNvPr id="14342" name="Oval 140"/>
          <p:cNvSpPr>
            <a:spLocks noChangeArrowheads="1"/>
          </p:cNvSpPr>
          <p:nvPr/>
        </p:nvSpPr>
        <p:spPr bwMode="auto">
          <a:xfrm>
            <a:off x="5108574" y="5119688"/>
            <a:ext cx="3279849" cy="1189632"/>
          </a:xfrm>
          <a:prstGeom prst="ellipse">
            <a:avLst/>
          </a:prstGeom>
          <a:solidFill>
            <a:srgbClr val="CCFFCC"/>
          </a:solidFill>
          <a:ln w="9525">
            <a:solidFill>
              <a:schemeClr val="tx1"/>
            </a:solidFill>
            <a:round/>
            <a:headEnd/>
            <a:tailEnd/>
          </a:ln>
        </p:spPr>
        <p:txBody>
          <a:bodyPr wrap="none" anchor="b"/>
          <a:lstStyle/>
          <a:p>
            <a:pPr algn="ctr">
              <a:buFontTx/>
              <a:buNone/>
            </a:pPr>
            <a:r>
              <a:rPr lang="ja-JP" altLang="en-US" sz="2400" dirty="0" smtClean="0">
                <a:solidFill>
                  <a:schemeClr val="bg2"/>
                </a:solidFill>
                <a:latin typeface="Arial" pitchFamily="34" charset="0"/>
              </a:rPr>
              <a:t>社会的選択の結果</a:t>
            </a:r>
            <a:endParaRPr lang="ja-JP" altLang="en-US" sz="2400" dirty="0">
              <a:solidFill>
                <a:schemeClr val="bg2"/>
              </a:solidFill>
              <a:latin typeface="Arial" pitchFamily="34" charset="0"/>
            </a:endParaRPr>
          </a:p>
          <a:p>
            <a:pPr algn="ctr">
              <a:buFontTx/>
              <a:buNone/>
            </a:pPr>
            <a:r>
              <a:rPr lang="ja-JP" altLang="en-US" sz="2400" dirty="0">
                <a:solidFill>
                  <a:schemeClr val="bg2"/>
                </a:solidFill>
                <a:latin typeface="Arial" pitchFamily="34" charset="0"/>
              </a:rPr>
              <a:t>（</a:t>
            </a:r>
            <a:r>
              <a:rPr lang="ja-JP" altLang="en-US" sz="2400" dirty="0" smtClean="0">
                <a:solidFill>
                  <a:schemeClr val="bg2"/>
                </a:solidFill>
                <a:latin typeface="Arial" pitchFamily="34" charset="0"/>
              </a:rPr>
              <a:t>割当て</a:t>
            </a:r>
            <a:r>
              <a:rPr lang="en-US" altLang="ja-JP" sz="2400" dirty="0" smtClean="0">
                <a:solidFill>
                  <a:schemeClr val="bg2"/>
                </a:solidFill>
                <a:latin typeface="Symbol" pitchFamily="18" charset="2"/>
              </a:rPr>
              <a:t>o </a:t>
            </a:r>
            <a:r>
              <a:rPr lang="ja-JP" altLang="en-US" sz="2400" dirty="0" smtClean="0">
                <a:solidFill>
                  <a:schemeClr val="bg2"/>
                </a:solidFill>
                <a:latin typeface="Arial" pitchFamily="34" charset="0"/>
              </a:rPr>
              <a:t>と</a:t>
            </a:r>
            <a:r>
              <a:rPr lang="ja-JP" altLang="en-US" sz="2400" dirty="0">
                <a:solidFill>
                  <a:schemeClr val="bg2"/>
                </a:solidFill>
                <a:latin typeface="Arial" pitchFamily="34" charset="0"/>
              </a:rPr>
              <a:t>支払</a:t>
            </a:r>
            <a:r>
              <a:rPr lang="ja-JP" altLang="en-US" sz="2400" dirty="0" smtClean="0">
                <a:solidFill>
                  <a:schemeClr val="bg2"/>
                </a:solidFill>
                <a:latin typeface="Arial" pitchFamily="34" charset="0"/>
              </a:rPr>
              <a:t>額 </a:t>
            </a:r>
            <a:r>
              <a:rPr lang="en-US" altLang="ja-JP" sz="2400" dirty="0" smtClean="0">
                <a:solidFill>
                  <a:schemeClr val="bg2"/>
                </a:solidFill>
                <a:latin typeface="Arial" pitchFamily="34" charset="0"/>
              </a:rPr>
              <a:t>p</a:t>
            </a:r>
            <a:r>
              <a:rPr lang="ja-JP" altLang="en-US" sz="2400" dirty="0" smtClean="0">
                <a:solidFill>
                  <a:schemeClr val="bg2"/>
                </a:solidFill>
                <a:latin typeface="Arial" pitchFamily="34" charset="0"/>
              </a:rPr>
              <a:t>）</a:t>
            </a:r>
            <a:endParaRPr lang="ja-JP" altLang="en-US" sz="2400" dirty="0">
              <a:solidFill>
                <a:schemeClr val="bg2"/>
              </a:solidFill>
              <a:latin typeface="Arial" pitchFamily="34" charset="0"/>
            </a:endParaRPr>
          </a:p>
        </p:txBody>
      </p:sp>
      <p:sp>
        <p:nvSpPr>
          <p:cNvPr id="14343" name="Rectangle 141"/>
          <p:cNvSpPr>
            <a:spLocks noChangeArrowheads="1"/>
          </p:cNvSpPr>
          <p:nvPr/>
        </p:nvSpPr>
        <p:spPr bwMode="auto">
          <a:xfrm>
            <a:off x="5108575" y="3490913"/>
            <a:ext cx="3176588" cy="908050"/>
          </a:xfrm>
          <a:prstGeom prst="rect">
            <a:avLst/>
          </a:prstGeom>
          <a:solidFill>
            <a:srgbClr val="CCFFFF"/>
          </a:solidFill>
          <a:ln w="9525">
            <a:solidFill>
              <a:schemeClr val="tx1"/>
            </a:solidFill>
            <a:miter lim="800000"/>
            <a:headEnd/>
            <a:tailEnd/>
          </a:ln>
        </p:spPr>
        <p:txBody>
          <a:bodyPr wrap="none" anchor="ctr"/>
          <a:lstStyle/>
          <a:p>
            <a:pPr algn="ctr">
              <a:buFontTx/>
              <a:buNone/>
            </a:pPr>
            <a:r>
              <a:rPr lang="ja-JP" altLang="en-US" sz="2400">
                <a:solidFill>
                  <a:schemeClr val="bg2"/>
                </a:solidFill>
                <a:latin typeface="Arial" pitchFamily="34" charset="0"/>
              </a:rPr>
              <a:t>メカニズム</a:t>
            </a:r>
            <a:r>
              <a:rPr lang="en-US" altLang="ja-JP" sz="2200">
                <a:solidFill>
                  <a:schemeClr val="bg2"/>
                </a:solidFill>
                <a:latin typeface="Symbol" pitchFamily="18" charset="2"/>
              </a:rPr>
              <a:t>M</a:t>
            </a:r>
            <a:endParaRPr lang="ja-JP" altLang="en-US" sz="2400">
              <a:solidFill>
                <a:schemeClr val="bg2"/>
              </a:solidFill>
              <a:latin typeface="Arial" pitchFamily="34" charset="0"/>
            </a:endParaRPr>
          </a:p>
          <a:p>
            <a:pPr algn="ctr">
              <a:buFontTx/>
              <a:buNone/>
            </a:pPr>
            <a:r>
              <a:rPr lang="ja-JP" altLang="en-US" sz="2400">
                <a:solidFill>
                  <a:schemeClr val="bg2"/>
                </a:solidFill>
                <a:latin typeface="Arial" pitchFamily="34" charset="0"/>
              </a:rPr>
              <a:t>（オークション方式）</a:t>
            </a:r>
          </a:p>
        </p:txBody>
      </p:sp>
      <p:sp>
        <p:nvSpPr>
          <p:cNvPr id="14344" name="AutoShape 142"/>
          <p:cNvSpPr>
            <a:spLocks noChangeArrowheads="1"/>
          </p:cNvSpPr>
          <p:nvPr/>
        </p:nvSpPr>
        <p:spPr bwMode="auto">
          <a:xfrm>
            <a:off x="6307138" y="2884488"/>
            <a:ext cx="777875" cy="452437"/>
          </a:xfrm>
          <a:prstGeom prst="downArrow">
            <a:avLst>
              <a:gd name="adj1" fmla="val 51926"/>
              <a:gd name="adj2" fmla="val 60255"/>
            </a:avLst>
          </a:prstGeom>
          <a:solidFill>
            <a:schemeClr val="tx1"/>
          </a:solidFill>
          <a:ln w="9525">
            <a:solidFill>
              <a:schemeClr val="tx1"/>
            </a:solidFill>
            <a:miter lim="800000"/>
            <a:headEnd/>
            <a:tailEnd/>
          </a:ln>
        </p:spPr>
        <p:txBody>
          <a:bodyPr vert="eaVert" wrap="none" anchor="ctr"/>
          <a:lstStyle/>
          <a:p>
            <a:endParaRPr lang="ja-JP" altLang="en-US" sz="1800">
              <a:latin typeface="Arial" pitchFamily="34" charset="0"/>
            </a:endParaRPr>
          </a:p>
        </p:txBody>
      </p:sp>
      <p:sp>
        <p:nvSpPr>
          <p:cNvPr id="14345" name="AutoShape 143"/>
          <p:cNvSpPr>
            <a:spLocks noChangeArrowheads="1"/>
          </p:cNvSpPr>
          <p:nvPr/>
        </p:nvSpPr>
        <p:spPr bwMode="auto">
          <a:xfrm>
            <a:off x="6307138" y="4503738"/>
            <a:ext cx="777875" cy="452437"/>
          </a:xfrm>
          <a:prstGeom prst="downArrow">
            <a:avLst>
              <a:gd name="adj1" fmla="val 51926"/>
              <a:gd name="adj2" fmla="val 60255"/>
            </a:avLst>
          </a:prstGeom>
          <a:solidFill>
            <a:schemeClr val="tx1"/>
          </a:solidFill>
          <a:ln w="9525">
            <a:solidFill>
              <a:schemeClr val="tx1"/>
            </a:solidFill>
            <a:miter lim="800000"/>
            <a:headEnd/>
            <a:tailEnd/>
          </a:ln>
        </p:spPr>
        <p:txBody>
          <a:bodyPr vert="eaVert" wrap="none" anchor="ctr"/>
          <a:lstStyle/>
          <a:p>
            <a:endParaRPr lang="ja-JP" altLang="en-US" sz="180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32656"/>
            <a:ext cx="7772400" cy="1143000"/>
          </a:xfrm>
        </p:spPr>
        <p:txBody>
          <a:bodyPr/>
          <a:lstStyle/>
          <a:p>
            <a:r>
              <a:rPr lang="ja-JP" altLang="en-US" sz="3200" dirty="0" smtClean="0"/>
              <a:t>自動メカニズムデザイン</a:t>
            </a:r>
            <a:br>
              <a:rPr lang="ja-JP" altLang="en-US" sz="3200" dirty="0" smtClean="0"/>
            </a:br>
            <a:r>
              <a:rPr lang="en-US" altLang="ja-JP" sz="3200" dirty="0" smtClean="0"/>
              <a:t>(</a:t>
            </a:r>
            <a:r>
              <a:rPr lang="en-US" altLang="ja-JP" sz="3200" dirty="0" err="1" smtClean="0"/>
              <a:t>Conitzer</a:t>
            </a:r>
            <a:r>
              <a:rPr lang="en-US" altLang="ja-JP" sz="3200" dirty="0" smtClean="0"/>
              <a:t> &amp; </a:t>
            </a:r>
            <a:r>
              <a:rPr lang="en-US" altLang="ja-JP" sz="3200" dirty="0" err="1" smtClean="0"/>
              <a:t>Sandholm</a:t>
            </a:r>
            <a:r>
              <a:rPr lang="en-US" altLang="ja-JP" sz="3200" dirty="0" smtClean="0"/>
              <a:t>, UAI-2002)</a:t>
            </a:r>
            <a:endParaRPr lang="ja-JP" altLang="en-US" sz="3200" dirty="0" smtClean="0"/>
          </a:p>
        </p:txBody>
      </p:sp>
      <p:sp>
        <p:nvSpPr>
          <p:cNvPr id="118787" name="Rectangle 3"/>
          <p:cNvSpPr>
            <a:spLocks noGrp="1" noChangeArrowheads="1"/>
          </p:cNvSpPr>
          <p:nvPr>
            <p:ph idx="1"/>
          </p:nvPr>
        </p:nvSpPr>
        <p:spPr>
          <a:xfrm>
            <a:off x="504664" y="1628800"/>
            <a:ext cx="8134672" cy="4114800"/>
          </a:xfrm>
        </p:spPr>
        <p:txBody>
          <a:bodyPr/>
          <a:lstStyle/>
          <a:p>
            <a:r>
              <a:rPr lang="ja-JP" altLang="en-US" dirty="0" smtClean="0"/>
              <a:t>メカニズムの設計問題を最適化問題（混合整数計画問題）として表現</a:t>
            </a:r>
          </a:p>
          <a:p>
            <a:pPr lvl="1"/>
            <a:r>
              <a:rPr lang="ja-JP" altLang="en-US" sz="3200" dirty="0" smtClean="0"/>
              <a:t>すべての入力とすべての社会的選択の結果の組合せを表す（多数の）変数を定義</a:t>
            </a:r>
          </a:p>
          <a:p>
            <a:pPr lvl="1"/>
            <a:r>
              <a:rPr lang="ja-JP" altLang="en-US" sz="3200" dirty="0" smtClean="0"/>
              <a:t>与えられた制約（誘因両立性等）を満たす範囲で，目的関数（社会的余剰等）を最大化するよう，これらの変数の値を最適化</a:t>
            </a:r>
            <a:endParaRPr lang="en-US" altLang="ja-JP" sz="3200" dirty="0" smtClean="0"/>
          </a:p>
          <a:p>
            <a:r>
              <a:rPr lang="ja-JP" altLang="en-US" dirty="0" smtClean="0"/>
              <a:t>混合整数計画問題を解く市販のパッケージが存在 </a:t>
            </a:r>
            <a:r>
              <a:rPr lang="en-US" altLang="ja-JP" dirty="0" smtClean="0"/>
              <a:t>(ILOG/IBM</a:t>
            </a:r>
            <a:r>
              <a:rPr lang="ja-JP" altLang="en-US" dirty="0" smtClean="0"/>
              <a:t>社の</a:t>
            </a:r>
            <a:r>
              <a:rPr lang="en-US" altLang="ja-JP" dirty="0" smtClean="0"/>
              <a:t>CPLEX)</a:t>
            </a:r>
            <a:endParaRPr lang="ja-JP" altLang="en-US" dirty="0" smtClean="0"/>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26</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87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87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32656"/>
            <a:ext cx="7772400" cy="1143000"/>
          </a:xfrm>
        </p:spPr>
        <p:txBody>
          <a:bodyPr/>
          <a:lstStyle/>
          <a:p>
            <a:r>
              <a:rPr lang="ja-JP" altLang="en-US" dirty="0" smtClean="0"/>
              <a:t>例：</a:t>
            </a:r>
            <a:r>
              <a:rPr lang="en-US" altLang="ja-JP" dirty="0" smtClean="0"/>
              <a:t>2</a:t>
            </a:r>
            <a:r>
              <a:rPr lang="ja-JP" altLang="en-US" dirty="0" smtClean="0"/>
              <a:t>人</a:t>
            </a:r>
            <a:r>
              <a:rPr lang="en-US" altLang="ja-JP" dirty="0" smtClean="0"/>
              <a:t>1</a:t>
            </a:r>
            <a:r>
              <a:rPr lang="ja-JP" altLang="en-US" dirty="0" smtClean="0"/>
              <a:t>財オークションへの適用</a:t>
            </a:r>
          </a:p>
        </p:txBody>
      </p:sp>
      <p:sp>
        <p:nvSpPr>
          <p:cNvPr id="16387" name="Rectangle 3"/>
          <p:cNvSpPr>
            <a:spLocks noGrp="1" noChangeArrowheads="1"/>
          </p:cNvSpPr>
          <p:nvPr>
            <p:ph idx="1"/>
          </p:nvPr>
        </p:nvSpPr>
        <p:spPr>
          <a:xfrm>
            <a:off x="468660" y="1371600"/>
            <a:ext cx="8423820" cy="4114800"/>
          </a:xfrm>
        </p:spPr>
        <p:txBody>
          <a:bodyPr/>
          <a:lstStyle/>
          <a:p>
            <a:pPr marL="514350" indent="-514350" eaLnBrk="1" hangingPunct="1">
              <a:lnSpc>
                <a:spcPct val="90000"/>
              </a:lnSpc>
            </a:pPr>
            <a:r>
              <a:rPr lang="ja-JP" altLang="en-US" sz="2800" dirty="0" smtClean="0"/>
              <a:t>入札者</a:t>
            </a:r>
            <a:r>
              <a:rPr lang="en-US" altLang="ja-JP" sz="2800" dirty="0" smtClean="0"/>
              <a:t>1</a:t>
            </a:r>
            <a:r>
              <a:rPr lang="ja-JP" altLang="en-US" sz="2800" dirty="0" smtClean="0"/>
              <a:t>と</a:t>
            </a:r>
            <a:r>
              <a:rPr lang="en-US" altLang="ja-JP" sz="2800" dirty="0" smtClean="0"/>
              <a:t>2</a:t>
            </a:r>
            <a:r>
              <a:rPr lang="ja-JP" altLang="en-US" sz="2800" dirty="0" smtClean="0"/>
              <a:t>が</a:t>
            </a:r>
            <a:r>
              <a:rPr lang="en-US" altLang="ja-JP" sz="2800" dirty="0" smtClean="0"/>
              <a:t>1</a:t>
            </a:r>
            <a:r>
              <a:rPr lang="ja-JP" altLang="en-US" sz="2800" dirty="0" err="1" smtClean="0"/>
              <a:t>つの</a:t>
            </a:r>
            <a:r>
              <a:rPr lang="ja-JP" altLang="en-US" sz="2800" dirty="0" smtClean="0"/>
              <a:t>財をオークションで競り合う</a:t>
            </a:r>
          </a:p>
          <a:p>
            <a:pPr marL="514350" indent="-514350" eaLnBrk="1" hangingPunct="1">
              <a:lnSpc>
                <a:spcPct val="90000"/>
              </a:lnSpc>
            </a:pPr>
            <a:r>
              <a:rPr lang="ja-JP" altLang="en-US" sz="2800" dirty="0" smtClean="0"/>
              <a:t>財への評価値： </a:t>
            </a:r>
            <a:r>
              <a:rPr lang="en-US" altLang="ja-JP" sz="2800" dirty="0" smtClean="0"/>
              <a:t>$100 or</a:t>
            </a:r>
            <a:r>
              <a:rPr lang="ja-JP" altLang="en-US" sz="2800" dirty="0" smtClean="0"/>
              <a:t> </a:t>
            </a:r>
            <a:r>
              <a:rPr lang="en-US" altLang="ja-JP" sz="2800" dirty="0" smtClean="0"/>
              <a:t>$50</a:t>
            </a:r>
          </a:p>
          <a:p>
            <a:pPr marL="514350" indent="-514350" eaLnBrk="1" hangingPunct="1">
              <a:lnSpc>
                <a:spcPct val="90000"/>
              </a:lnSpc>
            </a:pPr>
            <a:r>
              <a:rPr lang="ja-JP" altLang="en-US" sz="2800" dirty="0" smtClean="0"/>
              <a:t>各入札者に対する財の割当て： </a:t>
            </a:r>
            <a:r>
              <a:rPr lang="en-US" altLang="ja-JP" sz="2800" dirty="0" smtClean="0"/>
              <a:t>win</a:t>
            </a:r>
            <a:r>
              <a:rPr lang="ja-JP" altLang="en-US" sz="2800" dirty="0" smtClean="0"/>
              <a:t> </a:t>
            </a:r>
            <a:r>
              <a:rPr lang="en-US" altLang="ja-JP" sz="2800" dirty="0" smtClean="0"/>
              <a:t>or</a:t>
            </a:r>
            <a:r>
              <a:rPr lang="ja-JP" altLang="en-US" sz="2800" dirty="0" smtClean="0"/>
              <a:t> </a:t>
            </a:r>
            <a:r>
              <a:rPr lang="en-US" altLang="ja-JP" sz="2800" dirty="0" smtClean="0"/>
              <a:t>lose</a:t>
            </a:r>
          </a:p>
          <a:p>
            <a:pPr marL="514350" indent="-514350" eaLnBrk="1" hangingPunct="1">
              <a:lnSpc>
                <a:spcPct val="90000"/>
              </a:lnSpc>
            </a:pPr>
            <a:r>
              <a:rPr lang="ja-JP" altLang="en-US" sz="2800" dirty="0" smtClean="0"/>
              <a:t>可能な入札／タイプ：</a:t>
            </a:r>
            <a:r>
              <a:rPr lang="en-US" altLang="ja-JP" sz="2800" dirty="0" smtClean="0"/>
              <a:t/>
            </a:r>
            <a:br>
              <a:rPr lang="en-US" altLang="ja-JP" sz="2800" dirty="0" smtClean="0"/>
            </a:br>
            <a:r>
              <a:rPr lang="en-US" altLang="ja-JP" sz="2800" dirty="0" smtClean="0"/>
              <a:t>(</a:t>
            </a:r>
            <a:r>
              <a:rPr lang="en-US" altLang="ja-JP" sz="2800" dirty="0" smtClean="0">
                <a:latin typeface="Symbol" pitchFamily="18" charset="2"/>
                <a:ea typeface="Cambria Math" pitchFamily="18" charset="0"/>
              </a:rPr>
              <a:t>q1, q2</a:t>
            </a:r>
            <a:r>
              <a:rPr lang="en-US" altLang="ja-JP" sz="2800" dirty="0" smtClean="0"/>
              <a:t>) = </a:t>
            </a:r>
            <a:br>
              <a:rPr lang="en-US" altLang="ja-JP" sz="2800" dirty="0" smtClean="0"/>
            </a:br>
            <a:r>
              <a:rPr lang="en-US" altLang="ja-JP" sz="2800" dirty="0" smtClean="0"/>
              <a:t>  (100, 100), (100, 50), (50, 100) or (50, 50)</a:t>
            </a:r>
          </a:p>
          <a:p>
            <a:pPr marL="514350" indent="-514350" eaLnBrk="1" hangingPunct="1">
              <a:lnSpc>
                <a:spcPct val="90000"/>
              </a:lnSpc>
            </a:pPr>
            <a:r>
              <a:rPr lang="ja-JP" altLang="en-US" sz="2800" dirty="0" smtClean="0"/>
              <a:t>可能な割当て方法：</a:t>
            </a:r>
            <a:r>
              <a:rPr lang="en-US" altLang="ja-JP" sz="2800" dirty="0" smtClean="0"/>
              <a:t>    </a:t>
            </a:r>
          </a:p>
          <a:p>
            <a:pPr marL="514350" indent="-514350" eaLnBrk="1" hangingPunct="1">
              <a:lnSpc>
                <a:spcPct val="90000"/>
              </a:lnSpc>
            </a:pPr>
            <a:r>
              <a:rPr lang="en-US" altLang="ja-JP" sz="2800" dirty="0" smtClean="0"/>
              <a:t> (o1, o2) = (win, lose), (lose, win) or (lose, lose) </a:t>
            </a:r>
          </a:p>
          <a:p>
            <a:pPr marL="514350" indent="-514350" eaLnBrk="1" hangingPunct="1">
              <a:lnSpc>
                <a:spcPct val="90000"/>
              </a:lnSpc>
            </a:pPr>
            <a:r>
              <a:rPr lang="ja-JP" altLang="en-US" sz="2800" dirty="0" smtClean="0"/>
              <a:t>支払額（正の実数の組）</a:t>
            </a:r>
            <a:endParaRPr lang="en-US" altLang="ja-JP" sz="2800" dirty="0" smtClean="0"/>
          </a:p>
          <a:p>
            <a:pPr marL="514350" indent="-514350" eaLnBrk="1" hangingPunct="1">
              <a:lnSpc>
                <a:spcPct val="90000"/>
              </a:lnSpc>
            </a:pPr>
            <a:r>
              <a:rPr lang="ja-JP" altLang="en-US" sz="2800" dirty="0" smtClean="0"/>
              <a:t>メカニズムは入札に対応する割当てと支払額を決定</a:t>
            </a:r>
          </a:p>
          <a:p>
            <a:pPr marL="971550" lvl="1" indent="-514350" eaLnBrk="1" hangingPunct="1">
              <a:lnSpc>
                <a:spcPct val="90000"/>
              </a:lnSpc>
            </a:pPr>
            <a:r>
              <a:rPr lang="ja-JP" altLang="en-US" dirty="0" smtClean="0">
                <a:cs typeface="+mn-cs"/>
              </a:rPr>
              <a:t> </a:t>
            </a:r>
            <a:r>
              <a:rPr lang="en-US" altLang="ja-JP" dirty="0" smtClean="0">
                <a:cs typeface="+mn-cs"/>
              </a:rPr>
              <a:t>(</a:t>
            </a:r>
            <a:r>
              <a:rPr lang="en-US" altLang="ja-JP" dirty="0" smtClean="0">
                <a:latin typeface="Symbol" pitchFamily="18" charset="2"/>
                <a:ea typeface="Cambria Math" pitchFamily="18" charset="0"/>
                <a:cs typeface="+mn-cs"/>
              </a:rPr>
              <a:t>q1, q2</a:t>
            </a:r>
            <a:r>
              <a:rPr lang="en-US" altLang="ja-JP" dirty="0" smtClean="0">
                <a:cs typeface="+mn-cs"/>
              </a:rPr>
              <a:t>) → (o1, o2) , (p1, p2)</a:t>
            </a:r>
            <a:endParaRPr lang="ja-JP" altLang="en-US" dirty="0" smtClean="0">
              <a:cs typeface="+mn-cs"/>
            </a:endParaRPr>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27</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387">
                                            <p:txEl>
                                              <p:pRg st="7" end="7"/>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3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188640"/>
            <a:ext cx="7772400" cy="1143000"/>
          </a:xfrm>
        </p:spPr>
        <p:txBody>
          <a:bodyPr/>
          <a:lstStyle/>
          <a:p>
            <a:pPr eaLnBrk="1" hangingPunct="1"/>
            <a:r>
              <a:rPr lang="ja-JP" altLang="en-US" dirty="0" smtClean="0"/>
              <a:t>混合整数計画法における変数</a:t>
            </a:r>
          </a:p>
        </p:txBody>
      </p:sp>
      <p:sp>
        <p:nvSpPr>
          <p:cNvPr id="124931" name="Rectangle 3"/>
          <p:cNvSpPr>
            <a:spLocks noGrp="1" noChangeArrowheads="1"/>
          </p:cNvSpPr>
          <p:nvPr>
            <p:ph type="body" idx="1"/>
          </p:nvPr>
        </p:nvSpPr>
        <p:spPr>
          <a:xfrm>
            <a:off x="467544" y="1196752"/>
            <a:ext cx="8352928" cy="4114800"/>
          </a:xfrm>
        </p:spPr>
        <p:txBody>
          <a:bodyPr/>
          <a:lstStyle/>
          <a:p>
            <a:pPr eaLnBrk="1" hangingPunct="1">
              <a:buNone/>
            </a:pPr>
            <a:r>
              <a:rPr lang="ja-JP" altLang="en-US" sz="2800" dirty="0" smtClean="0">
                <a:latin typeface="ＭＳ Ｐゴシック" pitchFamily="50" charset="-128"/>
              </a:rPr>
              <a:t>財の割当に関する変数：</a:t>
            </a:r>
            <a:r>
              <a:rPr lang="en-US" altLang="ja-JP" sz="2800" dirty="0" smtClean="0">
                <a:latin typeface="ＭＳ Ｐゴシック" pitchFamily="50" charset="-128"/>
              </a:rPr>
              <a:t/>
            </a:r>
            <a:br>
              <a:rPr lang="en-US" altLang="ja-JP" sz="2800" dirty="0" smtClean="0">
                <a:latin typeface="ＭＳ Ｐゴシック" pitchFamily="50" charset="-128"/>
              </a:rPr>
            </a:br>
            <a:r>
              <a:rPr lang="ja-JP" altLang="en-US" sz="2800" dirty="0" smtClean="0">
                <a:latin typeface="ＭＳ Ｐゴシック" pitchFamily="50" charset="-128"/>
              </a:rPr>
              <a:t>例：</a:t>
            </a:r>
            <a:r>
              <a:rPr lang="en-US" altLang="ja-JP" sz="2800" dirty="0" err="1" smtClean="0">
                <a:latin typeface="ＭＳ Ｐゴシック" pitchFamily="50" charset="-128"/>
              </a:rPr>
              <a:t>prob</a:t>
            </a:r>
            <a:r>
              <a:rPr lang="en-US" altLang="ja-JP" sz="2800" smtClean="0">
                <a:latin typeface="ＭＳ Ｐゴシック" pitchFamily="50" charset="-128"/>
              </a:rPr>
              <a:t>_(100</a:t>
            </a:r>
            <a:r>
              <a:rPr lang="en-US" altLang="ja-JP" sz="2800" dirty="0" smtClean="0">
                <a:latin typeface="ＭＳ Ｐゴシック" pitchFamily="50" charset="-128"/>
              </a:rPr>
              <a:t>, </a:t>
            </a:r>
            <a:r>
              <a:rPr lang="en-US" altLang="ja-JP" sz="2800" smtClean="0">
                <a:latin typeface="ＭＳ Ｐゴシック" pitchFamily="50" charset="-128"/>
              </a:rPr>
              <a:t>50)_(</a:t>
            </a:r>
            <a:r>
              <a:rPr lang="en-US" altLang="ja-JP" sz="2800" dirty="0" smtClean="0">
                <a:latin typeface="ＭＳ Ｐゴシック" pitchFamily="50" charset="-128"/>
              </a:rPr>
              <a:t>win, lose)</a:t>
            </a:r>
            <a:r>
              <a:rPr lang="ja-JP" altLang="en-US" sz="2800" dirty="0" smtClean="0">
                <a:latin typeface="ＭＳ Ｐゴシック" pitchFamily="50" charset="-128"/>
              </a:rPr>
              <a:t>： </a:t>
            </a:r>
            <a:r>
              <a:rPr lang="en-US" altLang="ja-JP" sz="2800" dirty="0" smtClean="0">
                <a:latin typeface="ＭＳ Ｐゴシック" pitchFamily="50" charset="-128"/>
              </a:rPr>
              <a:t>(100, 50) </a:t>
            </a:r>
            <a:r>
              <a:rPr lang="ja-JP" altLang="en-US" sz="2800" dirty="0" smtClean="0">
                <a:latin typeface="ＭＳ Ｐゴシック" pitchFamily="50" charset="-128"/>
              </a:rPr>
              <a:t>なる入札に対して割当てが </a:t>
            </a:r>
            <a:r>
              <a:rPr lang="en-US" altLang="ja-JP" sz="2800" dirty="0" smtClean="0">
                <a:latin typeface="ＭＳ Ｐゴシック" pitchFamily="50" charset="-128"/>
              </a:rPr>
              <a:t>(win, lose) </a:t>
            </a:r>
            <a:r>
              <a:rPr lang="ja-JP" altLang="en-US" sz="2800" dirty="0" smtClean="0">
                <a:latin typeface="ＭＳ Ｐゴシック" pitchFamily="50" charset="-128"/>
              </a:rPr>
              <a:t>となる確率</a:t>
            </a:r>
          </a:p>
          <a:p>
            <a:pPr eaLnBrk="1" hangingPunct="1"/>
            <a:r>
              <a:rPr lang="ja-JP" altLang="en-US" sz="2800" dirty="0" smtClean="0"/>
              <a:t>決定的なメカニズムなら</a:t>
            </a:r>
            <a:r>
              <a:rPr lang="en-US" altLang="ja-JP" sz="2800" dirty="0" smtClean="0"/>
              <a:t>0/1, </a:t>
            </a:r>
            <a:r>
              <a:rPr lang="ja-JP" altLang="en-US" sz="2800" dirty="0" smtClean="0"/>
              <a:t>確率的なら</a:t>
            </a:r>
            <a:r>
              <a:rPr lang="en-US" altLang="ja-JP" sz="2800" dirty="0" smtClean="0"/>
              <a:t>0</a:t>
            </a:r>
            <a:r>
              <a:rPr lang="ja-JP" altLang="en-US" sz="2800" dirty="0" smtClean="0"/>
              <a:t>から</a:t>
            </a:r>
            <a:r>
              <a:rPr lang="en-US" altLang="ja-JP" sz="2800" dirty="0" smtClean="0"/>
              <a:t>1</a:t>
            </a:r>
            <a:r>
              <a:rPr lang="ja-JP" altLang="en-US" sz="2800" dirty="0" smtClean="0"/>
              <a:t>の間の実数値</a:t>
            </a:r>
            <a:endParaRPr lang="en-US" altLang="ja-JP" sz="2800" dirty="0" smtClean="0"/>
          </a:p>
          <a:p>
            <a:pPr eaLnBrk="1" hangingPunct="1"/>
            <a:r>
              <a:rPr lang="ja-JP" altLang="en-US" sz="2800" dirty="0" smtClean="0"/>
              <a:t>要は，すべての可能な入力と出力の組合せを列挙して，（決定的なら）</a:t>
            </a:r>
            <a:r>
              <a:rPr lang="en-US" altLang="ja-JP" sz="2800" dirty="0" smtClean="0"/>
              <a:t>0/1</a:t>
            </a:r>
            <a:r>
              <a:rPr lang="ja-JP" altLang="en-US" sz="2800" dirty="0" smtClean="0"/>
              <a:t>の値を割り当てる</a:t>
            </a:r>
          </a:p>
          <a:p>
            <a:pPr eaLnBrk="1" hangingPunct="1">
              <a:buNone/>
            </a:pPr>
            <a:r>
              <a:rPr lang="ja-JP" altLang="en-US" sz="2800" dirty="0" smtClean="0"/>
              <a:t>支払額に関する変数：</a:t>
            </a:r>
            <a:r>
              <a:rPr lang="en-US" altLang="ja-JP" sz="2800" dirty="0" smtClean="0"/>
              <a:t/>
            </a:r>
            <a:br>
              <a:rPr lang="en-US" altLang="ja-JP" sz="2800" dirty="0" smtClean="0"/>
            </a:br>
            <a:r>
              <a:rPr lang="ja-JP" altLang="en-US" sz="2800" dirty="0" smtClean="0">
                <a:latin typeface="ＭＳ Ｐゴシック" pitchFamily="50" charset="-128"/>
              </a:rPr>
              <a:t>例：</a:t>
            </a:r>
            <a:r>
              <a:rPr lang="en-US" altLang="ja-JP" sz="2800" dirty="0" smtClean="0">
                <a:latin typeface="ＭＳ Ｐゴシック" pitchFamily="50" charset="-128"/>
              </a:rPr>
              <a:t>p1_(100, 50): </a:t>
            </a:r>
            <a:r>
              <a:rPr lang="ja-JP" altLang="en-US" sz="2800" dirty="0" smtClean="0"/>
              <a:t>入札 </a:t>
            </a:r>
            <a:r>
              <a:rPr lang="en-US" altLang="ja-JP" sz="2800" dirty="0" smtClean="0"/>
              <a:t>(100, 50)</a:t>
            </a:r>
            <a:r>
              <a:rPr lang="ja-JP" altLang="en-US" sz="2800" dirty="0" smtClean="0"/>
              <a:t>　に対する入札者</a:t>
            </a:r>
            <a:r>
              <a:rPr lang="en-US" altLang="ja-JP" sz="2800" dirty="0" smtClean="0"/>
              <a:t>1</a:t>
            </a:r>
            <a:r>
              <a:rPr lang="ja-JP" altLang="en-US" sz="2800" dirty="0" smtClean="0"/>
              <a:t>の支払額</a:t>
            </a:r>
          </a:p>
          <a:p>
            <a:pPr eaLnBrk="1" hangingPunct="1"/>
            <a:r>
              <a:rPr lang="ja-JP" altLang="en-US" sz="2800" dirty="0" smtClean="0"/>
              <a:t>非負の実数の範囲で決定</a:t>
            </a:r>
          </a:p>
          <a:p>
            <a:pPr eaLnBrk="1" hangingPunct="1"/>
            <a:endParaRPr lang="ja-JP" altLang="en-US" sz="2800" dirty="0" smtClean="0"/>
          </a:p>
        </p:txBody>
      </p:sp>
      <p:sp>
        <p:nvSpPr>
          <p:cNvPr id="4" name="スライド番号プレースホルダ 5"/>
          <p:cNvSpPr>
            <a:spLocks noGrp="1"/>
          </p:cNvSpPr>
          <p:nvPr>
            <p:ph type="sldNum" sz="quarter" idx="4"/>
          </p:nvPr>
        </p:nvSpPr>
        <p:spPr>
          <a:xfrm>
            <a:off x="7239000" y="6400800"/>
            <a:ext cx="1905000" cy="457200"/>
          </a:xfrm>
          <a:noFill/>
        </p:spPr>
        <p:txBody>
          <a:bodyPr/>
          <a:lstStyle/>
          <a:p>
            <a:fld id="{E3DD5C7B-F912-4CD5-AFF0-965C70D808C8}" type="slidenum">
              <a:rPr lang="en-US" altLang="ja-JP">
                <a:ea typeface="ＭＳ Ｐゴシック" charset="-128"/>
              </a:rPr>
              <a:pPr/>
              <a:t>28</a:t>
            </a:fld>
            <a:endParaRPr lang="en-US" altLang="ja-JP" dirty="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49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49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49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49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sz="3400" dirty="0" smtClean="0"/>
              <a:t>混合整数計画法における制約式</a:t>
            </a:r>
            <a:r>
              <a:rPr lang="en-US" altLang="ja-JP" sz="3400" dirty="0" smtClean="0"/>
              <a:t/>
            </a:r>
            <a:br>
              <a:rPr lang="en-US" altLang="ja-JP" sz="3400" dirty="0" smtClean="0"/>
            </a:br>
            <a:r>
              <a:rPr lang="ja-JP" altLang="en-US" sz="3400" dirty="0" smtClean="0"/>
              <a:t>（誘因両立性）</a:t>
            </a:r>
          </a:p>
        </p:txBody>
      </p:sp>
      <p:sp>
        <p:nvSpPr>
          <p:cNvPr id="126979" name="Rectangle 3"/>
          <p:cNvSpPr>
            <a:spLocks noGrp="1" noChangeArrowheads="1"/>
          </p:cNvSpPr>
          <p:nvPr>
            <p:ph type="body" idx="1"/>
          </p:nvPr>
        </p:nvSpPr>
        <p:spPr>
          <a:xfrm>
            <a:off x="539552" y="1844824"/>
            <a:ext cx="7772400" cy="4114800"/>
          </a:xfrm>
        </p:spPr>
        <p:txBody>
          <a:bodyPr/>
          <a:lstStyle/>
          <a:p>
            <a:pPr eaLnBrk="1" hangingPunct="1"/>
            <a:r>
              <a:rPr lang="ja-JP" altLang="en-US" sz="2600" dirty="0" smtClean="0"/>
              <a:t>入札において嘘をついても効用が増加しない</a:t>
            </a:r>
          </a:p>
          <a:p>
            <a:pPr eaLnBrk="1" hangingPunct="1"/>
            <a:r>
              <a:rPr lang="ja-JP" altLang="en-US" sz="2600" dirty="0" smtClean="0"/>
              <a:t>評価値</a:t>
            </a:r>
            <a:r>
              <a:rPr lang="en-US" altLang="ja-JP" sz="2600" dirty="0" smtClean="0"/>
              <a:t>$100</a:t>
            </a:r>
            <a:r>
              <a:rPr lang="ja-JP" altLang="en-US" sz="2600" dirty="0" smtClean="0"/>
              <a:t>の入札者</a:t>
            </a:r>
            <a:r>
              <a:rPr lang="en-US" altLang="ja-JP" sz="2600" dirty="0" smtClean="0"/>
              <a:t>1</a:t>
            </a:r>
            <a:r>
              <a:rPr lang="ja-JP" altLang="en-US" sz="2600" dirty="0" smtClean="0"/>
              <a:t>の </a:t>
            </a:r>
            <a:r>
              <a:rPr lang="en-US" altLang="ja-JP" sz="2600" dirty="0" smtClean="0"/>
              <a:t>(100, 50)</a:t>
            </a:r>
            <a:r>
              <a:rPr lang="ja-JP" altLang="en-US" sz="2600" dirty="0" err="1" smtClean="0"/>
              <a:t>での</a:t>
            </a:r>
            <a:r>
              <a:rPr lang="ja-JP" altLang="en-US" sz="2600" dirty="0" smtClean="0"/>
              <a:t>期待効用</a:t>
            </a:r>
          </a:p>
          <a:p>
            <a:pPr lvl="1" eaLnBrk="1" hangingPunct="1"/>
            <a:r>
              <a:rPr lang="en-US" altLang="ja-JP" sz="2600" dirty="0" smtClean="0">
                <a:latin typeface="ＭＳ ゴシック" pitchFamily="49" charset="-128"/>
                <a:ea typeface="ＭＳ ゴシック" pitchFamily="49" charset="-128"/>
              </a:rPr>
              <a:t>100*</a:t>
            </a:r>
            <a:r>
              <a:rPr lang="en-US" altLang="ja-JP" sz="2600" dirty="0" err="1" smtClean="0">
                <a:latin typeface="ＭＳ ゴシック" pitchFamily="49" charset="-128"/>
                <a:ea typeface="ＭＳ ゴシック" pitchFamily="49" charset="-128"/>
              </a:rPr>
              <a:t>prob</a:t>
            </a:r>
            <a:r>
              <a:rPr lang="en-US" altLang="ja-JP" sz="2600" dirty="0" smtClean="0">
                <a:latin typeface="ＭＳ ゴシック" pitchFamily="49" charset="-128"/>
                <a:ea typeface="ＭＳ ゴシック" pitchFamily="49" charset="-128"/>
              </a:rPr>
              <a:t>_(100, 50)_(win, lose)                           + 0*</a:t>
            </a:r>
            <a:r>
              <a:rPr lang="en-US" altLang="ja-JP" sz="2600" dirty="0" err="1" smtClean="0">
                <a:latin typeface="ＭＳ ゴシック" pitchFamily="49" charset="-128"/>
                <a:ea typeface="ＭＳ ゴシック" pitchFamily="49" charset="-128"/>
              </a:rPr>
              <a:t>prob</a:t>
            </a:r>
            <a:r>
              <a:rPr lang="en-US" altLang="ja-JP" sz="2600" dirty="0" smtClean="0">
                <a:latin typeface="ＭＳ ゴシック" pitchFamily="49" charset="-128"/>
                <a:ea typeface="ＭＳ ゴシック" pitchFamily="49" charset="-128"/>
              </a:rPr>
              <a:t>_(100, 50)_(lose, win)                            + 0*</a:t>
            </a:r>
            <a:r>
              <a:rPr lang="en-US" altLang="ja-JP" sz="2600" dirty="0" err="1" smtClean="0">
                <a:latin typeface="ＭＳ ゴシック" pitchFamily="49" charset="-128"/>
                <a:ea typeface="ＭＳ ゴシック" pitchFamily="49" charset="-128"/>
              </a:rPr>
              <a:t>prob</a:t>
            </a:r>
            <a:r>
              <a:rPr lang="en-US" altLang="ja-JP" sz="2600" dirty="0" smtClean="0">
                <a:latin typeface="ＭＳ ゴシック" pitchFamily="49" charset="-128"/>
                <a:ea typeface="ＭＳ ゴシック" pitchFamily="49" charset="-128"/>
              </a:rPr>
              <a:t>_(100, 50)_(lose, lose)                           	    – p</a:t>
            </a:r>
            <a:r>
              <a:rPr lang="en-US" altLang="ja-JP" sz="2600" baseline="-25000" dirty="0" smtClean="0">
                <a:latin typeface="ＭＳ ゴシック" pitchFamily="49" charset="-128"/>
                <a:ea typeface="ＭＳ ゴシック" pitchFamily="49" charset="-128"/>
              </a:rPr>
              <a:t>1</a:t>
            </a:r>
            <a:r>
              <a:rPr lang="en-US" altLang="ja-JP" sz="2600" dirty="0" smtClean="0">
                <a:latin typeface="ＭＳ ゴシック" pitchFamily="49" charset="-128"/>
                <a:ea typeface="ＭＳ ゴシック" pitchFamily="49" charset="-128"/>
              </a:rPr>
              <a:t>_(100, 50)</a:t>
            </a:r>
          </a:p>
          <a:p>
            <a:pPr eaLnBrk="1" hangingPunct="1"/>
            <a:r>
              <a:rPr lang="ja-JP" altLang="en-US" sz="2600" dirty="0" smtClean="0"/>
              <a:t>嘘をついて</a:t>
            </a:r>
            <a:r>
              <a:rPr lang="en-US" altLang="ja-JP" sz="2600" dirty="0" smtClean="0"/>
              <a:t>$50</a:t>
            </a:r>
            <a:r>
              <a:rPr lang="ja-JP" altLang="en-US" sz="2600" dirty="0" smtClean="0"/>
              <a:t>を入札したときの期待効用</a:t>
            </a:r>
          </a:p>
          <a:p>
            <a:pPr lvl="1" eaLnBrk="1" hangingPunct="1"/>
            <a:r>
              <a:rPr lang="en-US" altLang="ja-JP" sz="2600" dirty="0" smtClean="0">
                <a:latin typeface="ＭＳ ゴシック" pitchFamily="49" charset="-128"/>
                <a:ea typeface="ＭＳ ゴシック" pitchFamily="49" charset="-128"/>
              </a:rPr>
              <a:t>100*</a:t>
            </a:r>
            <a:r>
              <a:rPr lang="en-US" altLang="ja-JP" sz="2600" dirty="0" err="1" smtClean="0">
                <a:latin typeface="ＭＳ ゴシック" pitchFamily="49" charset="-128"/>
                <a:ea typeface="ＭＳ ゴシック" pitchFamily="49" charset="-128"/>
              </a:rPr>
              <a:t>prob</a:t>
            </a:r>
            <a:r>
              <a:rPr lang="en-US" altLang="ja-JP" sz="2600" dirty="0" smtClean="0">
                <a:latin typeface="ＭＳ ゴシック" pitchFamily="49" charset="-128"/>
                <a:ea typeface="ＭＳ ゴシック" pitchFamily="49" charset="-128"/>
              </a:rPr>
              <a:t>_(50, 50)_(win, lose)                             + 0*</a:t>
            </a:r>
            <a:r>
              <a:rPr lang="en-US" altLang="ja-JP" sz="2600" dirty="0" err="1" smtClean="0">
                <a:latin typeface="ＭＳ ゴシック" pitchFamily="49" charset="-128"/>
                <a:ea typeface="ＭＳ ゴシック" pitchFamily="49" charset="-128"/>
              </a:rPr>
              <a:t>prob</a:t>
            </a:r>
            <a:r>
              <a:rPr lang="en-US" altLang="ja-JP" sz="2600" dirty="0" smtClean="0">
                <a:latin typeface="ＭＳ ゴシック" pitchFamily="49" charset="-128"/>
                <a:ea typeface="ＭＳ ゴシック" pitchFamily="49" charset="-128"/>
              </a:rPr>
              <a:t>_(50, 50)_(lose, win)                             + 0*</a:t>
            </a:r>
            <a:r>
              <a:rPr lang="en-US" altLang="ja-JP" sz="2600" dirty="0" err="1" smtClean="0">
                <a:latin typeface="ＭＳ ゴシック" pitchFamily="49" charset="-128"/>
                <a:ea typeface="ＭＳ ゴシック" pitchFamily="49" charset="-128"/>
              </a:rPr>
              <a:t>prob</a:t>
            </a:r>
            <a:r>
              <a:rPr lang="en-US" altLang="ja-JP" sz="2600" dirty="0" smtClean="0">
                <a:latin typeface="ＭＳ ゴシック" pitchFamily="49" charset="-128"/>
                <a:ea typeface="ＭＳ ゴシック" pitchFamily="49" charset="-128"/>
              </a:rPr>
              <a:t>_(50, 50)_(lose, lose)				    – p1_(50, 50)</a:t>
            </a:r>
            <a:endParaRPr lang="ja-JP" altLang="en-US" sz="2600" dirty="0" smtClean="0">
              <a:latin typeface="ＭＳ ゴシック" pitchFamily="49" charset="-128"/>
              <a:ea typeface="ＭＳ ゴシック" pitchFamily="49" charset="-128"/>
            </a:endParaRPr>
          </a:p>
        </p:txBody>
      </p:sp>
      <p:sp>
        <p:nvSpPr>
          <p:cNvPr id="165919" name="AutoShape 31"/>
          <p:cNvSpPr>
            <a:spLocks/>
          </p:cNvSpPr>
          <p:nvPr/>
        </p:nvSpPr>
        <p:spPr bwMode="auto">
          <a:xfrm>
            <a:off x="6372200" y="4941168"/>
            <a:ext cx="144463" cy="1439863"/>
          </a:xfrm>
          <a:prstGeom prst="rightBracket">
            <a:avLst>
              <a:gd name="adj" fmla="val 83058"/>
            </a:avLst>
          </a:prstGeom>
          <a:noFill/>
          <a:ln w="31750">
            <a:solidFill>
              <a:schemeClr val="tx2"/>
            </a:solidFill>
            <a:round/>
            <a:headEnd/>
            <a:tailEnd/>
          </a:ln>
        </p:spPr>
        <p:txBody>
          <a:bodyPr wrap="none" anchor="ctr"/>
          <a:lstStyle/>
          <a:p>
            <a:endParaRPr lang="ja-JP" altLang="en-US" sz="1800" baseline="0">
              <a:latin typeface="Arial" pitchFamily="34" charset="0"/>
            </a:endParaRPr>
          </a:p>
        </p:txBody>
      </p:sp>
      <p:cxnSp>
        <p:nvCxnSpPr>
          <p:cNvPr id="165920" name="AutoShape 32"/>
          <p:cNvCxnSpPr>
            <a:cxnSpLocks noChangeShapeType="1"/>
          </p:cNvCxnSpPr>
          <p:nvPr/>
        </p:nvCxnSpPr>
        <p:spPr bwMode="auto">
          <a:xfrm flipV="1">
            <a:off x="6660232" y="3356992"/>
            <a:ext cx="708025" cy="2052637"/>
          </a:xfrm>
          <a:prstGeom prst="curvedConnector3">
            <a:avLst>
              <a:gd name="adj1" fmla="val 345376"/>
            </a:avLst>
          </a:prstGeom>
          <a:noFill/>
          <a:ln w="31750">
            <a:solidFill>
              <a:schemeClr val="tx2"/>
            </a:solidFill>
            <a:round/>
            <a:headEnd/>
            <a:tailEnd type="triangle" w="lg" len="med"/>
          </a:ln>
        </p:spPr>
      </p:cxnSp>
      <p:sp>
        <p:nvSpPr>
          <p:cNvPr id="8" name="テキスト ボックス 7"/>
          <p:cNvSpPr txBox="1"/>
          <p:nvPr/>
        </p:nvSpPr>
        <p:spPr>
          <a:xfrm>
            <a:off x="6588224" y="2924944"/>
            <a:ext cx="750526" cy="769441"/>
          </a:xfrm>
          <a:prstGeom prst="rect">
            <a:avLst/>
          </a:prstGeom>
          <a:noFill/>
        </p:spPr>
        <p:txBody>
          <a:bodyPr wrap="none" rtlCol="0">
            <a:spAutoFit/>
          </a:bodyPr>
          <a:lstStyle/>
          <a:p>
            <a:pPr>
              <a:buNone/>
            </a:pPr>
            <a:r>
              <a:rPr lang="ja-JP" altLang="en-US" sz="4400" dirty="0" smtClean="0"/>
              <a:t>≧</a:t>
            </a:r>
            <a:endParaRPr kumimoji="1" lang="ja-JP" altLang="en-US" sz="4400" dirty="0"/>
          </a:p>
        </p:txBody>
      </p:sp>
      <p:sp>
        <p:nvSpPr>
          <p:cNvPr id="7" name="スライド番号プレースホルダ 5"/>
          <p:cNvSpPr>
            <a:spLocks noGrp="1"/>
          </p:cNvSpPr>
          <p:nvPr>
            <p:ph type="sldNum" sz="quarter" idx="4"/>
          </p:nvPr>
        </p:nvSpPr>
        <p:spPr>
          <a:xfrm>
            <a:off x="7239000" y="6400800"/>
            <a:ext cx="1905000" cy="457200"/>
          </a:xfrm>
          <a:noFill/>
        </p:spPr>
        <p:txBody>
          <a:bodyPr/>
          <a:lstStyle/>
          <a:p>
            <a:fld id="{E3DD5C7B-F912-4CD5-AFF0-965C70D808C8}" type="slidenum">
              <a:rPr lang="en-US" altLang="ja-JP">
                <a:ea typeface="ＭＳ Ｐゴシック" charset="-128"/>
              </a:rPr>
              <a:pPr/>
              <a:t>29</a:t>
            </a:fld>
            <a:endParaRPr lang="en-US" altLang="ja-JP" dirty="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697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697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697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697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165919"/>
                                        </p:tgtEl>
                                        <p:attrNameLst>
                                          <p:attrName>style.visibility</p:attrName>
                                        </p:attrNameLst>
                                      </p:cBhvr>
                                      <p:to>
                                        <p:strVal val="visible"/>
                                      </p:to>
                                    </p:set>
                                    <p:animEffect transition="in" filter="barn(inHorizontal)">
                                      <p:cBhvr>
                                        <p:cTn id="23" dur="500"/>
                                        <p:tgtEl>
                                          <p:spTgt spid="165919"/>
                                        </p:tgtEl>
                                      </p:cBhvr>
                                    </p:animEffect>
                                  </p:childTnLst>
                                </p:cTn>
                              </p:par>
                            </p:childTnLst>
                          </p:cTn>
                        </p:par>
                        <p:par>
                          <p:cTn id="24" fill="hold">
                            <p:stCondLst>
                              <p:cond delay="500"/>
                            </p:stCondLst>
                            <p:childTnLst>
                              <p:par>
                                <p:cTn id="25" presetID="22" presetClass="entr" presetSubtype="4" fill="hold" nodeType="afterEffect">
                                  <p:stCondLst>
                                    <p:cond delay="0"/>
                                  </p:stCondLst>
                                  <p:childTnLst>
                                    <p:set>
                                      <p:cBhvr>
                                        <p:cTn id="26" dur="1" fill="hold">
                                          <p:stCondLst>
                                            <p:cond delay="0"/>
                                          </p:stCondLst>
                                        </p:cTn>
                                        <p:tgtEl>
                                          <p:spTgt spid="165920"/>
                                        </p:tgtEl>
                                        <p:attrNameLst>
                                          <p:attrName>style.visibility</p:attrName>
                                        </p:attrNameLst>
                                      </p:cBhvr>
                                      <p:to>
                                        <p:strVal val="visible"/>
                                      </p:to>
                                    </p:set>
                                    <p:animEffect transition="in" filter="wipe(down)">
                                      <p:cBhvr>
                                        <p:cTn id="27" dur="500"/>
                                        <p:tgtEl>
                                          <p:spTgt spid="165920"/>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p:bldP spid="165919" grpId="0" animBg="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332656"/>
            <a:ext cx="7772400" cy="1143000"/>
          </a:xfrm>
        </p:spPr>
        <p:txBody>
          <a:bodyPr/>
          <a:lstStyle/>
          <a:p>
            <a:r>
              <a:rPr lang="ja-JP" altLang="en-US" dirty="0" smtClean="0"/>
              <a:t>アウトライン</a:t>
            </a:r>
            <a:endParaRPr kumimoji="1" lang="ja-JP" altLang="en-US" dirty="0"/>
          </a:p>
        </p:txBody>
      </p:sp>
      <p:sp>
        <p:nvSpPr>
          <p:cNvPr id="3" name="コンテンツ プレースホルダ 2"/>
          <p:cNvSpPr>
            <a:spLocks noGrp="1"/>
          </p:cNvSpPr>
          <p:nvPr>
            <p:ph idx="1"/>
          </p:nvPr>
        </p:nvSpPr>
        <p:spPr>
          <a:xfrm>
            <a:off x="827584" y="1340768"/>
            <a:ext cx="7772400" cy="4114800"/>
          </a:xfrm>
        </p:spPr>
        <p:txBody>
          <a:bodyPr/>
          <a:lstStyle/>
          <a:p>
            <a:r>
              <a:rPr lang="ja-JP" altLang="en-US" sz="3600" dirty="0" smtClean="0"/>
              <a:t>背景</a:t>
            </a:r>
            <a:endParaRPr lang="en-US" altLang="ja-JP" sz="3600" dirty="0" smtClean="0"/>
          </a:p>
          <a:p>
            <a:pPr lvl="1"/>
            <a:r>
              <a:rPr kumimoji="1" lang="en-US" altLang="ja-JP" sz="3600" dirty="0" err="1" smtClean="0"/>
              <a:t>Vickrey</a:t>
            </a:r>
            <a:r>
              <a:rPr kumimoji="1" lang="ja-JP" altLang="en-US" sz="3600" dirty="0" smtClean="0"/>
              <a:t>入札／検索連動広告</a:t>
            </a:r>
            <a:endParaRPr kumimoji="1" lang="en-US" altLang="ja-JP" sz="3600" dirty="0" smtClean="0"/>
          </a:p>
          <a:p>
            <a:pPr lvl="1"/>
            <a:r>
              <a:rPr lang="ja-JP" altLang="en-US" sz="3600" dirty="0" smtClean="0"/>
              <a:t>組合せ入札／</a:t>
            </a:r>
            <a:r>
              <a:rPr lang="en-US" altLang="ja-JP" sz="3600" dirty="0" smtClean="0"/>
              <a:t>VCG</a:t>
            </a:r>
            <a:r>
              <a:rPr lang="ja-JP" altLang="en-US" sz="3600" dirty="0" smtClean="0"/>
              <a:t>メカニズム</a:t>
            </a:r>
            <a:endParaRPr lang="en-US" altLang="ja-JP" sz="3600" dirty="0" smtClean="0"/>
          </a:p>
          <a:p>
            <a:r>
              <a:rPr lang="ja-JP" altLang="en-US" sz="3600" dirty="0" smtClean="0"/>
              <a:t>自動メカニズムデザイン</a:t>
            </a:r>
            <a:endParaRPr lang="en-US" altLang="ja-JP" sz="3600" dirty="0" smtClean="0"/>
          </a:p>
          <a:p>
            <a:pPr lvl="1"/>
            <a:r>
              <a:rPr kumimoji="1" lang="ja-JP" altLang="en-US" sz="3600" dirty="0" smtClean="0"/>
              <a:t>概要</a:t>
            </a:r>
            <a:endParaRPr kumimoji="1" lang="en-US" altLang="ja-JP" sz="3600" dirty="0" smtClean="0"/>
          </a:p>
          <a:p>
            <a:pPr lvl="1"/>
            <a:r>
              <a:rPr lang="ja-JP" altLang="en-US" sz="3600" dirty="0" smtClean="0"/>
              <a:t>適用事例</a:t>
            </a:r>
            <a:endParaRPr lang="en-US" altLang="ja-JP" sz="3600" dirty="0" smtClean="0"/>
          </a:p>
          <a:p>
            <a:pPr lvl="1"/>
            <a:r>
              <a:rPr kumimoji="1" lang="ja-JP" altLang="en-US" sz="3600" dirty="0" smtClean="0"/>
              <a:t>課題</a:t>
            </a:r>
            <a:endParaRPr kumimoji="1" lang="ja-JP" altLang="en-US" sz="3600" dirty="0"/>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3</a:t>
            </a:fld>
            <a:endParaRPr lang="en-US" altLang="ja-JP"/>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ja-JP" altLang="en-US" smtClean="0"/>
              <a:t>自動メカニズムデザインの結果</a:t>
            </a:r>
          </a:p>
        </p:txBody>
      </p:sp>
      <p:sp>
        <p:nvSpPr>
          <p:cNvPr id="129027" name="Rectangle 3"/>
          <p:cNvSpPr>
            <a:spLocks noGrp="1" noChangeArrowheads="1"/>
          </p:cNvSpPr>
          <p:nvPr>
            <p:ph type="body" idx="1"/>
          </p:nvPr>
        </p:nvSpPr>
        <p:spPr>
          <a:xfrm>
            <a:off x="566738" y="1752600"/>
            <a:ext cx="8001000" cy="2036763"/>
          </a:xfrm>
        </p:spPr>
        <p:txBody>
          <a:bodyPr/>
          <a:lstStyle/>
          <a:p>
            <a:pPr eaLnBrk="1" hangingPunct="1"/>
            <a:r>
              <a:rPr lang="ja-JP" altLang="en-US" dirty="0" smtClean="0"/>
              <a:t>目的関数（社会的余剰／収入最大化等）を線形の式で表現</a:t>
            </a:r>
          </a:p>
          <a:p>
            <a:pPr eaLnBrk="1" hangingPunct="1"/>
            <a:r>
              <a:rPr lang="ja-JP" altLang="en-US" dirty="0" smtClean="0"/>
              <a:t>制約条件を満たすよう，目的関数を最適化する変数の値を決定</a:t>
            </a:r>
          </a:p>
        </p:txBody>
      </p:sp>
      <p:graphicFrame>
        <p:nvGraphicFramePr>
          <p:cNvPr id="129028" name="Group 4"/>
          <p:cNvGraphicFramePr>
            <a:graphicFrameLocks noGrp="1"/>
          </p:cNvGraphicFramePr>
          <p:nvPr/>
        </p:nvGraphicFramePr>
        <p:xfrm>
          <a:off x="755650" y="3949700"/>
          <a:ext cx="7791450" cy="1706880"/>
        </p:xfrm>
        <a:graphic>
          <a:graphicData uri="http://schemas.openxmlformats.org/drawingml/2006/table">
            <a:tbl>
              <a:tblPr/>
              <a:tblGrid>
                <a:gridCol w="1704975"/>
                <a:gridCol w="3043238"/>
                <a:gridCol w="3043237"/>
              </a:tblGrid>
              <a:tr h="180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1" lang="ja-JP" altLang="en-US" sz="2200" b="0" i="0" u="none" strike="noStrike" cap="none" normalizeH="0" baseline="0" smtClean="0">
                        <a:ln>
                          <a:noFill/>
                        </a:ln>
                        <a:solidFill>
                          <a:schemeClr val="tx1"/>
                        </a:solidFill>
                        <a:effectLst/>
                        <a:latin typeface="Verdana"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ja-JP" altLang="en-US" sz="2200" b="0" i="0" u="none" strike="noStrike" cap="none" normalizeH="0" baseline="0" smtClean="0">
                          <a:ln>
                            <a:noFill/>
                          </a:ln>
                          <a:solidFill>
                            <a:schemeClr val="tx1"/>
                          </a:solidFill>
                          <a:effectLst/>
                          <a:latin typeface="Verdana" pitchFamily="34" charset="0"/>
                          <a:ea typeface="ＭＳ Ｐゴシック" pitchFamily="50" charset="-128"/>
                        </a:rPr>
                        <a:t>社会的余剰最大化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ja-JP" altLang="en-US" sz="2200" b="0" i="0" u="none" strike="noStrike" cap="none" normalizeH="0" baseline="0" smtClean="0">
                          <a:ln>
                            <a:noFill/>
                          </a:ln>
                          <a:solidFill>
                            <a:schemeClr val="tx1"/>
                          </a:solidFill>
                          <a:effectLst/>
                          <a:latin typeface="Verdana" pitchFamily="34" charset="0"/>
                          <a:ea typeface="ＭＳ Ｐゴシック" pitchFamily="50" charset="-128"/>
                        </a:rPr>
                        <a:t>主催者収入最大化</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en-US" altLang="ja-JP" sz="2200" b="0" i="0" u="none" strike="noStrike" cap="none" normalizeH="0" baseline="0" smtClean="0">
                          <a:ln>
                            <a:noFill/>
                          </a:ln>
                          <a:solidFill>
                            <a:schemeClr val="tx1"/>
                          </a:solidFill>
                          <a:effectLst/>
                          <a:latin typeface="Verdana" pitchFamily="34" charset="0"/>
                          <a:ea typeface="ＭＳ Ｐゴシック" pitchFamily="50" charset="-128"/>
                        </a:rPr>
                        <a:t>(100, 100)</a:t>
                      </a:r>
                      <a:endParaRPr kumimoji="1" lang="ja-JP" altLang="en-US" sz="2200" b="0" i="0" u="none" strike="noStrike" cap="none" normalizeH="0" baseline="0" smtClean="0">
                        <a:ln>
                          <a:noFill/>
                        </a:ln>
                        <a:solidFill>
                          <a:schemeClr val="tx1"/>
                        </a:solidFill>
                        <a:effectLst/>
                        <a:latin typeface="Verdana"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en-US" altLang="ja-JP" sz="2200" b="0" i="0" u="none" strike="noStrike" cap="none" normalizeH="0" baseline="0" smtClean="0">
                          <a:ln>
                            <a:noFill/>
                          </a:ln>
                          <a:solidFill>
                            <a:schemeClr val="tx1"/>
                          </a:solidFill>
                          <a:effectLst/>
                          <a:latin typeface="Verdana" pitchFamily="34" charset="0"/>
                          <a:ea typeface="ＭＳ Ｐゴシック" pitchFamily="50" charset="-128"/>
                        </a:rPr>
                        <a:t>(win, lose), (100,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en-US" altLang="ja-JP" sz="2200" b="0" i="0" u="none" strike="noStrike" cap="none" normalizeH="0" baseline="0" smtClean="0">
                          <a:ln>
                            <a:noFill/>
                          </a:ln>
                          <a:solidFill>
                            <a:schemeClr val="tx1"/>
                          </a:solidFill>
                          <a:effectLst/>
                          <a:latin typeface="Verdana" pitchFamily="34" charset="0"/>
                          <a:ea typeface="ＭＳ Ｐゴシック" pitchFamily="50" charset="-128"/>
                        </a:rPr>
                        <a:t>(win, lose), (100, 0)</a:t>
                      </a:r>
                      <a:endParaRPr kumimoji="1" lang="ja-JP" altLang="en-US" sz="2200" b="0" i="0" u="none" strike="noStrike" cap="none" normalizeH="0" baseline="0" smtClean="0">
                        <a:ln>
                          <a:noFill/>
                        </a:ln>
                        <a:solidFill>
                          <a:schemeClr val="tx1"/>
                        </a:solidFill>
                        <a:effectLst/>
                        <a:latin typeface="Verdana"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en-US" altLang="ja-JP" sz="2200" b="0" i="0" u="none" strike="noStrike" cap="none" normalizeH="0" baseline="0" smtClean="0">
                          <a:ln>
                            <a:noFill/>
                          </a:ln>
                          <a:solidFill>
                            <a:schemeClr val="tx1"/>
                          </a:solidFill>
                          <a:effectLst/>
                          <a:latin typeface="Verdana" pitchFamily="34" charset="0"/>
                          <a:ea typeface="ＭＳ Ｐゴシック" pitchFamily="50" charset="-128"/>
                        </a:rPr>
                        <a:t>(100, 50)</a:t>
                      </a:r>
                      <a:endParaRPr kumimoji="1" lang="ja-JP" altLang="en-US" sz="2200" b="0" i="0" u="none" strike="noStrike" cap="none" normalizeH="0" baseline="0" smtClean="0">
                        <a:ln>
                          <a:noFill/>
                        </a:ln>
                        <a:solidFill>
                          <a:schemeClr val="tx1"/>
                        </a:solidFill>
                        <a:effectLst/>
                        <a:latin typeface="Verdana"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en-US" altLang="ja-JP" sz="2200" b="0" i="0" u="none" strike="noStrike" cap="none" normalizeH="0" baseline="0" smtClean="0">
                          <a:ln>
                            <a:noFill/>
                          </a:ln>
                          <a:solidFill>
                            <a:schemeClr val="tx1"/>
                          </a:solidFill>
                          <a:effectLst/>
                          <a:latin typeface="Verdana" pitchFamily="34" charset="0"/>
                          <a:ea typeface="ＭＳ Ｐゴシック" pitchFamily="50" charset="-128"/>
                        </a:rPr>
                        <a:t>(win, lose), (50, 0)</a:t>
                      </a:r>
                      <a:endParaRPr kumimoji="1" lang="ja-JP" altLang="en-US" sz="2200" b="0" i="0" u="none" strike="noStrike" cap="none" normalizeH="0" baseline="0" smtClean="0">
                        <a:ln>
                          <a:noFill/>
                        </a:ln>
                        <a:solidFill>
                          <a:schemeClr val="tx1"/>
                        </a:solidFill>
                        <a:effectLst/>
                        <a:latin typeface="Verdana"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en-US" altLang="ja-JP" sz="2200" b="0" i="0" u="none" strike="noStrike" cap="none" normalizeH="0" baseline="0" smtClean="0">
                          <a:ln>
                            <a:noFill/>
                          </a:ln>
                          <a:solidFill>
                            <a:schemeClr val="tx1"/>
                          </a:solidFill>
                          <a:effectLst/>
                          <a:latin typeface="Verdana" pitchFamily="34" charset="0"/>
                          <a:ea typeface="ＭＳ Ｐゴシック" pitchFamily="50" charset="-128"/>
                        </a:rPr>
                        <a:t>(win, lose), (100, 0)</a:t>
                      </a:r>
                      <a:endParaRPr kumimoji="1" lang="ja-JP" altLang="en-US" sz="2200" b="0" i="0" u="none" strike="noStrike" cap="none" normalizeH="0" baseline="0" smtClean="0">
                        <a:ln>
                          <a:noFill/>
                        </a:ln>
                        <a:solidFill>
                          <a:schemeClr val="tx1"/>
                        </a:solidFill>
                        <a:effectLst/>
                        <a:latin typeface="Verdana"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en-US" altLang="ja-JP" sz="2200" b="0" i="0" u="none" strike="noStrike" cap="none" normalizeH="0" baseline="0" smtClean="0">
                          <a:ln>
                            <a:noFill/>
                          </a:ln>
                          <a:solidFill>
                            <a:schemeClr val="tx1"/>
                          </a:solidFill>
                          <a:effectLst/>
                          <a:latin typeface="Verdana" pitchFamily="34" charset="0"/>
                          <a:ea typeface="ＭＳ Ｐゴシック" pitchFamily="50" charset="-128"/>
                        </a:rPr>
                        <a:t>(50, 50)</a:t>
                      </a:r>
                      <a:endParaRPr kumimoji="1" lang="ja-JP" altLang="en-US" sz="2200" b="0" i="0" u="none" strike="noStrike" cap="none" normalizeH="0" baseline="0" smtClean="0">
                        <a:ln>
                          <a:noFill/>
                        </a:ln>
                        <a:solidFill>
                          <a:schemeClr val="tx1"/>
                        </a:solidFill>
                        <a:effectLst/>
                        <a:latin typeface="Verdana"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en-US" altLang="ja-JP" sz="2200" b="0" i="0" u="none" strike="noStrike" cap="none" normalizeH="0" baseline="0" smtClean="0">
                          <a:ln>
                            <a:noFill/>
                          </a:ln>
                          <a:solidFill>
                            <a:schemeClr val="tx1"/>
                          </a:solidFill>
                          <a:effectLst/>
                          <a:latin typeface="Verdana" pitchFamily="34" charset="0"/>
                          <a:ea typeface="ＭＳ Ｐゴシック" pitchFamily="50" charset="-128"/>
                        </a:rPr>
                        <a:t>(win, lose), (50, 0)</a:t>
                      </a:r>
                      <a:endParaRPr kumimoji="1" lang="ja-JP" altLang="en-US" sz="2200" b="0" i="0" u="none" strike="noStrike" cap="none" normalizeH="0" baseline="0" smtClean="0">
                        <a:ln>
                          <a:noFill/>
                        </a:ln>
                        <a:solidFill>
                          <a:schemeClr val="tx1"/>
                        </a:solidFill>
                        <a:effectLst/>
                        <a:latin typeface="Verdana"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en-US" altLang="ja-JP" sz="2200" b="0" i="0" u="none" strike="noStrike" cap="none" normalizeH="0" baseline="0" dirty="0" smtClean="0">
                          <a:ln>
                            <a:noFill/>
                          </a:ln>
                          <a:solidFill>
                            <a:schemeClr val="tx1"/>
                          </a:solidFill>
                          <a:effectLst/>
                          <a:latin typeface="Verdana" pitchFamily="34" charset="0"/>
                          <a:ea typeface="ＭＳ Ｐゴシック" pitchFamily="50" charset="-128"/>
                        </a:rPr>
                        <a:t>(lose, lose), (0, 0)</a:t>
                      </a:r>
                      <a:endParaRPr kumimoji="1"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540" name="Text Box 156"/>
          <p:cNvSpPr txBox="1">
            <a:spLocks noChangeArrowheads="1"/>
          </p:cNvSpPr>
          <p:nvPr/>
        </p:nvSpPr>
        <p:spPr bwMode="auto">
          <a:xfrm>
            <a:off x="2517775" y="5622925"/>
            <a:ext cx="2214261" cy="400110"/>
          </a:xfrm>
          <a:prstGeom prst="rect">
            <a:avLst/>
          </a:prstGeom>
          <a:noFill/>
          <a:ln w="9525">
            <a:noFill/>
            <a:miter lim="800000"/>
            <a:headEnd/>
            <a:tailEnd/>
          </a:ln>
        </p:spPr>
        <p:txBody>
          <a:bodyPr wrap="none">
            <a:spAutoFit/>
          </a:bodyPr>
          <a:lstStyle/>
          <a:p>
            <a:pPr>
              <a:buNone/>
            </a:pPr>
            <a:r>
              <a:rPr lang="en-US" altLang="ja-JP" sz="2000" baseline="0" dirty="0" err="1" smtClean="0">
                <a:latin typeface="Arial" pitchFamily="34" charset="0"/>
              </a:rPr>
              <a:t>Vickrey</a:t>
            </a:r>
            <a:r>
              <a:rPr lang="ja-JP" altLang="en-US" sz="2000" baseline="0" dirty="0" smtClean="0">
                <a:latin typeface="Arial" pitchFamily="34" charset="0"/>
              </a:rPr>
              <a:t>入札</a:t>
            </a:r>
            <a:r>
              <a:rPr lang="ja-JP" altLang="en-US" sz="2000" baseline="0" dirty="0">
                <a:latin typeface="Arial" pitchFamily="34" charset="0"/>
              </a:rPr>
              <a:t>と同じ</a:t>
            </a:r>
          </a:p>
        </p:txBody>
      </p:sp>
      <p:sp>
        <p:nvSpPr>
          <p:cNvPr id="16541" name="Text Box 157"/>
          <p:cNvSpPr txBox="1">
            <a:spLocks noChangeArrowheads="1"/>
          </p:cNvSpPr>
          <p:nvPr/>
        </p:nvSpPr>
        <p:spPr bwMode="auto">
          <a:xfrm>
            <a:off x="5521325" y="5624513"/>
            <a:ext cx="3298825" cy="396875"/>
          </a:xfrm>
          <a:prstGeom prst="rect">
            <a:avLst/>
          </a:prstGeom>
          <a:noFill/>
          <a:ln w="9525">
            <a:noFill/>
            <a:miter lim="800000"/>
            <a:headEnd/>
            <a:tailEnd/>
          </a:ln>
        </p:spPr>
        <p:txBody>
          <a:bodyPr wrap="none">
            <a:spAutoFit/>
          </a:bodyPr>
          <a:lstStyle/>
          <a:p>
            <a:pPr>
              <a:buNone/>
            </a:pPr>
            <a:r>
              <a:rPr lang="ja-JP" altLang="en-US" sz="2000" baseline="0">
                <a:latin typeface="Arial" pitchFamily="34" charset="0"/>
              </a:rPr>
              <a:t>留保価格を用いた場合と同じ</a:t>
            </a:r>
          </a:p>
        </p:txBody>
      </p:sp>
      <p:sp>
        <p:nvSpPr>
          <p:cNvPr id="7" name="スライド番号プレースホルダ 5"/>
          <p:cNvSpPr>
            <a:spLocks noGrp="1"/>
          </p:cNvSpPr>
          <p:nvPr>
            <p:ph type="sldNum" sz="quarter" idx="4"/>
          </p:nvPr>
        </p:nvSpPr>
        <p:spPr>
          <a:xfrm>
            <a:off x="7239000" y="6400800"/>
            <a:ext cx="1905000" cy="457200"/>
          </a:xfrm>
          <a:noFill/>
        </p:spPr>
        <p:txBody>
          <a:bodyPr/>
          <a:lstStyle/>
          <a:p>
            <a:fld id="{E3DD5C7B-F912-4CD5-AFF0-965C70D808C8}" type="slidenum">
              <a:rPr lang="en-US" altLang="ja-JP">
                <a:ea typeface="ＭＳ Ｐゴシック" charset="-128"/>
              </a:rPr>
              <a:pPr/>
              <a:t>30</a:t>
            </a:fld>
            <a:endParaRPr lang="en-US" altLang="ja-JP" dirty="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90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129028"/>
                                        </p:tgtEl>
                                        <p:attrNameLst>
                                          <p:attrName>style.visibility</p:attrName>
                                        </p:attrNameLst>
                                      </p:cBhvr>
                                      <p:to>
                                        <p:strVal val="visible"/>
                                      </p:to>
                                    </p:set>
                                    <p:animEffect transition="in" filter="checkerboard(across)">
                                      <p:cBhvr>
                                        <p:cTn id="15" dur="500"/>
                                        <p:tgtEl>
                                          <p:spTgt spid="12902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6540"/>
                                        </p:tgtEl>
                                        <p:attrNameLst>
                                          <p:attrName>style.visibility</p:attrName>
                                        </p:attrNameLst>
                                      </p:cBhvr>
                                      <p:to>
                                        <p:strVal val="visible"/>
                                      </p:to>
                                    </p:set>
                                    <p:animEffect transition="in" filter="blinds(horizontal)">
                                      <p:cBhvr>
                                        <p:cTn id="20" dur="500"/>
                                        <p:tgtEl>
                                          <p:spTgt spid="1654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6540"/>
                                        </p:tgtEl>
                                        <p:attrNameLst>
                                          <p:attrName>style.visibility</p:attrName>
                                        </p:attrNameLst>
                                      </p:cBhvr>
                                      <p:to>
                                        <p:strVal val="hidden"/>
                                      </p:to>
                                    </p:set>
                                  </p:childTnLst>
                                </p:cTn>
                              </p:par>
                            </p:childTnLst>
                          </p:cTn>
                        </p:par>
                        <p:par>
                          <p:cTn id="25" fill="hold">
                            <p:stCondLst>
                              <p:cond delay="0"/>
                            </p:stCondLst>
                            <p:childTnLst>
                              <p:par>
                                <p:cTn id="26" presetID="3" presetClass="entr" presetSubtype="10" fill="hold" grpId="0" nodeType="afterEffect">
                                  <p:stCondLst>
                                    <p:cond delay="0"/>
                                  </p:stCondLst>
                                  <p:childTnLst>
                                    <p:set>
                                      <p:cBhvr>
                                        <p:cTn id="27" dur="1" fill="hold">
                                          <p:stCondLst>
                                            <p:cond delay="0"/>
                                          </p:stCondLst>
                                        </p:cTn>
                                        <p:tgtEl>
                                          <p:spTgt spid="16541"/>
                                        </p:tgtEl>
                                        <p:attrNameLst>
                                          <p:attrName>style.visibility</p:attrName>
                                        </p:attrNameLst>
                                      </p:cBhvr>
                                      <p:to>
                                        <p:strVal val="visible"/>
                                      </p:to>
                                    </p:set>
                                    <p:animEffect transition="in" filter="blinds(horizontal)">
                                      <p:cBhvr>
                                        <p:cTn id="28" dur="500"/>
                                        <p:tgtEl>
                                          <p:spTgt spid="16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p:bldP spid="16540" grpId="0"/>
      <p:bldP spid="16540" grpId="1"/>
      <p:bldP spid="1654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188640"/>
            <a:ext cx="7772400" cy="1143000"/>
          </a:xfrm>
        </p:spPr>
        <p:txBody>
          <a:bodyPr/>
          <a:lstStyle/>
          <a:p>
            <a:r>
              <a:rPr kumimoji="1" lang="ja-JP" altLang="en-US" dirty="0" smtClean="0"/>
              <a:t>自動メカニズムデザイン</a:t>
            </a:r>
            <a:r>
              <a:rPr lang="ja-JP" altLang="en-US" dirty="0" smtClean="0"/>
              <a:t>の利点</a:t>
            </a:r>
            <a:endParaRPr kumimoji="1" lang="ja-JP" altLang="en-US" dirty="0"/>
          </a:p>
        </p:txBody>
      </p:sp>
      <p:sp>
        <p:nvSpPr>
          <p:cNvPr id="3" name="コンテンツ プレースホルダ 2"/>
          <p:cNvSpPr>
            <a:spLocks noGrp="1"/>
          </p:cNvSpPr>
          <p:nvPr>
            <p:ph idx="1"/>
          </p:nvPr>
        </p:nvSpPr>
        <p:spPr>
          <a:xfrm>
            <a:off x="323528" y="1268760"/>
            <a:ext cx="8568952" cy="4114800"/>
          </a:xfrm>
        </p:spPr>
        <p:txBody>
          <a:bodyPr/>
          <a:lstStyle/>
          <a:p>
            <a:r>
              <a:rPr kumimoji="1" lang="ja-JP" altLang="en-US" dirty="0" smtClean="0"/>
              <a:t>制約はどう選んでも良い： 誘因両立性</a:t>
            </a:r>
            <a:r>
              <a:rPr kumimoji="1" lang="en-US" altLang="ja-JP" dirty="0" smtClean="0"/>
              <a:t>, </a:t>
            </a:r>
            <a:r>
              <a:rPr kumimoji="1" lang="ja-JP" altLang="en-US" dirty="0" smtClean="0"/>
              <a:t>より弱い条件</a:t>
            </a:r>
            <a:r>
              <a:rPr kumimoji="1" lang="en-US" altLang="ja-JP" dirty="0" smtClean="0"/>
              <a:t>, ...</a:t>
            </a:r>
          </a:p>
          <a:p>
            <a:r>
              <a:rPr lang="ja-JP" altLang="en-US" dirty="0" smtClean="0"/>
              <a:t>目的関数もどう選んでも良い： 社会的余剰，売手の収入</a:t>
            </a:r>
            <a:r>
              <a:rPr lang="en-US" altLang="ja-JP" dirty="0" smtClean="0"/>
              <a:t>, ...</a:t>
            </a:r>
          </a:p>
          <a:p>
            <a:r>
              <a:rPr lang="ja-JP" altLang="en-US" dirty="0" smtClean="0"/>
              <a:t>メカニズムの種類も選択可能： 決定的／確率的</a:t>
            </a:r>
            <a:endParaRPr lang="en-US" altLang="ja-JP" dirty="0" smtClean="0"/>
          </a:p>
          <a:p>
            <a:r>
              <a:rPr lang="ja-JP" altLang="en-US" dirty="0" smtClean="0"/>
              <a:t>与えられたタイプの範囲に特化して最適化された，カスタムメイドのメカニズムが設計可能</a:t>
            </a:r>
            <a:endParaRPr lang="en-US" altLang="ja-JP" dirty="0" smtClean="0"/>
          </a:p>
          <a:p>
            <a:pPr>
              <a:buNone/>
            </a:pPr>
            <a:r>
              <a:rPr lang="ja-JP" altLang="en-US" dirty="0" smtClean="0">
                <a:solidFill>
                  <a:schemeClr val="tx2"/>
                </a:solidFill>
              </a:rPr>
              <a:t>制度はコンピュータで自動的に創れる</a:t>
            </a:r>
            <a:r>
              <a:rPr lang="en-US" altLang="ja-JP" dirty="0" smtClean="0">
                <a:solidFill>
                  <a:schemeClr val="tx2"/>
                </a:solidFill>
              </a:rPr>
              <a:t>? </a:t>
            </a:r>
            <a:r>
              <a:rPr lang="ja-JP" altLang="en-US" dirty="0" smtClean="0">
                <a:solidFill>
                  <a:schemeClr val="tx2"/>
                </a:solidFill>
              </a:rPr>
              <a:t>人手は不要</a:t>
            </a:r>
            <a:r>
              <a:rPr lang="en-US" altLang="ja-JP" dirty="0" smtClean="0">
                <a:solidFill>
                  <a:schemeClr val="tx2"/>
                </a:solidFill>
              </a:rPr>
              <a:t>?</a:t>
            </a:r>
          </a:p>
          <a:p>
            <a:pPr>
              <a:buNone/>
            </a:pPr>
            <a:endParaRPr kumimoji="1" lang="ja-JP" altLang="en-US" dirty="0"/>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31</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0"/>
            <a:ext cx="7772400" cy="1143000"/>
          </a:xfrm>
        </p:spPr>
        <p:txBody>
          <a:bodyPr/>
          <a:lstStyle/>
          <a:p>
            <a:r>
              <a:rPr kumimoji="1" lang="ja-JP" altLang="en-US" dirty="0" smtClean="0"/>
              <a:t>自動メカニズムデザインの問題点</a:t>
            </a:r>
            <a:endParaRPr kumimoji="1" lang="ja-JP" altLang="en-US" dirty="0"/>
          </a:p>
        </p:txBody>
      </p:sp>
      <p:sp>
        <p:nvSpPr>
          <p:cNvPr id="3" name="コンテンツ プレースホルダ 2"/>
          <p:cNvSpPr>
            <a:spLocks noGrp="1"/>
          </p:cNvSpPr>
          <p:nvPr>
            <p:ph idx="1"/>
          </p:nvPr>
        </p:nvSpPr>
        <p:spPr>
          <a:xfrm>
            <a:off x="323528" y="980728"/>
            <a:ext cx="8603332" cy="4114800"/>
          </a:xfrm>
        </p:spPr>
        <p:txBody>
          <a:bodyPr/>
          <a:lstStyle/>
          <a:p>
            <a:r>
              <a:rPr lang="ja-JP" altLang="en-US" sz="2600" dirty="0" smtClean="0"/>
              <a:t>組合せ最適化なので，タイプは離散化する必要がある</a:t>
            </a:r>
            <a:r>
              <a:rPr lang="en-US" altLang="ja-JP" sz="2600" dirty="0" smtClean="0"/>
              <a:t/>
            </a:r>
            <a:br>
              <a:rPr lang="en-US" altLang="ja-JP" sz="2600" dirty="0" smtClean="0"/>
            </a:br>
            <a:r>
              <a:rPr lang="ja-JP" altLang="en-US" sz="2600" dirty="0" smtClean="0"/>
              <a:t>（</a:t>
            </a:r>
            <a:r>
              <a:rPr lang="en-US" altLang="ja-JP" sz="2600" dirty="0" smtClean="0"/>
              <a:t>e.g., 0</a:t>
            </a:r>
            <a:r>
              <a:rPr lang="ja-JP" altLang="en-US" sz="2600" dirty="0" smtClean="0"/>
              <a:t>から</a:t>
            </a:r>
            <a:r>
              <a:rPr lang="en-US" altLang="ja-JP" sz="2600" dirty="0" smtClean="0"/>
              <a:t>100</a:t>
            </a:r>
            <a:r>
              <a:rPr lang="ja-JP" altLang="en-US" sz="2600" dirty="0" smtClean="0"/>
              <a:t>の実数値→</a:t>
            </a:r>
            <a:r>
              <a:rPr lang="en-US" altLang="ja-JP" sz="2600" dirty="0" smtClean="0"/>
              <a:t>0</a:t>
            </a:r>
            <a:r>
              <a:rPr lang="ja-JP" altLang="en-US" sz="2600" dirty="0" smtClean="0"/>
              <a:t>から</a:t>
            </a:r>
            <a:r>
              <a:rPr lang="en-US" altLang="ja-JP" sz="2600" dirty="0" smtClean="0"/>
              <a:t>100</a:t>
            </a:r>
            <a:r>
              <a:rPr lang="ja-JP" altLang="en-US" sz="2600" dirty="0" err="1" smtClean="0"/>
              <a:t>の整</a:t>
            </a:r>
            <a:r>
              <a:rPr lang="ja-JP" altLang="en-US" sz="2600" dirty="0" smtClean="0"/>
              <a:t>数値）</a:t>
            </a:r>
            <a:endParaRPr lang="en-US" altLang="ja-JP" sz="2600" dirty="0" smtClean="0"/>
          </a:p>
          <a:p>
            <a:r>
              <a:rPr lang="ja-JP" altLang="en-US" sz="2600" dirty="0" smtClean="0"/>
              <a:t>混合整数計画法の問題のサイズがすぐに爆発</a:t>
            </a:r>
            <a:endParaRPr lang="en-US" altLang="ja-JP" sz="2600" dirty="0" smtClean="0"/>
          </a:p>
          <a:p>
            <a:r>
              <a:rPr kumimoji="1" lang="ja-JP" altLang="en-US" sz="2600" dirty="0" smtClean="0"/>
              <a:t>参加者数が</a:t>
            </a:r>
            <a:r>
              <a:rPr kumimoji="1" lang="en-US" altLang="ja-JP" sz="2600" dirty="0" smtClean="0"/>
              <a:t>n, </a:t>
            </a:r>
            <a:r>
              <a:rPr kumimoji="1" lang="ja-JP" altLang="en-US" sz="2600" dirty="0" smtClean="0"/>
              <a:t>可能なタイプ</a:t>
            </a:r>
            <a:r>
              <a:rPr lang="ja-JP" altLang="en-US" sz="2600" dirty="0" smtClean="0"/>
              <a:t>の数を</a:t>
            </a:r>
            <a:r>
              <a:rPr kumimoji="1" lang="en-US" altLang="ja-JP" sz="2600" dirty="0" smtClean="0"/>
              <a:t>t</a:t>
            </a:r>
            <a:r>
              <a:rPr kumimoji="1" lang="ja-JP" altLang="en-US" sz="2600" dirty="0" smtClean="0"/>
              <a:t>とすると，タイプ</a:t>
            </a:r>
            <a:r>
              <a:rPr lang="ja-JP" altLang="en-US" sz="2600" dirty="0" smtClean="0"/>
              <a:t>ベクトル</a:t>
            </a:r>
            <a:r>
              <a:rPr kumimoji="1" lang="ja-JP" altLang="en-US" sz="2600" dirty="0" smtClean="0"/>
              <a:t>の総数は</a:t>
            </a:r>
            <a:r>
              <a:rPr lang="en-US" altLang="ja-JP" sz="2600" dirty="0" err="1" smtClean="0"/>
              <a:t>t</a:t>
            </a:r>
            <a:r>
              <a:rPr lang="en-US" altLang="ja-JP" sz="2600" baseline="30000" dirty="0" err="1" smtClean="0"/>
              <a:t>n</a:t>
            </a:r>
            <a:endParaRPr lang="en-US" altLang="ja-JP" sz="2600" baseline="30000" dirty="0" smtClean="0"/>
          </a:p>
          <a:p>
            <a:r>
              <a:rPr kumimoji="1" lang="ja-JP" altLang="en-US" sz="2600" dirty="0" smtClean="0"/>
              <a:t>組合せ入札で，財の数を</a:t>
            </a:r>
            <a:r>
              <a:rPr kumimoji="1" lang="en-US" altLang="ja-JP" sz="2600" dirty="0" smtClean="0"/>
              <a:t>m</a:t>
            </a:r>
            <a:r>
              <a:rPr kumimoji="1" lang="ja-JP" altLang="en-US" sz="2600" dirty="0" smtClean="0"/>
              <a:t>とすると，可能な割り当て</a:t>
            </a:r>
            <a:r>
              <a:rPr lang="ja-JP" altLang="en-US" sz="2600" dirty="0" smtClean="0"/>
              <a:t>方法は</a:t>
            </a:r>
            <a:r>
              <a:rPr lang="en-US" altLang="ja-JP" sz="2600" dirty="0" smtClean="0"/>
              <a:t>(n+1)</a:t>
            </a:r>
            <a:r>
              <a:rPr lang="en-US" altLang="ja-JP" sz="2600" baseline="30000" dirty="0" smtClean="0"/>
              <a:t>m</a:t>
            </a:r>
          </a:p>
          <a:p>
            <a:r>
              <a:rPr lang="ja-JP" altLang="en-US" sz="2600" dirty="0" smtClean="0"/>
              <a:t>割当てに関する変数の数は</a:t>
            </a:r>
            <a:r>
              <a:rPr lang="en-US" altLang="ja-JP" sz="2600" dirty="0" err="1" smtClean="0"/>
              <a:t>t</a:t>
            </a:r>
            <a:r>
              <a:rPr lang="en-US" altLang="ja-JP" sz="2600" baseline="30000" dirty="0" err="1" smtClean="0"/>
              <a:t>n</a:t>
            </a:r>
            <a:r>
              <a:rPr lang="en-US" altLang="ja-JP" sz="2600" baseline="30000" dirty="0" smtClean="0"/>
              <a:t> </a:t>
            </a:r>
            <a:r>
              <a:rPr lang="ja-JP" altLang="en-US" sz="2600" dirty="0" smtClean="0"/>
              <a:t>・</a:t>
            </a:r>
            <a:r>
              <a:rPr lang="en-US" altLang="ja-JP" sz="2600" dirty="0" smtClean="0"/>
              <a:t> (n+1)</a:t>
            </a:r>
            <a:r>
              <a:rPr lang="en-US" altLang="ja-JP" sz="2600" baseline="30000" dirty="0" smtClean="0"/>
              <a:t>m</a:t>
            </a:r>
            <a:endParaRPr lang="en-US" altLang="ja-JP" sz="2600" dirty="0" smtClean="0"/>
          </a:p>
          <a:p>
            <a:r>
              <a:rPr lang="en-US" altLang="ja-JP" sz="2600" dirty="0" smtClean="0"/>
              <a:t>4</a:t>
            </a:r>
            <a:r>
              <a:rPr lang="ja-JP" altLang="en-US" sz="2600" dirty="0" smtClean="0"/>
              <a:t>人，</a:t>
            </a:r>
            <a:r>
              <a:rPr lang="en-US" altLang="ja-JP" sz="2600" dirty="0" smtClean="0"/>
              <a:t>3</a:t>
            </a:r>
            <a:r>
              <a:rPr lang="ja-JP" altLang="en-US" sz="2600" dirty="0" smtClean="0"/>
              <a:t>財，</a:t>
            </a:r>
            <a:r>
              <a:rPr lang="en-US" altLang="ja-JP" sz="2600" dirty="0" smtClean="0"/>
              <a:t>9</a:t>
            </a:r>
            <a:r>
              <a:rPr lang="ja-JP" altLang="en-US" sz="2600" dirty="0" smtClean="0"/>
              <a:t>タイプで</a:t>
            </a:r>
            <a:r>
              <a:rPr lang="en-US" altLang="ja-JP" sz="2600" dirty="0" smtClean="0"/>
              <a:t>82</a:t>
            </a:r>
            <a:r>
              <a:rPr lang="ja-JP" altLang="en-US" sz="2600" dirty="0" smtClean="0"/>
              <a:t>万以上</a:t>
            </a:r>
          </a:p>
          <a:p>
            <a:r>
              <a:rPr lang="en-US" altLang="ja-JP" sz="2600" dirty="0" smtClean="0"/>
              <a:t>CPLEX</a:t>
            </a:r>
            <a:r>
              <a:rPr lang="ja-JP" altLang="en-US" sz="2600" dirty="0" smtClean="0"/>
              <a:t>が速いといっても，この規模だとちょっと無理</a:t>
            </a:r>
            <a:endParaRPr lang="en-US" altLang="ja-JP" sz="2600" dirty="0" smtClean="0"/>
          </a:p>
          <a:p>
            <a:pPr>
              <a:buNone/>
            </a:pPr>
            <a:r>
              <a:rPr lang="ja-JP" altLang="en-US" sz="2600" dirty="0" smtClean="0">
                <a:solidFill>
                  <a:schemeClr val="tx2"/>
                </a:solidFill>
              </a:rPr>
              <a:t>現実的なサイズの問題で，カスタマイズされた良いメカニズムを求めるのは不可能　→　自動メカニズムデザインは役に立たない</a:t>
            </a:r>
            <a:r>
              <a:rPr lang="en-US" altLang="ja-JP" sz="2600" dirty="0" smtClean="0">
                <a:solidFill>
                  <a:schemeClr val="tx2"/>
                </a:solidFill>
              </a:rPr>
              <a:t>?</a:t>
            </a:r>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32</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642938" y="285750"/>
            <a:ext cx="7772400" cy="1143000"/>
          </a:xfrm>
        </p:spPr>
        <p:txBody>
          <a:bodyPr/>
          <a:lstStyle/>
          <a:p>
            <a:r>
              <a:rPr lang="ja-JP" altLang="en-US" dirty="0" smtClean="0"/>
              <a:t>自動メカニズムデザインの</a:t>
            </a:r>
            <a:r>
              <a:rPr lang="en-US" altLang="ja-JP" dirty="0" smtClean="0"/>
              <a:t/>
            </a:r>
            <a:br>
              <a:rPr lang="en-US" altLang="ja-JP" dirty="0" smtClean="0"/>
            </a:br>
            <a:r>
              <a:rPr lang="ja-JP" altLang="en-US" dirty="0" smtClean="0"/>
              <a:t>（現実的な）使い方</a:t>
            </a:r>
          </a:p>
        </p:txBody>
      </p:sp>
      <p:sp>
        <p:nvSpPr>
          <p:cNvPr id="3" name="コンテンツ プレースホルダ 2"/>
          <p:cNvSpPr>
            <a:spLocks noGrp="1"/>
          </p:cNvSpPr>
          <p:nvPr>
            <p:ph idx="1"/>
          </p:nvPr>
        </p:nvSpPr>
        <p:spPr>
          <a:xfrm>
            <a:off x="467544" y="1556792"/>
            <a:ext cx="8500145" cy="4525963"/>
          </a:xfrm>
        </p:spPr>
        <p:txBody>
          <a:bodyPr/>
          <a:lstStyle/>
          <a:p>
            <a:r>
              <a:rPr lang="ja-JP" altLang="en-US" sz="2600" dirty="0" smtClean="0"/>
              <a:t>一般的なメカニズム／ルールの設計のヒントとしてなら使える</a:t>
            </a:r>
            <a:endParaRPr lang="en-US" altLang="ja-JP" sz="2600" dirty="0" smtClean="0"/>
          </a:p>
          <a:p>
            <a:r>
              <a:rPr lang="ja-JP" altLang="en-US" sz="2600" dirty="0" smtClean="0"/>
              <a:t>入力に関して，離散化された代表的な値を選択（</a:t>
            </a:r>
            <a:r>
              <a:rPr lang="en-US" altLang="ja-JP" sz="2600" dirty="0" smtClean="0"/>
              <a:t>high, middle, low</a:t>
            </a:r>
            <a:r>
              <a:rPr lang="ja-JP" altLang="en-US" sz="2600" dirty="0" smtClean="0"/>
              <a:t>等）</a:t>
            </a:r>
            <a:endParaRPr lang="en-US" altLang="ja-JP" sz="2600" dirty="0" smtClean="0"/>
          </a:p>
          <a:p>
            <a:r>
              <a:rPr lang="ja-JP" altLang="en-US" sz="2600" dirty="0" smtClean="0"/>
              <a:t>少ない参加者数で自動メカニズムデザインを実行</a:t>
            </a:r>
            <a:endParaRPr lang="en-US" altLang="ja-JP" sz="2600" dirty="0" smtClean="0"/>
          </a:p>
          <a:p>
            <a:r>
              <a:rPr lang="ja-JP" altLang="en-US" sz="2600" dirty="0" smtClean="0"/>
              <a:t>結果の表から，特徴的な部分を選び出す（例えば，既存のメカニズムと異なる出力をしている部分）</a:t>
            </a:r>
            <a:endParaRPr lang="en-US" altLang="ja-JP" sz="2600" dirty="0" smtClean="0"/>
          </a:p>
          <a:p>
            <a:r>
              <a:rPr lang="ja-JP" altLang="en-US" sz="2600" dirty="0" smtClean="0"/>
              <a:t>人間がひたすら眺めて割当て／支払額の決定ルールを抽出</a:t>
            </a:r>
            <a:endParaRPr lang="en-US" altLang="ja-JP" sz="2600" dirty="0" smtClean="0"/>
          </a:p>
          <a:p>
            <a:r>
              <a:rPr lang="ja-JP" altLang="en-US" sz="2600" dirty="0" smtClean="0"/>
              <a:t>抽出したルールを検証</a:t>
            </a:r>
            <a:endParaRPr lang="en-US" altLang="ja-JP" sz="2600" dirty="0" smtClean="0"/>
          </a:p>
          <a:p>
            <a:r>
              <a:rPr lang="ja-JP" altLang="en-US" sz="2600" dirty="0" smtClean="0"/>
              <a:t>うまくルールが抽出できなければ，入力値を変更して再実行</a:t>
            </a:r>
            <a:endParaRPr lang="en-US" altLang="ja-JP" sz="2600" dirty="0" smtClean="0"/>
          </a:p>
          <a:p>
            <a:pPr>
              <a:buNone/>
            </a:pPr>
            <a:r>
              <a:rPr lang="ja-JP" altLang="en-US" sz="2600" dirty="0" smtClean="0">
                <a:solidFill>
                  <a:schemeClr val="tx2"/>
                </a:solidFill>
              </a:rPr>
              <a:t>論文では自動メカニズムデザインには全く言及しないが，裏でこっそり使っている</a:t>
            </a:r>
            <a:r>
              <a:rPr lang="en-US" altLang="ja-JP" sz="2600" dirty="0" smtClean="0">
                <a:solidFill>
                  <a:schemeClr val="tx2"/>
                </a:solidFill>
              </a:rPr>
              <a:t>!</a:t>
            </a:r>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33</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適用事例：架空名義入札に頑健なメカニズムの設計</a:t>
            </a:r>
            <a:endParaRPr kumimoji="1" lang="ja-JP" altLang="en-US" dirty="0"/>
          </a:p>
        </p:txBody>
      </p:sp>
      <p:sp>
        <p:nvSpPr>
          <p:cNvPr id="3" name="コンテンツ プレースホルダ 2"/>
          <p:cNvSpPr>
            <a:spLocks noGrp="1"/>
          </p:cNvSpPr>
          <p:nvPr>
            <p:ph idx="1"/>
          </p:nvPr>
        </p:nvSpPr>
        <p:spPr>
          <a:xfrm>
            <a:off x="395536" y="1981200"/>
            <a:ext cx="8424936" cy="4114800"/>
          </a:xfrm>
        </p:spPr>
        <p:txBody>
          <a:bodyPr/>
          <a:lstStyle/>
          <a:p>
            <a:pPr>
              <a:buNone/>
            </a:pPr>
            <a:r>
              <a:rPr lang="en-US" altLang="ja-JP" sz="2800" dirty="0" smtClean="0">
                <a:solidFill>
                  <a:schemeClr val="tx2"/>
                </a:solidFill>
              </a:rPr>
              <a:t>Known Results:</a:t>
            </a:r>
            <a:endParaRPr kumimoji="1" lang="en-US" altLang="ja-JP" sz="2800" dirty="0" smtClean="0">
              <a:solidFill>
                <a:schemeClr val="tx2"/>
              </a:solidFill>
            </a:endParaRPr>
          </a:p>
          <a:p>
            <a:r>
              <a:rPr kumimoji="1" lang="ja-JP" altLang="en-US" sz="2800" dirty="0" smtClean="0"/>
              <a:t>架空名義入札が可能な場合，支配戦略において誘因両立的（一つの名義で真のタイプを申告することが支配戦略）で，均衡においてパレート効率的な割当てを実現するメカニズムは存在しない</a:t>
            </a:r>
            <a:r>
              <a:rPr lang="en-US" altLang="ja-JP" sz="2800" dirty="0" smtClean="0"/>
              <a:t> (Yokoo, et al. GEB-2004)</a:t>
            </a:r>
          </a:p>
          <a:p>
            <a:r>
              <a:rPr kumimoji="1" lang="ja-JP" altLang="en-US" sz="2800" dirty="0" smtClean="0"/>
              <a:t>かつ，財の数が</a:t>
            </a:r>
            <a:r>
              <a:rPr kumimoji="1" lang="en-US" altLang="ja-JP" sz="2800" dirty="0" smtClean="0"/>
              <a:t>2</a:t>
            </a:r>
            <a:r>
              <a:rPr kumimoji="1" lang="ja-JP" altLang="en-US" sz="2800" dirty="0" smtClean="0"/>
              <a:t>の場合，誘因両立的なメカニズムが達成する社会的余剰の</a:t>
            </a:r>
            <a:r>
              <a:rPr kumimoji="1" lang="en-US" altLang="ja-JP" sz="2800" dirty="0" smtClean="0"/>
              <a:t>competitive ratio (</a:t>
            </a:r>
            <a:r>
              <a:rPr kumimoji="1" lang="ja-JP" altLang="en-US" sz="2800" dirty="0" smtClean="0"/>
              <a:t>最も</a:t>
            </a:r>
            <a:r>
              <a:rPr lang="ja-JP" altLang="en-US" sz="2800" dirty="0" smtClean="0"/>
              <a:t>運が悪い場合のパレート効率的な割当てとの比</a:t>
            </a:r>
            <a:r>
              <a:rPr kumimoji="1" lang="en-US" altLang="ja-JP" sz="2800" dirty="0" smtClean="0"/>
              <a:t>) </a:t>
            </a:r>
            <a:r>
              <a:rPr kumimoji="1" lang="ja-JP" altLang="en-US" sz="2800" dirty="0" smtClean="0"/>
              <a:t>は</a:t>
            </a:r>
            <a:r>
              <a:rPr kumimoji="1" lang="en-US" altLang="ja-JP" sz="2800" dirty="0" smtClean="0"/>
              <a:t>2/3</a:t>
            </a:r>
            <a:r>
              <a:rPr kumimoji="1" lang="ja-JP" altLang="en-US" sz="2800" dirty="0" smtClean="0"/>
              <a:t>以下</a:t>
            </a:r>
            <a:endParaRPr kumimoji="1" lang="en-US" altLang="ja-JP" sz="2800" dirty="0" smtClean="0"/>
          </a:p>
          <a:p>
            <a:pPr>
              <a:buNone/>
            </a:pPr>
            <a:r>
              <a:rPr lang="en-US" altLang="ja-JP" sz="2800" dirty="0" smtClean="0">
                <a:solidFill>
                  <a:schemeClr val="tx2"/>
                </a:solidFill>
              </a:rPr>
              <a:t>Question: </a:t>
            </a:r>
            <a:r>
              <a:rPr lang="en-US" altLang="ja-JP" sz="2800" dirty="0" smtClean="0"/>
              <a:t>competitive ratio</a:t>
            </a:r>
            <a:r>
              <a:rPr lang="ja-JP" altLang="en-US" sz="2800" dirty="0" smtClean="0"/>
              <a:t>が</a:t>
            </a:r>
            <a:r>
              <a:rPr lang="en-US" altLang="ja-JP" sz="2800" dirty="0" smtClean="0"/>
              <a:t>2/3</a:t>
            </a:r>
            <a:r>
              <a:rPr lang="ja-JP" altLang="en-US" sz="2800" dirty="0" smtClean="0"/>
              <a:t>のメカニズムはある</a:t>
            </a:r>
            <a:r>
              <a:rPr lang="en-US" altLang="ja-JP" sz="2800" dirty="0" smtClean="0"/>
              <a:t>?</a:t>
            </a:r>
            <a:endParaRPr kumimoji="1" lang="ja-JP" altLang="en-US" sz="2800" dirty="0"/>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34</a:t>
            </a:fld>
            <a:endParaRPr lang="en-US" altLang="ja-JP"/>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827584" y="0"/>
            <a:ext cx="7962651" cy="1143000"/>
          </a:xfrm>
        </p:spPr>
        <p:txBody>
          <a:bodyPr/>
          <a:lstStyle/>
          <a:p>
            <a:r>
              <a:rPr lang="ja-JP" altLang="en-US" dirty="0" smtClean="0"/>
              <a:t>自動メカニズムデザインの適用結果</a:t>
            </a:r>
          </a:p>
        </p:txBody>
      </p:sp>
      <p:sp>
        <p:nvSpPr>
          <p:cNvPr id="3" name="コンテンツ プレースホルダ 2"/>
          <p:cNvSpPr>
            <a:spLocks noGrp="1"/>
          </p:cNvSpPr>
          <p:nvPr>
            <p:ph idx="1"/>
          </p:nvPr>
        </p:nvSpPr>
        <p:spPr>
          <a:xfrm>
            <a:off x="395536" y="1340768"/>
            <a:ext cx="4320480" cy="4865712"/>
          </a:xfrm>
        </p:spPr>
        <p:txBody>
          <a:bodyPr/>
          <a:lstStyle/>
          <a:p>
            <a:pPr eaLnBrk="1" hangingPunct="1"/>
            <a:r>
              <a:rPr lang="en-US" altLang="ja-JP" sz="2800" dirty="0" smtClean="0"/>
              <a:t>A,B</a:t>
            </a:r>
            <a:r>
              <a:rPr lang="ja-JP" altLang="en-US" sz="2800" dirty="0" smtClean="0"/>
              <a:t>の</a:t>
            </a:r>
            <a:r>
              <a:rPr lang="en-US" altLang="ja-JP" sz="2800" dirty="0" smtClean="0"/>
              <a:t>2</a:t>
            </a:r>
            <a:r>
              <a:rPr lang="ja-JP" altLang="en-US" sz="2800" dirty="0" smtClean="0"/>
              <a:t>財</a:t>
            </a:r>
            <a:endParaRPr lang="en-US" altLang="ja-JP" sz="2800" dirty="0" smtClean="0"/>
          </a:p>
          <a:p>
            <a:pPr eaLnBrk="1" hangingPunct="1"/>
            <a:r>
              <a:rPr lang="ja-JP" altLang="en-US" sz="2800" dirty="0" smtClean="0"/>
              <a:t>タイプ／評価値：</a:t>
            </a:r>
            <a:endParaRPr lang="en-US" altLang="ja-JP" sz="2800" dirty="0" smtClean="0"/>
          </a:p>
          <a:p>
            <a:pPr lvl="1" eaLnBrk="1" hangingPunct="1"/>
            <a:r>
              <a:rPr lang="en-US" altLang="ja-JP" sz="2400" dirty="0" smtClean="0"/>
              <a:t>AB</a:t>
            </a:r>
            <a:r>
              <a:rPr lang="ja-JP" altLang="en-US" sz="2400" dirty="0" smtClean="0"/>
              <a:t>セットに</a:t>
            </a:r>
            <a:r>
              <a:rPr lang="en-US" altLang="ja-JP" sz="2400" dirty="0" smtClean="0"/>
              <a:t>120, 80, 0,</a:t>
            </a:r>
            <a:r>
              <a:rPr lang="ja-JP" altLang="en-US" sz="2400" dirty="0" smtClean="0"/>
              <a:t> </a:t>
            </a:r>
            <a:endParaRPr lang="en-US" altLang="ja-JP" sz="2400" dirty="0" smtClean="0"/>
          </a:p>
          <a:p>
            <a:pPr lvl="1" eaLnBrk="1" hangingPunct="1"/>
            <a:r>
              <a:rPr lang="en-US" altLang="ja-JP" sz="2400" dirty="0" smtClean="0"/>
              <a:t>A,B</a:t>
            </a:r>
            <a:r>
              <a:rPr lang="ja-JP" altLang="en-US" sz="2400" dirty="0" smtClean="0"/>
              <a:t>単独に</a:t>
            </a:r>
            <a:r>
              <a:rPr lang="en-US" altLang="ja-JP" sz="2400" dirty="0" smtClean="0"/>
              <a:t>119, 79, 59, 0</a:t>
            </a:r>
          </a:p>
          <a:p>
            <a:pPr eaLnBrk="1" hangingPunct="1"/>
            <a:r>
              <a:rPr lang="en-US" altLang="ja-JP" sz="2800" dirty="0" smtClean="0"/>
              <a:t>AB</a:t>
            </a:r>
            <a:r>
              <a:rPr lang="ja-JP" altLang="en-US" sz="2800" dirty="0" smtClean="0"/>
              <a:t>セットへの入札の勝敗に着目（右の表）</a:t>
            </a:r>
            <a:endParaRPr lang="en-US" altLang="ja-JP" sz="2800" dirty="0" smtClean="0"/>
          </a:p>
          <a:p>
            <a:pPr eaLnBrk="1" hangingPunct="1"/>
            <a:r>
              <a:rPr lang="ja-JP" altLang="en-US" sz="2800" dirty="0" smtClean="0"/>
              <a:t>赤字の部分で</a:t>
            </a:r>
            <a:r>
              <a:rPr lang="en-US" altLang="ja-JP" sz="2800" dirty="0" smtClean="0"/>
              <a:t>efficient</a:t>
            </a:r>
            <a:r>
              <a:rPr lang="ja-JP" altLang="en-US" sz="2800" dirty="0" smtClean="0"/>
              <a:t>でない割当</a:t>
            </a:r>
            <a:endParaRPr lang="en-US" altLang="ja-JP" sz="2800" dirty="0" smtClean="0"/>
          </a:p>
          <a:p>
            <a:pPr eaLnBrk="1" hangingPunct="1"/>
            <a:r>
              <a:rPr lang="ja-JP" altLang="en-US" sz="2800" dirty="0" smtClean="0"/>
              <a:t>セットへの入札が勝つのは，単独の二番目の入札額の二倍以上の時</a:t>
            </a:r>
            <a:r>
              <a:rPr lang="en-US" altLang="ja-JP" sz="2800" dirty="0" smtClean="0"/>
              <a:t>?</a:t>
            </a:r>
          </a:p>
        </p:txBody>
      </p:sp>
      <p:sp>
        <p:nvSpPr>
          <p:cNvPr id="5" name="スライド番号プレースホルダ 4"/>
          <p:cNvSpPr>
            <a:spLocks noGrp="1"/>
          </p:cNvSpPr>
          <p:nvPr>
            <p:ph type="sldNum" sz="quarter" idx="4"/>
          </p:nvPr>
        </p:nvSpPr>
        <p:spPr/>
        <p:txBody>
          <a:bodyPr/>
          <a:lstStyle/>
          <a:p>
            <a:pPr>
              <a:defRPr/>
            </a:pPr>
            <a:fld id="{FD4BE353-F744-4DDB-ABC3-E174F5ACFD03}" type="slidenum">
              <a:rPr lang="en-US" altLang="ja-JP" smtClean="0"/>
              <a:pPr>
                <a:defRPr/>
              </a:pPr>
              <a:t>35</a:t>
            </a:fld>
            <a:endParaRPr lang="en-US" altLang="ja-JP"/>
          </a:p>
        </p:txBody>
      </p:sp>
      <p:graphicFrame>
        <p:nvGraphicFramePr>
          <p:cNvPr id="9" name="表 8"/>
          <p:cNvGraphicFramePr>
            <a:graphicFrameLocks noGrp="1"/>
          </p:cNvGraphicFramePr>
          <p:nvPr/>
        </p:nvGraphicFramePr>
        <p:xfrm>
          <a:off x="5004048" y="980728"/>
          <a:ext cx="3096344" cy="5394960"/>
        </p:xfrm>
        <a:graphic>
          <a:graphicData uri="http://schemas.openxmlformats.org/drawingml/2006/table">
            <a:tbl>
              <a:tblPr firstRow="1" bandRow="1">
                <a:tableStyleId>{8EC20E35-A176-4012-BC5E-935CFFF8708E}</a:tableStyleId>
              </a:tblPr>
              <a:tblGrid>
                <a:gridCol w="936104"/>
                <a:gridCol w="720080"/>
                <a:gridCol w="792088"/>
                <a:gridCol w="648072"/>
              </a:tblGrid>
              <a:tr h="775998">
                <a:tc>
                  <a:txBody>
                    <a:bodyPr/>
                    <a:lstStyle/>
                    <a:p>
                      <a:r>
                        <a:rPr kumimoji="1" lang="en-US" altLang="ja-JP" sz="2400" baseline="0" dirty="0" smtClean="0"/>
                        <a:t>AB win?</a:t>
                      </a:r>
                      <a:endParaRPr kumimoji="1" lang="ja-JP" altLang="en-US" sz="2400" dirty="0"/>
                    </a:p>
                  </a:txBody>
                  <a:tcPr/>
                </a:tc>
                <a:tc>
                  <a:txBody>
                    <a:bodyPr/>
                    <a:lstStyle/>
                    <a:p>
                      <a:r>
                        <a:rPr kumimoji="1" lang="en-US" altLang="ja-JP" sz="2400" dirty="0" smtClean="0"/>
                        <a:t>AB</a:t>
                      </a:r>
                      <a:endParaRPr kumimoji="1" lang="ja-JP" altLang="en-US" sz="2400" dirty="0"/>
                    </a:p>
                  </a:txBody>
                  <a:tcPr/>
                </a:tc>
                <a:tc>
                  <a:txBody>
                    <a:bodyPr/>
                    <a:lstStyle/>
                    <a:p>
                      <a:r>
                        <a:rPr kumimoji="1" lang="en-US" altLang="ja-JP" sz="2400" dirty="0" smtClean="0"/>
                        <a:t>A</a:t>
                      </a:r>
                      <a:endParaRPr kumimoji="1" lang="ja-JP" altLang="en-US" sz="2400" dirty="0"/>
                    </a:p>
                  </a:txBody>
                  <a:tcPr/>
                </a:tc>
                <a:tc>
                  <a:txBody>
                    <a:bodyPr/>
                    <a:lstStyle/>
                    <a:p>
                      <a:r>
                        <a:rPr kumimoji="1" lang="en-US" altLang="ja-JP" sz="2400" dirty="0" smtClean="0"/>
                        <a:t>B</a:t>
                      </a:r>
                      <a:endParaRPr kumimoji="1" lang="ja-JP" altLang="en-US" sz="2400" dirty="0"/>
                    </a:p>
                  </a:txBody>
                  <a:tcPr/>
                </a:tc>
              </a:tr>
              <a:tr h="431110">
                <a:tc>
                  <a:txBody>
                    <a:bodyPr/>
                    <a:lstStyle/>
                    <a:p>
                      <a:r>
                        <a:rPr kumimoji="1" lang="en-US" altLang="ja-JP" sz="2400" dirty="0" smtClean="0">
                          <a:solidFill>
                            <a:srgbClr val="FF0000"/>
                          </a:solidFill>
                        </a:rPr>
                        <a:t>Yes</a:t>
                      </a:r>
                      <a:endParaRPr kumimoji="1" lang="en-US" altLang="ja-JP" sz="2400" i="1" dirty="0" smtClean="0">
                        <a:solidFill>
                          <a:srgbClr val="FF0000"/>
                        </a:solidFill>
                      </a:endParaRPr>
                    </a:p>
                  </a:txBody>
                  <a:tcPr/>
                </a:tc>
                <a:tc>
                  <a:txBody>
                    <a:bodyPr/>
                    <a:lstStyle/>
                    <a:p>
                      <a:pPr algn="r"/>
                      <a:r>
                        <a:rPr kumimoji="1" lang="en-US" altLang="ja-JP" sz="2400" dirty="0" smtClean="0">
                          <a:solidFill>
                            <a:srgbClr val="FF0000"/>
                          </a:solidFill>
                        </a:rPr>
                        <a:t>120</a:t>
                      </a:r>
                      <a:endParaRPr kumimoji="1" lang="ja-JP" altLang="en-US" sz="2400" dirty="0">
                        <a:solidFill>
                          <a:srgbClr val="FF0000"/>
                        </a:solidFill>
                      </a:endParaRPr>
                    </a:p>
                  </a:txBody>
                  <a:tcPr/>
                </a:tc>
                <a:tc>
                  <a:txBody>
                    <a:bodyPr/>
                    <a:lstStyle/>
                    <a:p>
                      <a:pPr algn="r"/>
                      <a:r>
                        <a:rPr kumimoji="1" lang="en-US" altLang="ja-JP" sz="2400" dirty="0" smtClean="0">
                          <a:solidFill>
                            <a:srgbClr val="FF0000"/>
                          </a:solidFill>
                        </a:rPr>
                        <a:t>119</a:t>
                      </a:r>
                      <a:endParaRPr kumimoji="1" lang="ja-JP" altLang="en-US" sz="2400" dirty="0">
                        <a:solidFill>
                          <a:srgbClr val="FF0000"/>
                        </a:solidFill>
                      </a:endParaRPr>
                    </a:p>
                  </a:txBody>
                  <a:tcPr/>
                </a:tc>
                <a:tc>
                  <a:txBody>
                    <a:bodyPr/>
                    <a:lstStyle/>
                    <a:p>
                      <a:pPr algn="r"/>
                      <a:r>
                        <a:rPr kumimoji="1" lang="en-US" altLang="ja-JP" sz="2400" dirty="0" smtClean="0">
                          <a:solidFill>
                            <a:srgbClr val="FF0000"/>
                          </a:solidFill>
                        </a:rPr>
                        <a:t>59</a:t>
                      </a:r>
                      <a:endParaRPr kumimoji="1" lang="ja-JP" altLang="en-US" sz="2400" dirty="0">
                        <a:solidFill>
                          <a:srgbClr val="FF0000"/>
                        </a:solidFill>
                      </a:endParaRPr>
                    </a:p>
                  </a:txBody>
                  <a:tcPr/>
                </a:tc>
              </a:tr>
              <a:tr h="431110">
                <a:tc>
                  <a:txBody>
                    <a:bodyPr/>
                    <a:lstStyle/>
                    <a:p>
                      <a:r>
                        <a:rPr kumimoji="1" lang="en-US" altLang="ja-JP" sz="2400" dirty="0" smtClean="0"/>
                        <a:t>No</a:t>
                      </a:r>
                      <a:endParaRPr kumimoji="1" lang="ja-JP" altLang="en-US" sz="2400" dirty="0"/>
                    </a:p>
                  </a:txBody>
                  <a:tcPr/>
                </a:tc>
                <a:tc>
                  <a:txBody>
                    <a:bodyPr/>
                    <a:lstStyle/>
                    <a:p>
                      <a:pPr algn="r"/>
                      <a:r>
                        <a:rPr kumimoji="1" lang="en-US" altLang="ja-JP" sz="2400" dirty="0" smtClean="0"/>
                        <a:t>80</a:t>
                      </a:r>
                      <a:endParaRPr kumimoji="1" lang="ja-JP" altLang="en-US" sz="2400" dirty="0"/>
                    </a:p>
                  </a:txBody>
                  <a:tcPr/>
                </a:tc>
                <a:tc>
                  <a:txBody>
                    <a:bodyPr/>
                    <a:lstStyle/>
                    <a:p>
                      <a:pPr algn="r"/>
                      <a:r>
                        <a:rPr kumimoji="1" lang="en-US" altLang="ja-JP" sz="2400" dirty="0" smtClean="0"/>
                        <a:t>119</a:t>
                      </a:r>
                      <a:endParaRPr kumimoji="1" lang="ja-JP" altLang="en-US" sz="2400" dirty="0"/>
                    </a:p>
                  </a:txBody>
                  <a:tcPr/>
                </a:tc>
                <a:tc>
                  <a:txBody>
                    <a:bodyPr/>
                    <a:lstStyle/>
                    <a:p>
                      <a:pPr algn="r"/>
                      <a:r>
                        <a:rPr kumimoji="1" lang="en-US" altLang="ja-JP" sz="2400" dirty="0" smtClean="0"/>
                        <a:t>59</a:t>
                      </a:r>
                    </a:p>
                  </a:txBody>
                  <a:tcPr/>
                </a:tc>
              </a:tr>
              <a:tr h="431110">
                <a:tc>
                  <a:txBody>
                    <a:bodyPr/>
                    <a:lstStyle/>
                    <a:p>
                      <a:r>
                        <a:rPr kumimoji="1" lang="en-US" altLang="ja-JP" sz="2400" dirty="0" smtClean="0">
                          <a:solidFill>
                            <a:srgbClr val="FF0000"/>
                          </a:solidFill>
                        </a:rPr>
                        <a:t>Yes</a:t>
                      </a:r>
                      <a:endParaRPr kumimoji="1" lang="ja-JP" altLang="en-US" sz="2400" dirty="0">
                        <a:solidFill>
                          <a:srgbClr val="FF0000"/>
                        </a:solidFill>
                      </a:endParaRPr>
                    </a:p>
                  </a:txBody>
                  <a:tcPr/>
                </a:tc>
                <a:tc>
                  <a:txBody>
                    <a:bodyPr/>
                    <a:lstStyle/>
                    <a:p>
                      <a:pPr algn="r"/>
                      <a:r>
                        <a:rPr kumimoji="1" lang="en-US" altLang="ja-JP" sz="2400" dirty="0" smtClean="0">
                          <a:solidFill>
                            <a:srgbClr val="FF0000"/>
                          </a:solidFill>
                        </a:rPr>
                        <a:t>120</a:t>
                      </a:r>
                      <a:endParaRPr kumimoji="1" lang="ja-JP" altLang="en-US" sz="2400" dirty="0">
                        <a:solidFill>
                          <a:srgbClr val="FF0000"/>
                        </a:solidFill>
                      </a:endParaRPr>
                    </a:p>
                  </a:txBody>
                  <a:tcPr/>
                </a:tc>
                <a:tc>
                  <a:txBody>
                    <a:bodyPr/>
                    <a:lstStyle/>
                    <a:p>
                      <a:pPr algn="r"/>
                      <a:r>
                        <a:rPr kumimoji="1" lang="en-US" altLang="ja-JP" sz="2400" dirty="0" smtClean="0">
                          <a:solidFill>
                            <a:srgbClr val="FF0000"/>
                          </a:solidFill>
                        </a:rPr>
                        <a:t>79</a:t>
                      </a:r>
                      <a:endParaRPr kumimoji="1" lang="ja-JP" altLang="en-US" sz="2400" dirty="0">
                        <a:solidFill>
                          <a:srgbClr val="FF0000"/>
                        </a:solidFill>
                      </a:endParaRPr>
                    </a:p>
                  </a:txBody>
                  <a:tcPr/>
                </a:tc>
                <a:tc>
                  <a:txBody>
                    <a:bodyPr/>
                    <a:lstStyle/>
                    <a:p>
                      <a:pPr algn="r"/>
                      <a:r>
                        <a:rPr kumimoji="1" lang="en-US" altLang="ja-JP" sz="2400" dirty="0" smtClean="0">
                          <a:solidFill>
                            <a:srgbClr val="FF0000"/>
                          </a:solidFill>
                        </a:rPr>
                        <a:t>59</a:t>
                      </a:r>
                      <a:endParaRPr kumimoji="1" lang="ja-JP" altLang="en-US" sz="2400" dirty="0">
                        <a:solidFill>
                          <a:srgbClr val="FF0000"/>
                        </a:solidFill>
                      </a:endParaRPr>
                    </a:p>
                  </a:txBody>
                  <a:tcPr/>
                </a:tc>
              </a:tr>
              <a:tr h="431110">
                <a:tc>
                  <a:txBody>
                    <a:bodyPr/>
                    <a:lstStyle/>
                    <a:p>
                      <a:r>
                        <a:rPr kumimoji="1" lang="en-US" altLang="ja-JP" sz="2400" dirty="0" smtClean="0"/>
                        <a:t>No</a:t>
                      </a:r>
                    </a:p>
                  </a:txBody>
                  <a:tcPr/>
                </a:tc>
                <a:tc>
                  <a:txBody>
                    <a:bodyPr/>
                    <a:lstStyle/>
                    <a:p>
                      <a:pPr algn="r"/>
                      <a:r>
                        <a:rPr kumimoji="1" lang="en-US" altLang="ja-JP" sz="2400" dirty="0" smtClean="0"/>
                        <a:t>80</a:t>
                      </a:r>
                      <a:endParaRPr kumimoji="1" lang="ja-JP" altLang="en-US" sz="2400" dirty="0"/>
                    </a:p>
                  </a:txBody>
                  <a:tcPr/>
                </a:tc>
                <a:tc>
                  <a:txBody>
                    <a:bodyPr/>
                    <a:lstStyle/>
                    <a:p>
                      <a:pPr algn="r"/>
                      <a:r>
                        <a:rPr kumimoji="1" lang="en-US" altLang="ja-JP" sz="2400" dirty="0" smtClean="0"/>
                        <a:t>79</a:t>
                      </a:r>
                      <a:endParaRPr kumimoji="1" lang="ja-JP" altLang="en-US" sz="2400" dirty="0"/>
                    </a:p>
                  </a:txBody>
                  <a:tcPr/>
                </a:tc>
                <a:tc>
                  <a:txBody>
                    <a:bodyPr/>
                    <a:lstStyle/>
                    <a:p>
                      <a:pPr algn="r"/>
                      <a:r>
                        <a:rPr kumimoji="1" lang="en-US" altLang="ja-JP" sz="2400" dirty="0" smtClean="0"/>
                        <a:t>59</a:t>
                      </a:r>
                      <a:endParaRPr kumimoji="1" lang="ja-JP" altLang="en-US" sz="2400" dirty="0"/>
                    </a:p>
                  </a:txBody>
                  <a:tcPr/>
                </a:tc>
              </a:tr>
              <a:tr h="431110">
                <a:tc>
                  <a:txBody>
                    <a:bodyPr/>
                    <a:lstStyle/>
                    <a:p>
                      <a:r>
                        <a:rPr kumimoji="1" lang="en-US" altLang="ja-JP" sz="2400" dirty="0" smtClean="0"/>
                        <a:t>Yes</a:t>
                      </a:r>
                      <a:endParaRPr kumimoji="1" lang="ja-JP" altLang="en-US" sz="2400" dirty="0"/>
                    </a:p>
                  </a:txBody>
                  <a:tcPr/>
                </a:tc>
                <a:tc>
                  <a:txBody>
                    <a:bodyPr/>
                    <a:lstStyle/>
                    <a:p>
                      <a:pPr algn="r"/>
                      <a:r>
                        <a:rPr kumimoji="1" lang="en-US" altLang="ja-JP" sz="2400" dirty="0" smtClean="0"/>
                        <a:t>120</a:t>
                      </a:r>
                      <a:endParaRPr kumimoji="1" lang="ja-JP" altLang="en-US" sz="2400" dirty="0"/>
                    </a:p>
                  </a:txBody>
                  <a:tcPr/>
                </a:tc>
                <a:tc>
                  <a:txBody>
                    <a:bodyPr/>
                    <a:lstStyle/>
                    <a:p>
                      <a:pPr algn="r"/>
                      <a:r>
                        <a:rPr kumimoji="1" lang="en-US" altLang="ja-JP" sz="2400" dirty="0" smtClean="0"/>
                        <a:t>59</a:t>
                      </a:r>
                      <a:endParaRPr kumimoji="1" lang="ja-JP" altLang="en-US" sz="2400" dirty="0"/>
                    </a:p>
                  </a:txBody>
                  <a:tcPr/>
                </a:tc>
                <a:tc>
                  <a:txBody>
                    <a:bodyPr/>
                    <a:lstStyle/>
                    <a:p>
                      <a:pPr algn="r"/>
                      <a:r>
                        <a:rPr kumimoji="1" lang="en-US" altLang="ja-JP" sz="2400" dirty="0" smtClean="0"/>
                        <a:t>59</a:t>
                      </a:r>
                      <a:endParaRPr kumimoji="1" lang="ja-JP" altLang="en-US" sz="2400" dirty="0"/>
                    </a:p>
                  </a:txBody>
                  <a:tcPr/>
                </a:tc>
              </a:tr>
              <a:tr h="431110">
                <a:tc>
                  <a:txBody>
                    <a:bodyPr/>
                    <a:lstStyle/>
                    <a:p>
                      <a:r>
                        <a:rPr kumimoji="1" lang="en-US" altLang="ja-JP" sz="2400" dirty="0" smtClean="0"/>
                        <a:t>No</a:t>
                      </a:r>
                      <a:endParaRPr kumimoji="1" lang="ja-JP" altLang="en-US" sz="2400" dirty="0"/>
                    </a:p>
                  </a:txBody>
                  <a:tcPr/>
                </a:tc>
                <a:tc>
                  <a:txBody>
                    <a:bodyPr/>
                    <a:lstStyle/>
                    <a:p>
                      <a:pPr algn="r"/>
                      <a:r>
                        <a:rPr kumimoji="1" lang="en-US" altLang="ja-JP" sz="2400" dirty="0" smtClean="0"/>
                        <a:t>80</a:t>
                      </a:r>
                      <a:endParaRPr kumimoji="1" lang="ja-JP" altLang="en-US" sz="2400" dirty="0"/>
                    </a:p>
                  </a:txBody>
                  <a:tcPr/>
                </a:tc>
                <a:tc>
                  <a:txBody>
                    <a:bodyPr/>
                    <a:lstStyle/>
                    <a:p>
                      <a:pPr algn="r"/>
                      <a:r>
                        <a:rPr kumimoji="1" lang="en-US" altLang="ja-JP" sz="2400" dirty="0" smtClean="0"/>
                        <a:t>59</a:t>
                      </a:r>
                      <a:endParaRPr kumimoji="1" lang="ja-JP" altLang="en-US" sz="2400" dirty="0"/>
                    </a:p>
                  </a:txBody>
                  <a:tcPr/>
                </a:tc>
                <a:tc>
                  <a:txBody>
                    <a:bodyPr/>
                    <a:lstStyle/>
                    <a:p>
                      <a:pPr algn="r"/>
                      <a:r>
                        <a:rPr kumimoji="1" lang="en-US" altLang="ja-JP" sz="2400" dirty="0" smtClean="0"/>
                        <a:t>59</a:t>
                      </a:r>
                      <a:endParaRPr kumimoji="1" lang="ja-JP" altLang="en-US" sz="2400" dirty="0"/>
                    </a:p>
                  </a:txBody>
                  <a:tcPr/>
                </a:tc>
              </a:tr>
              <a:tr h="431110">
                <a:tc>
                  <a:txBody>
                    <a:bodyPr/>
                    <a:lstStyle/>
                    <a:p>
                      <a:r>
                        <a:rPr kumimoji="1" lang="en-US" altLang="ja-JP" sz="2400" dirty="0" smtClean="0"/>
                        <a:t>Yes</a:t>
                      </a:r>
                      <a:endParaRPr kumimoji="1" lang="ja-JP" altLang="en-US" sz="2400" dirty="0"/>
                    </a:p>
                  </a:txBody>
                  <a:tcPr/>
                </a:tc>
                <a:tc>
                  <a:txBody>
                    <a:bodyPr/>
                    <a:lstStyle/>
                    <a:p>
                      <a:pPr algn="r"/>
                      <a:r>
                        <a:rPr kumimoji="1" lang="en-US" altLang="ja-JP" sz="2400" dirty="0" smtClean="0"/>
                        <a:t>120</a:t>
                      </a:r>
                      <a:endParaRPr kumimoji="1" lang="ja-JP" altLang="en-US" sz="2400" dirty="0"/>
                    </a:p>
                  </a:txBody>
                  <a:tcPr/>
                </a:tc>
                <a:tc>
                  <a:txBody>
                    <a:bodyPr/>
                    <a:lstStyle/>
                    <a:p>
                      <a:pPr algn="r"/>
                      <a:r>
                        <a:rPr kumimoji="1" lang="en-US" altLang="ja-JP" sz="2400" dirty="0" smtClean="0"/>
                        <a:t>79</a:t>
                      </a:r>
                      <a:endParaRPr kumimoji="1" lang="ja-JP" altLang="en-US" sz="2400" dirty="0"/>
                    </a:p>
                  </a:txBody>
                  <a:tcPr/>
                </a:tc>
                <a:tc>
                  <a:txBody>
                    <a:bodyPr/>
                    <a:lstStyle/>
                    <a:p>
                      <a:pPr algn="r"/>
                      <a:r>
                        <a:rPr kumimoji="1" lang="en-US" altLang="ja-JP" sz="2400" dirty="0" smtClean="0"/>
                        <a:t>0</a:t>
                      </a:r>
                      <a:endParaRPr kumimoji="1" lang="ja-JP" altLang="en-US" sz="2400" dirty="0"/>
                    </a:p>
                  </a:txBody>
                  <a:tcPr/>
                </a:tc>
              </a:tr>
              <a:tr h="431110">
                <a:tc>
                  <a:txBody>
                    <a:bodyPr/>
                    <a:lstStyle/>
                    <a:p>
                      <a:r>
                        <a:rPr kumimoji="1" lang="en-US" altLang="ja-JP" sz="2400" dirty="0" smtClean="0"/>
                        <a:t>Yes</a:t>
                      </a:r>
                      <a:endParaRPr kumimoji="1" lang="ja-JP" altLang="en-US" sz="2400" dirty="0"/>
                    </a:p>
                  </a:txBody>
                  <a:tcPr/>
                </a:tc>
                <a:tc>
                  <a:txBody>
                    <a:bodyPr/>
                    <a:lstStyle/>
                    <a:p>
                      <a:pPr algn="r"/>
                      <a:r>
                        <a:rPr kumimoji="1" lang="en-US" altLang="ja-JP" sz="2400" dirty="0" smtClean="0"/>
                        <a:t>80</a:t>
                      </a:r>
                      <a:endParaRPr kumimoji="1" lang="ja-JP" altLang="en-US" sz="2400" dirty="0"/>
                    </a:p>
                  </a:txBody>
                  <a:tcPr/>
                </a:tc>
                <a:tc>
                  <a:txBody>
                    <a:bodyPr/>
                    <a:lstStyle/>
                    <a:p>
                      <a:pPr algn="r"/>
                      <a:r>
                        <a:rPr kumimoji="1" lang="en-US" altLang="ja-JP" sz="2400" dirty="0" smtClean="0"/>
                        <a:t>79</a:t>
                      </a:r>
                      <a:endParaRPr kumimoji="1" lang="ja-JP" altLang="en-US" sz="2400" dirty="0"/>
                    </a:p>
                  </a:txBody>
                  <a:tcPr/>
                </a:tc>
                <a:tc>
                  <a:txBody>
                    <a:bodyPr/>
                    <a:lstStyle/>
                    <a:p>
                      <a:pPr algn="r"/>
                      <a:r>
                        <a:rPr kumimoji="1" lang="en-US" altLang="ja-JP" sz="2400" dirty="0" smtClean="0"/>
                        <a:t>0</a:t>
                      </a:r>
                      <a:endParaRPr kumimoji="1" lang="ja-JP" altLang="en-US" sz="2400" dirty="0"/>
                    </a:p>
                  </a:txBody>
                  <a:tcPr/>
                </a:tc>
              </a:tr>
              <a:tr h="431110">
                <a:tc>
                  <a:txBody>
                    <a:bodyPr/>
                    <a:lstStyle/>
                    <a:p>
                      <a:r>
                        <a:rPr kumimoji="1" lang="en-US" altLang="ja-JP" sz="2400" dirty="0" smtClean="0"/>
                        <a:t>Yes</a:t>
                      </a:r>
                      <a:endParaRPr kumimoji="1" lang="ja-JP" altLang="en-US" sz="2400" dirty="0"/>
                    </a:p>
                  </a:txBody>
                  <a:tcPr/>
                </a:tc>
                <a:tc>
                  <a:txBody>
                    <a:bodyPr/>
                    <a:lstStyle/>
                    <a:p>
                      <a:pPr algn="r"/>
                      <a:r>
                        <a:rPr kumimoji="1" lang="en-US" altLang="ja-JP" sz="2400" dirty="0" smtClean="0"/>
                        <a:t>120</a:t>
                      </a:r>
                      <a:endParaRPr kumimoji="1" lang="ja-JP" altLang="en-US" sz="2400" dirty="0"/>
                    </a:p>
                  </a:txBody>
                  <a:tcPr/>
                </a:tc>
                <a:tc>
                  <a:txBody>
                    <a:bodyPr/>
                    <a:lstStyle/>
                    <a:p>
                      <a:pPr algn="r"/>
                      <a:r>
                        <a:rPr kumimoji="1" lang="en-US" altLang="ja-JP" sz="2400" dirty="0" smtClean="0"/>
                        <a:t>59</a:t>
                      </a:r>
                      <a:endParaRPr kumimoji="1" lang="ja-JP" altLang="en-US" sz="2400" dirty="0"/>
                    </a:p>
                  </a:txBody>
                  <a:tcPr/>
                </a:tc>
                <a:tc>
                  <a:txBody>
                    <a:bodyPr/>
                    <a:lstStyle/>
                    <a:p>
                      <a:pPr algn="r"/>
                      <a:r>
                        <a:rPr kumimoji="1" lang="en-US" altLang="ja-JP" sz="2400" dirty="0" smtClean="0"/>
                        <a:t>0</a:t>
                      </a:r>
                      <a:endParaRPr kumimoji="1" lang="ja-JP" altLang="en-US" sz="2400" dirty="0"/>
                    </a:p>
                  </a:txBody>
                  <a:tcPr/>
                </a:tc>
              </a:tr>
              <a:tr h="431110">
                <a:tc>
                  <a:txBody>
                    <a:bodyPr/>
                    <a:lstStyle/>
                    <a:p>
                      <a:r>
                        <a:rPr kumimoji="1" lang="en-US" altLang="ja-JP" sz="2400" dirty="0" smtClean="0"/>
                        <a:t>Yes</a:t>
                      </a:r>
                      <a:endParaRPr kumimoji="1" lang="ja-JP" altLang="en-US" sz="2400" dirty="0"/>
                    </a:p>
                  </a:txBody>
                  <a:tcPr/>
                </a:tc>
                <a:tc>
                  <a:txBody>
                    <a:bodyPr/>
                    <a:lstStyle/>
                    <a:p>
                      <a:pPr algn="r"/>
                      <a:r>
                        <a:rPr kumimoji="1" lang="en-US" altLang="ja-JP" sz="2400" dirty="0" smtClean="0"/>
                        <a:t>80</a:t>
                      </a:r>
                      <a:endParaRPr kumimoji="1" lang="ja-JP" altLang="en-US" sz="2400" dirty="0"/>
                    </a:p>
                  </a:txBody>
                  <a:tcPr/>
                </a:tc>
                <a:tc>
                  <a:txBody>
                    <a:bodyPr/>
                    <a:lstStyle/>
                    <a:p>
                      <a:pPr algn="r"/>
                      <a:r>
                        <a:rPr kumimoji="1" lang="en-US" altLang="ja-JP" sz="2400" dirty="0" smtClean="0"/>
                        <a:t>59</a:t>
                      </a:r>
                      <a:endParaRPr kumimoji="1" lang="ja-JP" altLang="en-US" sz="2400" dirty="0"/>
                    </a:p>
                  </a:txBody>
                  <a:tcPr/>
                </a:tc>
                <a:tc>
                  <a:txBody>
                    <a:bodyPr/>
                    <a:lstStyle/>
                    <a:p>
                      <a:pPr algn="r"/>
                      <a:r>
                        <a:rPr kumimoji="1" lang="en-US" altLang="ja-JP" sz="2400" dirty="0" smtClean="0"/>
                        <a:t>0</a:t>
                      </a:r>
                      <a:endParaRPr kumimoji="1" lang="ja-JP" altLang="en-US" sz="2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タイトル 1"/>
          <p:cNvSpPr>
            <a:spLocks noGrp="1"/>
          </p:cNvSpPr>
          <p:nvPr>
            <p:ph type="title"/>
          </p:nvPr>
        </p:nvSpPr>
        <p:spPr>
          <a:xfrm>
            <a:off x="586705" y="260648"/>
            <a:ext cx="7970589" cy="1123950"/>
          </a:xfrm>
        </p:spPr>
        <p:txBody>
          <a:bodyPr/>
          <a:lstStyle/>
          <a:p>
            <a:r>
              <a:rPr lang="en-US" altLang="ja-JP" sz="3200" dirty="0" smtClean="0"/>
              <a:t>Adaptive Reserve Price (ARP)</a:t>
            </a:r>
            <a:r>
              <a:rPr lang="ja-JP" altLang="en-US" sz="3200" dirty="0" smtClean="0"/>
              <a:t> </a:t>
            </a:r>
            <a:r>
              <a:rPr lang="en-US" altLang="ja-JP" sz="3200" dirty="0" smtClean="0"/>
              <a:t>mechanism (Iwasaki, et al. AAMAS-2010)</a:t>
            </a:r>
            <a:endParaRPr lang="ja-JP" altLang="en-US" sz="3200" dirty="0" smtClean="0"/>
          </a:p>
        </p:txBody>
      </p:sp>
      <p:sp>
        <p:nvSpPr>
          <p:cNvPr id="32770" name="コンテンツ プレースホルダ 2"/>
          <p:cNvSpPr>
            <a:spLocks noGrp="1"/>
          </p:cNvSpPr>
          <p:nvPr>
            <p:ph idx="1"/>
          </p:nvPr>
        </p:nvSpPr>
        <p:spPr>
          <a:xfrm>
            <a:off x="611560" y="1340768"/>
            <a:ext cx="8064896" cy="3000375"/>
          </a:xfrm>
        </p:spPr>
        <p:txBody>
          <a:bodyPr/>
          <a:lstStyle/>
          <a:p>
            <a:pPr>
              <a:lnSpc>
                <a:spcPct val="120000"/>
              </a:lnSpc>
            </a:pPr>
            <a:r>
              <a:rPr lang="ja-JP" altLang="en-US" sz="2400" dirty="0" smtClean="0"/>
              <a:t>入札者は</a:t>
            </a:r>
            <a:r>
              <a:rPr lang="en-US" altLang="ja-JP" sz="2400" dirty="0" smtClean="0"/>
              <a:t>single-minded</a:t>
            </a:r>
            <a:r>
              <a:rPr lang="ja-JP" altLang="en-US" sz="2400" dirty="0" smtClean="0"/>
              <a:t>であることを仮定</a:t>
            </a:r>
            <a:endParaRPr lang="en-US" altLang="ja-JP" sz="2400" dirty="0" smtClean="0"/>
          </a:p>
          <a:p>
            <a:pPr>
              <a:lnSpc>
                <a:spcPct val="120000"/>
              </a:lnSpc>
            </a:pPr>
            <a:r>
              <a:rPr lang="en-US" altLang="ja-JP" sz="2400" dirty="0" smtClean="0"/>
              <a:t>A</a:t>
            </a:r>
            <a:r>
              <a:rPr lang="ja-JP" altLang="en-US" sz="2400" dirty="0" smtClean="0"/>
              <a:t>のみ，</a:t>
            </a:r>
            <a:r>
              <a:rPr lang="en-US" altLang="ja-JP" sz="2400" dirty="0" smtClean="0"/>
              <a:t>B</a:t>
            </a:r>
            <a:r>
              <a:rPr lang="ja-JP" altLang="en-US" sz="2400" dirty="0" smtClean="0"/>
              <a:t>のみ，</a:t>
            </a:r>
            <a:r>
              <a:rPr lang="en-US" altLang="ja-JP" sz="2400" dirty="0" smtClean="0"/>
              <a:t>AB</a:t>
            </a:r>
            <a:r>
              <a:rPr lang="ja-JP" altLang="en-US" sz="2400" dirty="0" smtClean="0"/>
              <a:t>セットの入札の最大値を</a:t>
            </a:r>
            <a:r>
              <a:rPr lang="en-US" altLang="ja-JP" sz="2400" dirty="0" smtClean="0"/>
              <a:t> </a:t>
            </a:r>
            <a:r>
              <a:rPr lang="en-US" altLang="ja-JP" sz="2400" dirty="0" err="1" smtClean="0"/>
              <a:t>v</a:t>
            </a:r>
            <a:r>
              <a:rPr lang="en-US" altLang="ja-JP" sz="2400" baseline="-25000" dirty="0" err="1" smtClean="0"/>
              <a:t>A</a:t>
            </a:r>
            <a:r>
              <a:rPr lang="en-US" altLang="ja-JP" sz="2400" dirty="0" smtClean="0"/>
              <a:t>, </a:t>
            </a:r>
            <a:r>
              <a:rPr lang="en-US" altLang="ja-JP" sz="2400" dirty="0" err="1" smtClean="0"/>
              <a:t>v</a:t>
            </a:r>
            <a:r>
              <a:rPr lang="en-US" altLang="ja-JP" sz="2400" baseline="-25000" dirty="0" err="1" smtClean="0"/>
              <a:t>B</a:t>
            </a:r>
            <a:r>
              <a:rPr lang="en-US" altLang="ja-JP" sz="2400" dirty="0" smtClean="0"/>
              <a:t>, </a:t>
            </a:r>
            <a:r>
              <a:rPr lang="en-US" altLang="ja-JP" sz="2400" dirty="0" err="1" smtClean="0"/>
              <a:t>v</a:t>
            </a:r>
            <a:r>
              <a:rPr lang="en-US" altLang="ja-JP" sz="2400" baseline="-25000" dirty="0" err="1" smtClean="0"/>
              <a:t>AB</a:t>
            </a:r>
            <a:r>
              <a:rPr lang="en-US" altLang="ja-JP" sz="2400" dirty="0" smtClean="0"/>
              <a:t> </a:t>
            </a:r>
            <a:r>
              <a:rPr lang="ja-JP" altLang="en-US" sz="2400" dirty="0" smtClean="0"/>
              <a:t>とする</a:t>
            </a:r>
            <a:endParaRPr lang="en-US" altLang="ja-JP" sz="2400" dirty="0" smtClean="0"/>
          </a:p>
          <a:p>
            <a:pPr lvl="1">
              <a:lnSpc>
                <a:spcPct val="120000"/>
              </a:lnSpc>
            </a:pPr>
            <a:r>
              <a:rPr lang="en-US" altLang="ja-JP" sz="2400" dirty="0" err="1" smtClean="0"/>
              <a:t>v</a:t>
            </a:r>
            <a:r>
              <a:rPr lang="en-US" altLang="ja-JP" sz="2400" baseline="-25000" dirty="0" err="1" smtClean="0"/>
              <a:t>AB</a:t>
            </a:r>
            <a:r>
              <a:rPr lang="en-US" altLang="ja-JP" sz="2400" baseline="-25000" dirty="0" smtClean="0"/>
              <a:t> </a:t>
            </a:r>
            <a:r>
              <a:rPr lang="ja-JP" altLang="en-US" sz="2400" dirty="0" smtClean="0"/>
              <a:t>≧ </a:t>
            </a:r>
            <a:r>
              <a:rPr lang="en-US" altLang="ja-JP" sz="2400" dirty="0" err="1" smtClean="0"/>
              <a:t>v</a:t>
            </a:r>
            <a:r>
              <a:rPr lang="en-US" altLang="ja-JP" sz="2400" baseline="-25000" dirty="0" err="1" smtClean="0"/>
              <a:t>A</a:t>
            </a:r>
            <a:r>
              <a:rPr lang="en-US" altLang="ja-JP" sz="2400" baseline="-25000" dirty="0" smtClean="0"/>
              <a:t> </a:t>
            </a:r>
            <a:r>
              <a:rPr lang="ja-JP" altLang="en-US" sz="2400" dirty="0" smtClean="0"/>
              <a:t>≧</a:t>
            </a:r>
            <a:r>
              <a:rPr lang="en-US" altLang="ja-JP" sz="2400" dirty="0" smtClean="0"/>
              <a:t> </a:t>
            </a:r>
            <a:r>
              <a:rPr lang="en-US" altLang="ja-JP" sz="2400" dirty="0" err="1" smtClean="0"/>
              <a:t>v</a:t>
            </a:r>
            <a:r>
              <a:rPr lang="en-US" altLang="ja-JP" sz="2400" baseline="-25000" dirty="0" err="1" smtClean="0"/>
              <a:t>B</a:t>
            </a:r>
            <a:r>
              <a:rPr lang="en-US" altLang="ja-JP" sz="2400" dirty="0" smtClean="0"/>
              <a:t> </a:t>
            </a:r>
            <a:r>
              <a:rPr lang="ja-JP" altLang="en-US" sz="2400" dirty="0" smtClean="0"/>
              <a:t>を仮定</a:t>
            </a:r>
            <a:endParaRPr lang="en-US" altLang="ja-JP" sz="2400" dirty="0" smtClean="0"/>
          </a:p>
          <a:p>
            <a:pPr>
              <a:lnSpc>
                <a:spcPct val="120000"/>
              </a:lnSpc>
            </a:pPr>
            <a:r>
              <a:rPr lang="en-US" altLang="ja-JP" sz="2400" dirty="0" err="1" smtClean="0"/>
              <a:t>v</a:t>
            </a:r>
            <a:r>
              <a:rPr lang="en-US" altLang="ja-JP" sz="2400" baseline="-25000" dirty="0" err="1" smtClean="0"/>
              <a:t>AB</a:t>
            </a:r>
            <a:r>
              <a:rPr lang="en-US" altLang="ja-JP" sz="2400" baseline="-25000" dirty="0" smtClean="0"/>
              <a:t> </a:t>
            </a:r>
            <a:r>
              <a:rPr lang="ja-JP" altLang="en-US" sz="2400" dirty="0" smtClean="0"/>
              <a:t>≧</a:t>
            </a:r>
            <a:r>
              <a:rPr lang="en-US" altLang="ja-JP" sz="2400" dirty="0" smtClean="0"/>
              <a:t> 2×v</a:t>
            </a:r>
            <a:r>
              <a:rPr lang="en-US" altLang="ja-JP" sz="2400" baseline="-25000" dirty="0" smtClean="0"/>
              <a:t>B </a:t>
            </a:r>
            <a:r>
              <a:rPr lang="en-US" altLang="ja-JP" sz="2400" dirty="0" smtClean="0">
                <a:solidFill>
                  <a:srgbClr val="FF0000"/>
                </a:solidFill>
              </a:rPr>
              <a:t> </a:t>
            </a:r>
            <a:r>
              <a:rPr lang="en-US" altLang="ja-JP" sz="2400" dirty="0" smtClean="0"/>
              <a:t>: </a:t>
            </a:r>
            <a:r>
              <a:rPr lang="en-US" altLang="ja-JP" sz="2400" dirty="0" err="1" smtClean="0"/>
              <a:t>v</a:t>
            </a:r>
            <a:r>
              <a:rPr lang="en-US" altLang="ja-JP" sz="2400" baseline="-25000" dirty="0" err="1" smtClean="0"/>
              <a:t>AB</a:t>
            </a:r>
            <a:r>
              <a:rPr lang="ja-JP" altLang="en-US" sz="2400" dirty="0" smtClean="0"/>
              <a:t> が勝つ</a:t>
            </a:r>
            <a:r>
              <a:rPr lang="en-US" altLang="ja-JP" sz="2400" dirty="0" smtClean="0"/>
              <a:t>, </a:t>
            </a:r>
            <a:r>
              <a:rPr lang="ja-JP" altLang="en-US" sz="2400" dirty="0" smtClean="0"/>
              <a:t>支払額は</a:t>
            </a:r>
            <a:r>
              <a:rPr lang="en-US" altLang="ja-JP" sz="2400" dirty="0" smtClean="0"/>
              <a:t>2×v</a:t>
            </a:r>
            <a:r>
              <a:rPr lang="en-US" altLang="ja-JP" sz="2400" baseline="-25000" dirty="0" smtClean="0"/>
              <a:t>B</a:t>
            </a:r>
            <a:r>
              <a:rPr lang="ja-JP" altLang="en-US" sz="2400" dirty="0" smtClean="0"/>
              <a:t>以上</a:t>
            </a:r>
            <a:endParaRPr lang="en-US" altLang="ja-JP" sz="2400" dirty="0" smtClean="0"/>
          </a:p>
          <a:p>
            <a:pPr>
              <a:lnSpc>
                <a:spcPct val="120000"/>
              </a:lnSpc>
            </a:pPr>
            <a:r>
              <a:rPr lang="en-US" altLang="ja-JP" sz="2400" dirty="0" err="1" smtClean="0"/>
              <a:t>v</a:t>
            </a:r>
            <a:r>
              <a:rPr lang="en-US" altLang="ja-JP" sz="2400" baseline="-25000" dirty="0" err="1" smtClean="0"/>
              <a:t>AB</a:t>
            </a:r>
            <a:r>
              <a:rPr lang="en-US" altLang="ja-JP" sz="2400" baseline="-25000" dirty="0" smtClean="0"/>
              <a:t> </a:t>
            </a:r>
            <a:r>
              <a:rPr lang="en-US" altLang="ja-JP" sz="2400" dirty="0" smtClean="0"/>
              <a:t> </a:t>
            </a:r>
            <a:r>
              <a:rPr lang="ja-JP" altLang="en-US" sz="2400" dirty="0" smtClean="0"/>
              <a:t>＜ </a:t>
            </a:r>
            <a:r>
              <a:rPr lang="en-US" altLang="ja-JP" sz="2400" dirty="0" smtClean="0"/>
              <a:t>2×v</a:t>
            </a:r>
            <a:r>
              <a:rPr lang="en-US" altLang="ja-JP" sz="2400" baseline="-25000" dirty="0" smtClean="0"/>
              <a:t>B</a:t>
            </a:r>
            <a:r>
              <a:rPr lang="ja-JP" altLang="en-US" sz="2400" dirty="0" smtClean="0">
                <a:solidFill>
                  <a:srgbClr val="FF0000"/>
                </a:solidFill>
              </a:rPr>
              <a:t> </a:t>
            </a:r>
            <a:r>
              <a:rPr lang="en-US" altLang="ja-JP" sz="2400" dirty="0" smtClean="0"/>
              <a:t>: </a:t>
            </a:r>
            <a:r>
              <a:rPr lang="en-US" altLang="ja-JP" sz="2400" dirty="0" err="1" smtClean="0"/>
              <a:t>v</a:t>
            </a:r>
            <a:r>
              <a:rPr lang="en-US" altLang="ja-JP" sz="2400" baseline="-25000" dirty="0" err="1" smtClean="0"/>
              <a:t>A</a:t>
            </a:r>
            <a:r>
              <a:rPr lang="en-US" altLang="ja-JP" sz="2400" baseline="-25000" dirty="0" smtClean="0"/>
              <a:t> </a:t>
            </a:r>
            <a:r>
              <a:rPr lang="ja-JP" altLang="en-US" sz="2400" dirty="0" smtClean="0"/>
              <a:t>と</a:t>
            </a:r>
            <a:r>
              <a:rPr lang="en-US" altLang="ja-JP" sz="2400" dirty="0" smtClean="0"/>
              <a:t> </a:t>
            </a:r>
            <a:r>
              <a:rPr lang="en-US" altLang="ja-JP" sz="2400" dirty="0" err="1" smtClean="0"/>
              <a:t>v</a:t>
            </a:r>
            <a:r>
              <a:rPr lang="en-US" altLang="ja-JP" sz="2400" baseline="-25000" dirty="0" err="1" smtClean="0"/>
              <a:t>B</a:t>
            </a:r>
            <a:r>
              <a:rPr lang="en-US" altLang="ja-JP" sz="2400" baseline="-25000" dirty="0" smtClean="0"/>
              <a:t> </a:t>
            </a:r>
            <a:r>
              <a:rPr lang="ja-JP" altLang="en-US" sz="2400" dirty="0" smtClean="0"/>
              <a:t>が勝つ，支払額は</a:t>
            </a:r>
            <a:r>
              <a:rPr lang="en-US" altLang="ja-JP" sz="2400" dirty="0" err="1" smtClean="0"/>
              <a:t>v</a:t>
            </a:r>
            <a:r>
              <a:rPr lang="en-US" altLang="ja-JP" sz="2400" baseline="-25000" dirty="0" err="1" smtClean="0"/>
              <a:t>AB</a:t>
            </a:r>
            <a:r>
              <a:rPr lang="en-US" altLang="ja-JP" sz="2400" baseline="-25000" dirty="0" smtClean="0"/>
              <a:t> </a:t>
            </a:r>
            <a:r>
              <a:rPr lang="ja-JP" altLang="en-US" sz="2400" dirty="0" smtClean="0"/>
              <a:t>／</a:t>
            </a:r>
            <a:r>
              <a:rPr lang="en-US" altLang="ja-JP" sz="2400" dirty="0" smtClean="0"/>
              <a:t>2</a:t>
            </a:r>
            <a:r>
              <a:rPr lang="ja-JP" altLang="en-US" sz="2400" dirty="0" smtClean="0"/>
              <a:t>以上</a:t>
            </a:r>
            <a:endParaRPr lang="en-US" altLang="ja-JP" sz="2400" dirty="0" smtClean="0"/>
          </a:p>
          <a:p>
            <a:pPr lvl="0">
              <a:lnSpc>
                <a:spcPct val="120000"/>
              </a:lnSpc>
              <a:buNone/>
              <a:defRPr/>
            </a:pPr>
            <a:r>
              <a:rPr lang="en-US" altLang="ja-JP" sz="2400" dirty="0" smtClean="0"/>
              <a:t>Efficiency loss</a:t>
            </a:r>
            <a:r>
              <a:rPr lang="ja-JP" altLang="en-US" sz="2400" dirty="0" smtClean="0"/>
              <a:t>は高々</a:t>
            </a:r>
            <a:r>
              <a:rPr lang="en-US" altLang="ja-JP" sz="2400" dirty="0" smtClean="0"/>
              <a:t>1/3</a:t>
            </a:r>
            <a:endParaRPr lang="ja-JP" altLang="en-US" sz="2400" dirty="0" smtClean="0"/>
          </a:p>
          <a:p>
            <a:pPr>
              <a:lnSpc>
                <a:spcPct val="120000"/>
              </a:lnSpc>
            </a:pPr>
            <a:endParaRPr lang="en-US" altLang="ja-JP" sz="2400" dirty="0" smtClean="0"/>
          </a:p>
          <a:p>
            <a:pPr>
              <a:lnSpc>
                <a:spcPct val="120000"/>
              </a:lnSpc>
            </a:pPr>
            <a:endParaRPr lang="en-US" altLang="ja-JP" sz="2400" dirty="0" smtClean="0"/>
          </a:p>
          <a:p>
            <a:pPr>
              <a:lnSpc>
                <a:spcPct val="120000"/>
              </a:lnSpc>
              <a:buFontTx/>
              <a:buNone/>
            </a:pPr>
            <a:r>
              <a:rPr lang="en-US" altLang="ja-JP" sz="2400" dirty="0" smtClean="0"/>
              <a:t/>
            </a:r>
            <a:br>
              <a:rPr lang="en-US" altLang="ja-JP" sz="2400" dirty="0" smtClean="0"/>
            </a:br>
            <a:endParaRPr lang="en-US" altLang="ja-JP" sz="2400" dirty="0" smtClean="0"/>
          </a:p>
        </p:txBody>
      </p:sp>
      <p:sp>
        <p:nvSpPr>
          <p:cNvPr id="13" name="スライド番号プレースホルダ 12"/>
          <p:cNvSpPr>
            <a:spLocks noGrp="1"/>
          </p:cNvSpPr>
          <p:nvPr>
            <p:ph type="sldNum" sz="quarter" idx="4"/>
          </p:nvPr>
        </p:nvSpPr>
        <p:spPr/>
        <p:txBody>
          <a:bodyPr/>
          <a:lstStyle/>
          <a:p>
            <a:pPr>
              <a:defRPr/>
            </a:pPr>
            <a:fld id="{FD4BE353-F744-4DDB-ABC3-E174F5ACFD03}" type="slidenum">
              <a:rPr lang="en-US" altLang="ja-JP" smtClean="0"/>
              <a:pPr>
                <a:defRPr/>
              </a:pPr>
              <a:t>36</a:t>
            </a:fld>
            <a:endParaRPr lang="en-US" altLang="ja-JP"/>
          </a:p>
        </p:txBody>
      </p:sp>
      <p:grpSp>
        <p:nvGrpSpPr>
          <p:cNvPr id="2" name="グループ化 41"/>
          <p:cNvGrpSpPr>
            <a:grpSpLocks/>
          </p:cNvGrpSpPr>
          <p:nvPr/>
        </p:nvGrpSpPr>
        <p:grpSpPr bwMode="auto">
          <a:xfrm>
            <a:off x="971600" y="4149081"/>
            <a:ext cx="3071803" cy="2708920"/>
            <a:chOff x="357159" y="4076288"/>
            <a:chExt cx="3071812" cy="2708914"/>
          </a:xfrm>
        </p:grpSpPr>
        <p:sp>
          <p:nvSpPr>
            <p:cNvPr id="15" name="正方形/長方形 13"/>
            <p:cNvSpPr>
              <a:spLocks noChangeArrowheads="1"/>
            </p:cNvSpPr>
            <p:nvPr/>
          </p:nvSpPr>
          <p:spPr bwMode="auto">
            <a:xfrm>
              <a:off x="500034" y="4643446"/>
              <a:ext cx="714375" cy="1495425"/>
            </a:xfrm>
            <a:prstGeom prst="rect">
              <a:avLst/>
            </a:prstGeom>
            <a:solidFill>
              <a:schemeClr val="tx2"/>
            </a:solidFill>
            <a:ln w="38100" algn="ctr">
              <a:solidFill>
                <a:schemeClr val="tx1"/>
              </a:solidFill>
              <a:round/>
              <a:headEnd type="none" w="sm" len="sm"/>
              <a:tailEnd type="none" w="sm" len="sm"/>
            </a:ln>
          </p:spPr>
          <p:txBody>
            <a:bodyPr wrap="none" anchor="ctr"/>
            <a:lstStyle/>
            <a:p>
              <a:pPr>
                <a:buNone/>
              </a:pPr>
              <a:endParaRPr lang="ja-JP" altLang="en-US"/>
            </a:p>
          </p:txBody>
        </p:sp>
        <p:sp>
          <p:nvSpPr>
            <p:cNvPr id="16" name="正方形/長方形 14"/>
            <p:cNvSpPr>
              <a:spLocks noChangeArrowheads="1"/>
            </p:cNvSpPr>
            <p:nvPr/>
          </p:nvSpPr>
          <p:spPr bwMode="auto">
            <a:xfrm>
              <a:off x="1643034" y="4824421"/>
              <a:ext cx="714375" cy="1314450"/>
            </a:xfrm>
            <a:prstGeom prst="rect">
              <a:avLst/>
            </a:prstGeom>
            <a:solidFill>
              <a:schemeClr val="tx2"/>
            </a:solidFill>
            <a:ln w="38100" algn="ctr">
              <a:solidFill>
                <a:schemeClr val="tx1"/>
              </a:solidFill>
              <a:round/>
              <a:headEnd type="none" w="sm" len="sm"/>
              <a:tailEnd type="none" w="sm" len="sm"/>
            </a:ln>
          </p:spPr>
          <p:txBody>
            <a:bodyPr wrap="none" anchor="ctr"/>
            <a:lstStyle/>
            <a:p>
              <a:pPr>
                <a:buNone/>
              </a:pPr>
              <a:endParaRPr lang="ja-JP" altLang="en-US"/>
            </a:p>
          </p:txBody>
        </p:sp>
        <p:sp>
          <p:nvSpPr>
            <p:cNvPr id="17" name="正方形/長方形 15"/>
            <p:cNvSpPr>
              <a:spLocks noChangeArrowheads="1"/>
            </p:cNvSpPr>
            <p:nvPr/>
          </p:nvSpPr>
          <p:spPr bwMode="auto">
            <a:xfrm>
              <a:off x="2714596" y="5572140"/>
              <a:ext cx="714375" cy="566731"/>
            </a:xfrm>
            <a:prstGeom prst="rect">
              <a:avLst/>
            </a:prstGeom>
            <a:solidFill>
              <a:schemeClr val="tx2"/>
            </a:solidFill>
            <a:ln w="38100" algn="ctr">
              <a:solidFill>
                <a:schemeClr val="tx1"/>
              </a:solidFill>
              <a:round/>
              <a:headEnd type="none" w="sm" len="sm"/>
              <a:tailEnd type="none" w="sm" len="sm"/>
            </a:ln>
          </p:spPr>
          <p:txBody>
            <a:bodyPr wrap="none" anchor="ctr"/>
            <a:lstStyle/>
            <a:p>
              <a:pPr>
                <a:buNone/>
              </a:pPr>
              <a:endParaRPr lang="ja-JP" altLang="en-US"/>
            </a:p>
          </p:txBody>
        </p:sp>
        <p:sp>
          <p:nvSpPr>
            <p:cNvPr id="18" name="テキスト ボックス 16"/>
            <p:cNvSpPr txBox="1">
              <a:spLocks noChangeArrowheads="1"/>
            </p:cNvSpPr>
            <p:nvPr/>
          </p:nvSpPr>
          <p:spPr bwMode="auto">
            <a:xfrm>
              <a:off x="357159" y="6138871"/>
              <a:ext cx="817855" cy="646330"/>
            </a:xfrm>
            <a:prstGeom prst="rect">
              <a:avLst/>
            </a:prstGeom>
            <a:noFill/>
            <a:ln w="9525">
              <a:noFill/>
              <a:miter lim="800000"/>
              <a:headEnd/>
              <a:tailEnd/>
            </a:ln>
          </p:spPr>
          <p:txBody>
            <a:bodyPr wrap="none">
              <a:spAutoFit/>
            </a:bodyPr>
            <a:lstStyle/>
            <a:p>
              <a:pPr>
                <a:buNone/>
              </a:pPr>
              <a:r>
                <a:rPr lang="en-US" altLang="ja-JP" dirty="0" smtClean="0"/>
                <a:t>AB</a:t>
              </a:r>
              <a:endParaRPr lang="ja-JP" altLang="en-US" baseline="-25000" dirty="0"/>
            </a:p>
          </p:txBody>
        </p:sp>
        <p:sp>
          <p:nvSpPr>
            <p:cNvPr id="19" name="テキスト ボックス 19"/>
            <p:cNvSpPr txBox="1">
              <a:spLocks noChangeArrowheads="1"/>
            </p:cNvSpPr>
            <p:nvPr/>
          </p:nvSpPr>
          <p:spPr bwMode="auto">
            <a:xfrm>
              <a:off x="1714471" y="6138872"/>
              <a:ext cx="500459" cy="646330"/>
            </a:xfrm>
            <a:prstGeom prst="rect">
              <a:avLst/>
            </a:prstGeom>
            <a:noFill/>
            <a:ln w="9525">
              <a:noFill/>
              <a:miter lim="800000"/>
              <a:headEnd/>
              <a:tailEnd/>
            </a:ln>
          </p:spPr>
          <p:txBody>
            <a:bodyPr wrap="none">
              <a:spAutoFit/>
            </a:bodyPr>
            <a:lstStyle/>
            <a:p>
              <a:pPr>
                <a:buNone/>
              </a:pPr>
              <a:r>
                <a:rPr lang="en-US" altLang="ja-JP" dirty="0" smtClean="0"/>
                <a:t>A</a:t>
              </a:r>
              <a:endParaRPr lang="ja-JP" altLang="en-US" baseline="-25000" dirty="0"/>
            </a:p>
          </p:txBody>
        </p:sp>
        <p:sp>
          <p:nvSpPr>
            <p:cNvPr id="20" name="テキスト ボックス 20"/>
            <p:cNvSpPr txBox="1">
              <a:spLocks noChangeArrowheads="1"/>
            </p:cNvSpPr>
            <p:nvPr/>
          </p:nvSpPr>
          <p:spPr bwMode="auto">
            <a:xfrm>
              <a:off x="2786034" y="6138872"/>
              <a:ext cx="502062" cy="646330"/>
            </a:xfrm>
            <a:prstGeom prst="rect">
              <a:avLst/>
            </a:prstGeom>
            <a:noFill/>
            <a:ln w="9525">
              <a:noFill/>
              <a:miter lim="800000"/>
              <a:headEnd/>
              <a:tailEnd/>
            </a:ln>
          </p:spPr>
          <p:txBody>
            <a:bodyPr wrap="none">
              <a:spAutoFit/>
            </a:bodyPr>
            <a:lstStyle/>
            <a:p>
              <a:pPr>
                <a:buNone/>
              </a:pPr>
              <a:r>
                <a:rPr lang="en-US" altLang="ja-JP" dirty="0" smtClean="0"/>
                <a:t>B</a:t>
              </a:r>
              <a:endParaRPr lang="ja-JP" altLang="en-US" baseline="-25000" dirty="0"/>
            </a:p>
          </p:txBody>
        </p:sp>
        <p:sp>
          <p:nvSpPr>
            <p:cNvPr id="21" name="正方形/長方形 48"/>
            <p:cNvSpPr>
              <a:spLocks noChangeArrowheads="1"/>
            </p:cNvSpPr>
            <p:nvPr/>
          </p:nvSpPr>
          <p:spPr bwMode="auto">
            <a:xfrm>
              <a:off x="2805999" y="4940383"/>
              <a:ext cx="556565" cy="523219"/>
            </a:xfrm>
            <a:prstGeom prst="rect">
              <a:avLst/>
            </a:prstGeom>
            <a:noFill/>
            <a:ln w="9525">
              <a:noFill/>
              <a:miter lim="800000"/>
              <a:headEnd/>
              <a:tailEnd/>
            </a:ln>
          </p:spPr>
          <p:txBody>
            <a:bodyPr wrap="none">
              <a:spAutoFit/>
            </a:bodyPr>
            <a:lstStyle/>
            <a:p>
              <a:pPr>
                <a:buNone/>
              </a:pPr>
              <a:r>
                <a:rPr lang="en-US" altLang="ja-JP" sz="2800" dirty="0" err="1" smtClean="0"/>
                <a:t>v</a:t>
              </a:r>
              <a:r>
                <a:rPr lang="en-US" altLang="ja-JP" sz="2800" baseline="-25000" dirty="0" err="1" smtClean="0"/>
                <a:t>B</a:t>
              </a:r>
              <a:endParaRPr lang="ja-JP" altLang="en-US" sz="2800" dirty="0"/>
            </a:p>
          </p:txBody>
        </p:sp>
        <p:sp>
          <p:nvSpPr>
            <p:cNvPr id="22" name="正方形/長方形 49"/>
            <p:cNvSpPr>
              <a:spLocks noChangeArrowheads="1"/>
            </p:cNvSpPr>
            <p:nvPr/>
          </p:nvSpPr>
          <p:spPr bwMode="auto">
            <a:xfrm>
              <a:off x="429167" y="4076288"/>
              <a:ext cx="720071" cy="523219"/>
            </a:xfrm>
            <a:prstGeom prst="rect">
              <a:avLst/>
            </a:prstGeom>
            <a:noFill/>
            <a:ln w="9525">
              <a:noFill/>
              <a:miter lim="800000"/>
              <a:headEnd/>
              <a:tailEnd/>
            </a:ln>
          </p:spPr>
          <p:txBody>
            <a:bodyPr wrap="none">
              <a:spAutoFit/>
            </a:bodyPr>
            <a:lstStyle/>
            <a:p>
              <a:pPr>
                <a:buNone/>
              </a:pPr>
              <a:r>
                <a:rPr lang="en-US" altLang="ja-JP" sz="2800" dirty="0" err="1" smtClean="0"/>
                <a:t>v</a:t>
              </a:r>
              <a:r>
                <a:rPr lang="en-US" altLang="ja-JP" sz="2800" baseline="-25000" dirty="0" err="1" smtClean="0"/>
                <a:t>AB</a:t>
              </a:r>
              <a:endParaRPr lang="ja-JP" altLang="en-US" sz="2800" dirty="0"/>
            </a:p>
          </p:txBody>
        </p:sp>
        <p:sp>
          <p:nvSpPr>
            <p:cNvPr id="23" name="正方形/長方形 50"/>
            <p:cNvSpPr>
              <a:spLocks noChangeArrowheads="1"/>
            </p:cNvSpPr>
            <p:nvPr/>
          </p:nvSpPr>
          <p:spPr bwMode="auto">
            <a:xfrm>
              <a:off x="1571596" y="4243406"/>
              <a:ext cx="556565" cy="523219"/>
            </a:xfrm>
            <a:prstGeom prst="rect">
              <a:avLst/>
            </a:prstGeom>
            <a:noFill/>
            <a:ln w="9525">
              <a:noFill/>
              <a:miter lim="800000"/>
              <a:headEnd/>
              <a:tailEnd/>
            </a:ln>
          </p:spPr>
          <p:txBody>
            <a:bodyPr wrap="none">
              <a:spAutoFit/>
            </a:bodyPr>
            <a:lstStyle/>
            <a:p>
              <a:pPr>
                <a:buNone/>
              </a:pPr>
              <a:r>
                <a:rPr lang="en-US" altLang="ja-JP" sz="2800" dirty="0" err="1" smtClean="0"/>
                <a:t>v</a:t>
              </a:r>
              <a:r>
                <a:rPr lang="en-US" altLang="ja-JP" sz="2800" baseline="-25000" dirty="0" err="1" smtClean="0"/>
                <a:t>A</a:t>
              </a:r>
              <a:endParaRPr lang="ja-JP" altLang="en-US" sz="2800" dirty="0"/>
            </a:p>
          </p:txBody>
        </p:sp>
      </p:grpSp>
      <p:grpSp>
        <p:nvGrpSpPr>
          <p:cNvPr id="3" name="グループ化 21"/>
          <p:cNvGrpSpPr>
            <a:grpSpLocks/>
          </p:cNvGrpSpPr>
          <p:nvPr/>
        </p:nvGrpSpPr>
        <p:grpSpPr bwMode="auto">
          <a:xfrm>
            <a:off x="5364088" y="4221088"/>
            <a:ext cx="3071803" cy="2636912"/>
            <a:chOff x="357159" y="3967333"/>
            <a:chExt cx="3071812" cy="2876625"/>
          </a:xfrm>
        </p:grpSpPr>
        <p:sp>
          <p:nvSpPr>
            <p:cNvPr id="25" name="正方形/長方形 13"/>
            <p:cNvSpPr>
              <a:spLocks noChangeArrowheads="1"/>
            </p:cNvSpPr>
            <p:nvPr/>
          </p:nvSpPr>
          <p:spPr bwMode="auto">
            <a:xfrm>
              <a:off x="500034" y="4643446"/>
              <a:ext cx="714375" cy="1495425"/>
            </a:xfrm>
            <a:prstGeom prst="rect">
              <a:avLst/>
            </a:prstGeom>
            <a:solidFill>
              <a:schemeClr val="tx2"/>
            </a:solidFill>
            <a:ln w="38100" algn="ctr">
              <a:solidFill>
                <a:schemeClr val="tx1"/>
              </a:solidFill>
              <a:round/>
              <a:headEnd type="none" w="sm" len="sm"/>
              <a:tailEnd type="none" w="sm" len="sm"/>
            </a:ln>
          </p:spPr>
          <p:txBody>
            <a:bodyPr wrap="none" anchor="ctr"/>
            <a:lstStyle/>
            <a:p>
              <a:pPr>
                <a:buNone/>
              </a:pPr>
              <a:endParaRPr lang="ja-JP" altLang="en-US"/>
            </a:p>
          </p:txBody>
        </p:sp>
        <p:sp>
          <p:nvSpPr>
            <p:cNvPr id="26" name="正方形/長方形 14"/>
            <p:cNvSpPr>
              <a:spLocks noChangeArrowheads="1"/>
            </p:cNvSpPr>
            <p:nvPr/>
          </p:nvSpPr>
          <p:spPr bwMode="auto">
            <a:xfrm>
              <a:off x="1643034" y="4824421"/>
              <a:ext cx="714375" cy="1314450"/>
            </a:xfrm>
            <a:prstGeom prst="rect">
              <a:avLst/>
            </a:prstGeom>
            <a:solidFill>
              <a:schemeClr val="tx2"/>
            </a:solidFill>
            <a:ln w="38100" algn="ctr">
              <a:solidFill>
                <a:schemeClr val="tx1"/>
              </a:solidFill>
              <a:round/>
              <a:headEnd type="none" w="sm" len="sm"/>
              <a:tailEnd type="none" w="sm" len="sm"/>
            </a:ln>
          </p:spPr>
          <p:txBody>
            <a:bodyPr wrap="none" anchor="ctr"/>
            <a:lstStyle/>
            <a:p>
              <a:pPr>
                <a:buNone/>
              </a:pPr>
              <a:endParaRPr lang="ja-JP" altLang="en-US"/>
            </a:p>
          </p:txBody>
        </p:sp>
        <p:sp>
          <p:nvSpPr>
            <p:cNvPr id="27" name="正方形/長方形 15"/>
            <p:cNvSpPr>
              <a:spLocks noChangeArrowheads="1"/>
            </p:cNvSpPr>
            <p:nvPr/>
          </p:nvSpPr>
          <p:spPr bwMode="auto">
            <a:xfrm>
              <a:off x="2714596" y="5243536"/>
              <a:ext cx="714375" cy="895335"/>
            </a:xfrm>
            <a:prstGeom prst="rect">
              <a:avLst/>
            </a:prstGeom>
            <a:solidFill>
              <a:schemeClr val="tx2"/>
            </a:solidFill>
            <a:ln w="38100" algn="ctr">
              <a:solidFill>
                <a:schemeClr val="tx1"/>
              </a:solidFill>
              <a:round/>
              <a:headEnd type="none" w="sm" len="sm"/>
              <a:tailEnd type="none" w="sm" len="sm"/>
            </a:ln>
          </p:spPr>
          <p:txBody>
            <a:bodyPr wrap="none" anchor="ctr"/>
            <a:lstStyle/>
            <a:p>
              <a:pPr>
                <a:buNone/>
              </a:pPr>
              <a:endParaRPr lang="ja-JP" altLang="en-US"/>
            </a:p>
          </p:txBody>
        </p:sp>
        <p:sp>
          <p:nvSpPr>
            <p:cNvPr id="28" name="テキスト ボックス 16"/>
            <p:cNvSpPr txBox="1">
              <a:spLocks noChangeArrowheads="1"/>
            </p:cNvSpPr>
            <p:nvPr/>
          </p:nvSpPr>
          <p:spPr bwMode="auto">
            <a:xfrm>
              <a:off x="357159" y="6138871"/>
              <a:ext cx="952508" cy="705087"/>
            </a:xfrm>
            <a:prstGeom prst="rect">
              <a:avLst/>
            </a:prstGeom>
            <a:noFill/>
            <a:ln w="9525">
              <a:noFill/>
              <a:miter lim="800000"/>
              <a:headEnd/>
              <a:tailEnd/>
            </a:ln>
          </p:spPr>
          <p:txBody>
            <a:bodyPr wrap="none">
              <a:spAutoFit/>
            </a:bodyPr>
            <a:lstStyle/>
            <a:p>
              <a:pPr>
                <a:buNone/>
              </a:pPr>
              <a:r>
                <a:rPr lang="en-US" altLang="ja-JP" dirty="0" smtClean="0"/>
                <a:t>AB </a:t>
              </a:r>
              <a:endParaRPr lang="ja-JP" altLang="en-US" baseline="-25000" dirty="0"/>
            </a:p>
          </p:txBody>
        </p:sp>
        <p:sp>
          <p:nvSpPr>
            <p:cNvPr id="29" name="テキスト ボックス 19"/>
            <p:cNvSpPr txBox="1">
              <a:spLocks noChangeArrowheads="1"/>
            </p:cNvSpPr>
            <p:nvPr/>
          </p:nvSpPr>
          <p:spPr bwMode="auto">
            <a:xfrm>
              <a:off x="1714471" y="6138871"/>
              <a:ext cx="500459" cy="705087"/>
            </a:xfrm>
            <a:prstGeom prst="rect">
              <a:avLst/>
            </a:prstGeom>
            <a:noFill/>
            <a:ln w="9525">
              <a:noFill/>
              <a:miter lim="800000"/>
              <a:headEnd/>
              <a:tailEnd/>
            </a:ln>
          </p:spPr>
          <p:txBody>
            <a:bodyPr wrap="none">
              <a:spAutoFit/>
            </a:bodyPr>
            <a:lstStyle/>
            <a:p>
              <a:pPr>
                <a:buNone/>
              </a:pPr>
              <a:r>
                <a:rPr lang="en-US" altLang="ja-JP" dirty="0" smtClean="0"/>
                <a:t>A</a:t>
              </a:r>
              <a:endParaRPr lang="ja-JP" altLang="en-US" baseline="-25000" dirty="0"/>
            </a:p>
          </p:txBody>
        </p:sp>
        <p:sp>
          <p:nvSpPr>
            <p:cNvPr id="30" name="テキスト ボックス 20"/>
            <p:cNvSpPr txBox="1">
              <a:spLocks noChangeArrowheads="1"/>
            </p:cNvSpPr>
            <p:nvPr/>
          </p:nvSpPr>
          <p:spPr bwMode="auto">
            <a:xfrm>
              <a:off x="2786034" y="6138871"/>
              <a:ext cx="502062" cy="705087"/>
            </a:xfrm>
            <a:prstGeom prst="rect">
              <a:avLst/>
            </a:prstGeom>
            <a:noFill/>
            <a:ln w="9525">
              <a:noFill/>
              <a:miter lim="800000"/>
              <a:headEnd/>
              <a:tailEnd/>
            </a:ln>
          </p:spPr>
          <p:txBody>
            <a:bodyPr wrap="none">
              <a:spAutoFit/>
            </a:bodyPr>
            <a:lstStyle/>
            <a:p>
              <a:pPr>
                <a:buNone/>
              </a:pPr>
              <a:r>
                <a:rPr lang="en-US" altLang="ja-JP" dirty="0" smtClean="0"/>
                <a:t>B</a:t>
              </a:r>
              <a:endParaRPr lang="ja-JP" altLang="en-US" baseline="-25000" dirty="0"/>
            </a:p>
          </p:txBody>
        </p:sp>
        <p:sp>
          <p:nvSpPr>
            <p:cNvPr id="31" name="正方形/長方形 9"/>
            <p:cNvSpPr>
              <a:spLocks noChangeArrowheads="1"/>
            </p:cNvSpPr>
            <p:nvPr/>
          </p:nvSpPr>
          <p:spPr bwMode="auto">
            <a:xfrm>
              <a:off x="2805999" y="4595764"/>
              <a:ext cx="556565" cy="570784"/>
            </a:xfrm>
            <a:prstGeom prst="rect">
              <a:avLst/>
            </a:prstGeom>
            <a:noFill/>
            <a:ln w="9525">
              <a:noFill/>
              <a:miter lim="800000"/>
              <a:headEnd/>
              <a:tailEnd/>
            </a:ln>
          </p:spPr>
          <p:txBody>
            <a:bodyPr wrap="none">
              <a:spAutoFit/>
            </a:bodyPr>
            <a:lstStyle/>
            <a:p>
              <a:pPr>
                <a:buNone/>
              </a:pPr>
              <a:r>
                <a:rPr lang="en-US" altLang="ja-JP" sz="2800" dirty="0" err="1" smtClean="0"/>
                <a:t>v</a:t>
              </a:r>
              <a:r>
                <a:rPr lang="en-US" altLang="ja-JP" sz="2800" baseline="-25000" dirty="0" err="1" smtClean="0"/>
                <a:t>B</a:t>
              </a:r>
              <a:endParaRPr lang="ja-JP" altLang="en-US" sz="2800" dirty="0"/>
            </a:p>
          </p:txBody>
        </p:sp>
        <p:sp>
          <p:nvSpPr>
            <p:cNvPr id="32" name="正方形/長方形 10"/>
            <p:cNvSpPr>
              <a:spLocks noChangeArrowheads="1"/>
            </p:cNvSpPr>
            <p:nvPr/>
          </p:nvSpPr>
          <p:spPr bwMode="auto">
            <a:xfrm>
              <a:off x="429728" y="3967333"/>
              <a:ext cx="720071" cy="570784"/>
            </a:xfrm>
            <a:prstGeom prst="rect">
              <a:avLst/>
            </a:prstGeom>
            <a:noFill/>
            <a:ln w="9525">
              <a:noFill/>
              <a:miter lim="800000"/>
              <a:headEnd/>
              <a:tailEnd/>
            </a:ln>
          </p:spPr>
          <p:txBody>
            <a:bodyPr wrap="none">
              <a:spAutoFit/>
            </a:bodyPr>
            <a:lstStyle/>
            <a:p>
              <a:pPr>
                <a:buNone/>
              </a:pPr>
              <a:r>
                <a:rPr lang="en-US" altLang="ja-JP" sz="2800" dirty="0" err="1" smtClean="0"/>
                <a:t>v</a:t>
              </a:r>
              <a:r>
                <a:rPr lang="en-US" altLang="ja-JP" sz="2800" baseline="-25000" dirty="0" err="1" smtClean="0"/>
                <a:t>AB</a:t>
              </a:r>
              <a:endParaRPr lang="ja-JP" altLang="en-US" sz="2800" dirty="0"/>
            </a:p>
          </p:txBody>
        </p:sp>
        <p:sp>
          <p:nvSpPr>
            <p:cNvPr id="33" name="正方形/長方形 11"/>
            <p:cNvSpPr>
              <a:spLocks noChangeArrowheads="1"/>
            </p:cNvSpPr>
            <p:nvPr/>
          </p:nvSpPr>
          <p:spPr bwMode="auto">
            <a:xfrm>
              <a:off x="1725876" y="4202994"/>
              <a:ext cx="556565" cy="570784"/>
            </a:xfrm>
            <a:prstGeom prst="rect">
              <a:avLst/>
            </a:prstGeom>
            <a:noFill/>
            <a:ln w="9525">
              <a:noFill/>
              <a:miter lim="800000"/>
              <a:headEnd/>
              <a:tailEnd/>
            </a:ln>
          </p:spPr>
          <p:txBody>
            <a:bodyPr wrap="none">
              <a:spAutoFit/>
            </a:bodyPr>
            <a:lstStyle/>
            <a:p>
              <a:pPr>
                <a:buNone/>
              </a:pPr>
              <a:r>
                <a:rPr lang="en-US" altLang="ja-JP" sz="2800" dirty="0" err="1" smtClean="0"/>
                <a:t>v</a:t>
              </a:r>
              <a:r>
                <a:rPr lang="en-US" altLang="ja-JP" sz="2800" baseline="-25000" dirty="0" err="1" smtClean="0"/>
                <a:t>A</a:t>
              </a:r>
              <a:endParaRPr lang="ja-JP" altLang="en-US" sz="2800" dirty="0"/>
            </a:p>
          </p:txBody>
        </p:sp>
      </p:grpSp>
      <p:sp>
        <p:nvSpPr>
          <p:cNvPr id="34" name="コンテンツ プレースホルダ 2"/>
          <p:cNvSpPr txBox="1">
            <a:spLocks/>
          </p:cNvSpPr>
          <p:nvPr/>
        </p:nvSpPr>
        <p:spPr bwMode="auto">
          <a:xfrm>
            <a:off x="214313" y="1000125"/>
            <a:ext cx="53578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20000"/>
              </a:lnSpc>
              <a:spcBef>
                <a:spcPct val="20000"/>
              </a:spcBef>
              <a:spcAft>
                <a:spcPct val="0"/>
              </a:spcAft>
              <a:buClrTx/>
              <a:buSzTx/>
              <a:buFontTx/>
              <a:buNone/>
              <a:tabLst/>
              <a:defRPr/>
            </a:pPr>
            <a:endParaRPr kumimoji="1" lang="ja-JP" altLang="en-US" sz="2600" b="0" i="0" u="none" strike="noStrike" kern="0" cap="none" spc="0" normalizeH="0" baseline="0" noProof="0" dirty="0" smtClean="0">
              <a:ln>
                <a:noFill/>
              </a:ln>
              <a:solidFill>
                <a:schemeClr val="tx1"/>
              </a:solidFill>
              <a:effectLst/>
              <a:uLnTx/>
              <a:uFillTx/>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0">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77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277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277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277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683568" y="116632"/>
            <a:ext cx="7772400" cy="1143000"/>
          </a:xfrm>
        </p:spPr>
        <p:txBody>
          <a:bodyPr/>
          <a:lstStyle/>
          <a:p>
            <a:pPr>
              <a:defRPr/>
            </a:pPr>
            <a:r>
              <a:rPr lang="ja-JP" altLang="en-US" dirty="0" smtClean="0"/>
              <a:t>ルール抽出の方法</a:t>
            </a:r>
            <a:endParaRPr lang="ja-JP" altLang="en-US" dirty="0"/>
          </a:p>
        </p:txBody>
      </p:sp>
      <p:sp>
        <p:nvSpPr>
          <p:cNvPr id="17411" name="コンテンツ プレースホルダ 11"/>
          <p:cNvSpPr>
            <a:spLocks noGrp="1"/>
          </p:cNvSpPr>
          <p:nvPr>
            <p:ph idx="1"/>
          </p:nvPr>
        </p:nvSpPr>
        <p:spPr>
          <a:xfrm>
            <a:off x="323528" y="1196752"/>
            <a:ext cx="8640960" cy="4708525"/>
          </a:xfrm>
        </p:spPr>
        <p:txBody>
          <a:bodyPr>
            <a:noAutofit/>
          </a:bodyPr>
          <a:lstStyle/>
          <a:p>
            <a:pPr>
              <a:defRPr/>
            </a:pPr>
            <a:r>
              <a:rPr lang="ja-JP" altLang="en-US" sz="2400" dirty="0" smtClean="0"/>
              <a:t>ルール抽出のために既存の機械学習のテクニックが利用可能</a:t>
            </a:r>
            <a:r>
              <a:rPr lang="en-US" altLang="ja-JP" sz="2400" dirty="0" smtClean="0"/>
              <a:t>?</a:t>
            </a:r>
          </a:p>
          <a:p>
            <a:pPr lvl="1">
              <a:defRPr/>
            </a:pPr>
            <a:r>
              <a:rPr lang="ja-JP" altLang="en-US" sz="2400" dirty="0" smtClean="0"/>
              <a:t>教師データとして自動メカニズムデザインの結果を利用</a:t>
            </a:r>
            <a:r>
              <a:rPr lang="en-US" altLang="ja-JP" sz="2400" dirty="0" smtClean="0"/>
              <a:t>?</a:t>
            </a:r>
          </a:p>
          <a:p>
            <a:pPr>
              <a:defRPr/>
            </a:pPr>
            <a:r>
              <a:rPr lang="ja-JP" altLang="en-US" sz="2400" dirty="0" smtClean="0"/>
              <a:t>現状では既存の方法は微妙にうまく使えていない</a:t>
            </a:r>
            <a:endParaRPr lang="en-US" altLang="ja-JP" sz="2400" dirty="0" smtClean="0"/>
          </a:p>
          <a:p>
            <a:pPr lvl="1">
              <a:defRPr/>
            </a:pPr>
            <a:r>
              <a:rPr lang="ja-JP" altLang="en-US" sz="2400" dirty="0" smtClean="0"/>
              <a:t>抽出したルールは完全に教師データを説明出来る必要はなく，非常にシンプルなものが望まれる</a:t>
            </a:r>
            <a:endParaRPr lang="en-US" altLang="ja-JP" sz="2400" dirty="0" smtClean="0"/>
          </a:p>
          <a:p>
            <a:pPr lvl="1">
              <a:defRPr/>
            </a:pPr>
            <a:r>
              <a:rPr lang="ja-JP" altLang="en-US" sz="2400" dirty="0" smtClean="0"/>
              <a:t>抽出されたルールの正しさ（誘因両立性等）は別途人手によって検証する必要</a:t>
            </a:r>
            <a:endParaRPr lang="en-US" altLang="ja-JP" sz="2400" dirty="0" smtClean="0"/>
          </a:p>
          <a:p>
            <a:pPr lvl="1">
              <a:defRPr/>
            </a:pPr>
            <a:r>
              <a:rPr lang="ja-JP" altLang="en-US" sz="2400" dirty="0" smtClean="0"/>
              <a:t>単純なルールを多数生成する，自家製の方法を適用中</a:t>
            </a:r>
            <a:r>
              <a:rPr lang="en-US" altLang="ja-JP" sz="2400" dirty="0" smtClean="0"/>
              <a:t/>
            </a:r>
            <a:br>
              <a:rPr lang="en-US" altLang="ja-JP" sz="2400" dirty="0" smtClean="0"/>
            </a:br>
            <a:r>
              <a:rPr lang="ja-JP" altLang="en-US" sz="2400" dirty="0" smtClean="0"/>
              <a:t>（</a:t>
            </a:r>
            <a:r>
              <a:rPr lang="en-US" altLang="ja-JP" sz="2400" dirty="0" smtClean="0"/>
              <a:t>FIT2011 </a:t>
            </a:r>
            <a:r>
              <a:rPr lang="ja-JP" altLang="en-US" sz="2400" dirty="0" smtClean="0"/>
              <a:t>船井</a:t>
            </a:r>
            <a:r>
              <a:rPr lang="en-US" altLang="ja-JP" sz="2400" dirty="0" smtClean="0"/>
              <a:t>best paper award</a:t>
            </a:r>
            <a:r>
              <a:rPr lang="ja-JP" altLang="en-US" sz="2400" dirty="0" smtClean="0"/>
              <a:t>）</a:t>
            </a:r>
            <a:endParaRPr lang="en-US" altLang="ja-JP" sz="2400" dirty="0" smtClean="0"/>
          </a:p>
          <a:p>
            <a:pPr>
              <a:defRPr/>
            </a:pPr>
            <a:r>
              <a:rPr lang="ja-JP" altLang="en-US" sz="2400" dirty="0" smtClean="0"/>
              <a:t>機械学習／データマイニング等の，どの技術が関連</a:t>
            </a:r>
            <a:r>
              <a:rPr lang="en-US" altLang="ja-JP" sz="2400" dirty="0" smtClean="0"/>
              <a:t>?</a:t>
            </a:r>
          </a:p>
          <a:p>
            <a:pPr>
              <a:defRPr/>
            </a:pPr>
            <a:r>
              <a:rPr lang="ja-JP" altLang="en-US" sz="2400" dirty="0" smtClean="0"/>
              <a:t>問題の抽象化／組合せ最適化／ルール抽出＋検証の</a:t>
            </a:r>
            <a:r>
              <a:rPr lang="en-US" altLang="ja-JP" sz="2400" dirty="0" smtClean="0"/>
              <a:t/>
            </a:r>
            <a:br>
              <a:rPr lang="en-US" altLang="ja-JP" sz="2400" dirty="0" smtClean="0"/>
            </a:br>
            <a:r>
              <a:rPr lang="ja-JP" altLang="en-US" sz="2400" dirty="0" smtClean="0"/>
              <a:t>役割分担</a:t>
            </a:r>
            <a:r>
              <a:rPr lang="en-US" altLang="ja-JP" sz="2400" dirty="0" smtClean="0"/>
              <a:t>?</a:t>
            </a:r>
            <a:endParaRPr lang="ja-JP" altLang="en-US" sz="2400" dirty="0" smtClean="0"/>
          </a:p>
        </p:txBody>
      </p:sp>
      <p:sp>
        <p:nvSpPr>
          <p:cNvPr id="4" name="スライド番号プレースホルダ 3"/>
          <p:cNvSpPr>
            <a:spLocks noGrp="1"/>
          </p:cNvSpPr>
          <p:nvPr>
            <p:ph type="sldNum" sz="quarter" idx="12"/>
          </p:nvPr>
        </p:nvSpPr>
        <p:spPr>
          <a:xfrm>
            <a:off x="6248400" y="6400800"/>
            <a:ext cx="2895600" cy="457200"/>
          </a:xfrm>
        </p:spPr>
        <p:txBody>
          <a:bodyPr/>
          <a:lstStyle/>
          <a:p>
            <a:pPr algn="r">
              <a:defRPr/>
            </a:pPr>
            <a:fld id="{A49B2224-FDEC-41BA-B99C-B283D8012818}" type="slidenum">
              <a:rPr lang="ja-JP" altLang="en-US" smtClean="0"/>
              <a:pPr algn="r">
                <a:defRPr/>
              </a:pPr>
              <a:t>37</a:t>
            </a:fld>
            <a:endParaRPr lang="ja-JP" altLang="en-US"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41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260648"/>
            <a:ext cx="7772400" cy="1143000"/>
          </a:xfrm>
        </p:spPr>
        <p:txBody>
          <a:bodyPr/>
          <a:lstStyle/>
          <a:p>
            <a:r>
              <a:rPr kumimoji="1" lang="ja-JP" altLang="en-US" dirty="0" smtClean="0"/>
              <a:t>経済学／ゲーム理論と</a:t>
            </a:r>
            <a:r>
              <a:rPr kumimoji="1" lang="en-US" altLang="ja-JP" dirty="0" smtClean="0"/>
              <a:t/>
            </a:r>
            <a:br>
              <a:rPr kumimoji="1" lang="en-US" altLang="ja-JP" dirty="0" smtClean="0"/>
            </a:br>
            <a:r>
              <a:rPr kumimoji="1" lang="ja-JP" altLang="en-US" dirty="0" smtClean="0"/>
              <a:t>計算機科学の</a:t>
            </a:r>
            <a:r>
              <a:rPr kumimoji="1" lang="en-US" altLang="ja-JP" dirty="0" smtClean="0"/>
              <a:t>collaboration</a:t>
            </a:r>
            <a:endParaRPr kumimoji="1" lang="ja-JP" altLang="en-US" dirty="0"/>
          </a:p>
        </p:txBody>
      </p:sp>
      <p:sp>
        <p:nvSpPr>
          <p:cNvPr id="3" name="コンテンツ プレースホルダ 2"/>
          <p:cNvSpPr>
            <a:spLocks noGrp="1"/>
          </p:cNvSpPr>
          <p:nvPr>
            <p:ph idx="1"/>
          </p:nvPr>
        </p:nvSpPr>
        <p:spPr>
          <a:xfrm>
            <a:off x="251520" y="1484784"/>
            <a:ext cx="7344816" cy="5112568"/>
          </a:xfrm>
        </p:spPr>
        <p:txBody>
          <a:bodyPr/>
          <a:lstStyle/>
          <a:p>
            <a:pPr eaLnBrk="1" hangingPunct="1"/>
            <a:r>
              <a:rPr lang="ja-JP" altLang="en-US" sz="2400" dirty="0" smtClean="0"/>
              <a:t>境界領域での応用分野／研究テーマが広がっている </a:t>
            </a:r>
            <a:r>
              <a:rPr lang="en-US" altLang="ja-JP" sz="2400" dirty="0" smtClean="0"/>
              <a:t/>
            </a:r>
            <a:br>
              <a:rPr lang="en-US" altLang="ja-JP" sz="2400" dirty="0" smtClean="0"/>
            </a:br>
            <a:r>
              <a:rPr lang="ja-JP" altLang="en-US" sz="2400" dirty="0" smtClean="0"/>
              <a:t>→ </a:t>
            </a:r>
            <a:r>
              <a:rPr kumimoji="1" lang="ja-JP" altLang="en-US" sz="2400" dirty="0" smtClean="0"/>
              <a:t>今がチャンス</a:t>
            </a:r>
            <a:r>
              <a:rPr kumimoji="1" lang="en-US" altLang="ja-JP" sz="2400" dirty="0" smtClean="0"/>
              <a:t>?</a:t>
            </a:r>
          </a:p>
          <a:p>
            <a:pPr eaLnBrk="1" hangingPunct="1"/>
            <a:r>
              <a:rPr kumimoji="1" lang="ja-JP" altLang="en-US" sz="2400" dirty="0" smtClean="0"/>
              <a:t>科研費基盤研究</a:t>
            </a:r>
            <a:r>
              <a:rPr kumimoji="1" lang="en-US" altLang="ja-JP" sz="2400" dirty="0" smtClean="0"/>
              <a:t>S</a:t>
            </a:r>
            <a:r>
              <a:rPr kumimoji="1" lang="ja-JP" altLang="en-US" sz="2400" dirty="0" smtClean="0"/>
              <a:t>のプロジェクトが進行中</a:t>
            </a:r>
            <a:endParaRPr kumimoji="1" lang="en-US" altLang="ja-JP" sz="2400" dirty="0" smtClean="0"/>
          </a:p>
          <a:p>
            <a:pPr lvl="1" eaLnBrk="1" hangingPunct="1"/>
            <a:r>
              <a:rPr lang="ja-JP" altLang="en-US" sz="2400" dirty="0" smtClean="0"/>
              <a:t>課題名：持続可能な発展のための資源配分メカニズム設計理論の確立，</a:t>
            </a:r>
            <a:r>
              <a:rPr lang="en-US" altLang="ja-JP" sz="2400" dirty="0" smtClean="0"/>
              <a:t>H24</a:t>
            </a:r>
            <a:r>
              <a:rPr lang="ja-JP" altLang="en-US" sz="2400" dirty="0" smtClean="0"/>
              <a:t>年度～</a:t>
            </a:r>
            <a:r>
              <a:rPr lang="en-US" altLang="ja-JP" sz="2400" dirty="0" smtClean="0"/>
              <a:t>28</a:t>
            </a:r>
            <a:r>
              <a:rPr lang="ja-JP" altLang="en-US" sz="2400" dirty="0" smtClean="0"/>
              <a:t>年度（</a:t>
            </a:r>
            <a:r>
              <a:rPr lang="en-US" altLang="ja-JP" sz="2400" dirty="0" smtClean="0"/>
              <a:t>5</a:t>
            </a:r>
            <a:r>
              <a:rPr lang="ja-JP" altLang="en-US" sz="2400" dirty="0" smtClean="0"/>
              <a:t>年間）</a:t>
            </a:r>
            <a:endParaRPr lang="en-US" altLang="ja-JP" sz="2400" dirty="0" smtClean="0"/>
          </a:p>
          <a:p>
            <a:pPr lvl="1" eaLnBrk="1" hangingPunct="1"/>
            <a:r>
              <a:rPr lang="ja-JP" altLang="en-US" sz="2400" dirty="0" smtClean="0"/>
              <a:t>プロジェクトの特徴： 計算機科学とミクロ経済学の文理融合型の研究，ミクロ経済学分野の日本を代表する研究者が参加</a:t>
            </a:r>
            <a:endParaRPr lang="en-US" altLang="ja-JP" sz="2400" dirty="0" smtClean="0"/>
          </a:p>
          <a:p>
            <a:pPr lvl="2" eaLnBrk="1" hangingPunct="1"/>
            <a:r>
              <a:rPr lang="ja-JP" altLang="en-US" dirty="0" smtClean="0"/>
              <a:t>ミクロ経済学分野より，神取（東大，繰り返しゲームの世界的権威），船木（早稲田，実験経済学，協力ゲームの第一人者），計算機科学分野より田村（慶應，離散凸解析の第一人者）</a:t>
            </a:r>
            <a:endParaRPr lang="en-US" altLang="ja-JP" dirty="0" smtClean="0"/>
          </a:p>
          <a:p>
            <a:pPr lvl="1" eaLnBrk="1" hangingPunct="1"/>
            <a:endParaRPr lang="en-US" altLang="ja-JP" sz="2400" dirty="0" smtClean="0"/>
          </a:p>
          <a:p>
            <a:pPr eaLnBrk="1" hangingPunct="1"/>
            <a:endParaRPr kumimoji="1" lang="ja-JP" altLang="en-US" sz="2400" dirty="0"/>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38</a:t>
            </a:fld>
            <a:endParaRPr lang="en-US" altLang="ja-JP" dirty="0"/>
          </a:p>
        </p:txBody>
      </p:sp>
      <p:pic>
        <p:nvPicPr>
          <p:cNvPr id="5" name="Picture 5"/>
          <p:cNvPicPr>
            <a:picLocks noChangeAspect="1" noChangeArrowheads="1"/>
          </p:cNvPicPr>
          <p:nvPr/>
        </p:nvPicPr>
        <p:blipFill>
          <a:blip r:embed="rId3" cstate="print"/>
          <a:srcRect/>
          <a:stretch>
            <a:fillRect/>
          </a:stretch>
        </p:blipFill>
        <p:spPr bwMode="auto">
          <a:xfrm>
            <a:off x="7884368" y="4869160"/>
            <a:ext cx="976313" cy="1219200"/>
          </a:xfrm>
          <a:prstGeom prst="rect">
            <a:avLst/>
          </a:prstGeom>
          <a:noFill/>
          <a:ln w="9525">
            <a:noFill/>
            <a:miter lim="800000"/>
            <a:headEnd/>
            <a:tailEnd/>
          </a:ln>
        </p:spPr>
      </p:pic>
      <p:pic>
        <p:nvPicPr>
          <p:cNvPr id="6" name="Picture 7"/>
          <p:cNvPicPr>
            <a:picLocks noChangeAspect="1" noChangeArrowheads="1"/>
          </p:cNvPicPr>
          <p:nvPr/>
        </p:nvPicPr>
        <p:blipFill>
          <a:blip r:embed="rId4" cstate="print"/>
          <a:srcRect/>
          <a:stretch>
            <a:fillRect/>
          </a:stretch>
        </p:blipFill>
        <p:spPr bwMode="auto">
          <a:xfrm>
            <a:off x="7812360" y="3284984"/>
            <a:ext cx="1042988" cy="1216025"/>
          </a:xfrm>
          <a:prstGeom prst="rect">
            <a:avLst/>
          </a:prstGeom>
          <a:noFill/>
          <a:ln w="9525">
            <a:noFill/>
            <a:miter lim="800000"/>
            <a:headEnd/>
            <a:tailEnd/>
          </a:ln>
        </p:spPr>
      </p:pic>
      <p:pic>
        <p:nvPicPr>
          <p:cNvPr id="7" name="Picture 10"/>
          <p:cNvPicPr>
            <a:picLocks noChangeAspect="1" noChangeArrowheads="1"/>
          </p:cNvPicPr>
          <p:nvPr/>
        </p:nvPicPr>
        <p:blipFill>
          <a:blip r:embed="rId5" cstate="print"/>
          <a:srcRect/>
          <a:stretch>
            <a:fillRect/>
          </a:stretch>
        </p:blipFill>
        <p:spPr bwMode="auto">
          <a:xfrm>
            <a:off x="7884368" y="1628800"/>
            <a:ext cx="946150" cy="12604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32656"/>
            <a:ext cx="7772400" cy="1143000"/>
          </a:xfrm>
        </p:spPr>
        <p:txBody>
          <a:bodyPr/>
          <a:lstStyle/>
          <a:p>
            <a:r>
              <a:rPr kumimoji="1" lang="ja-JP" altLang="en-US" dirty="0" smtClean="0"/>
              <a:t>参考文献</a:t>
            </a:r>
            <a:endParaRPr kumimoji="1" lang="ja-JP" altLang="en-US" dirty="0"/>
          </a:p>
        </p:txBody>
      </p:sp>
      <p:sp>
        <p:nvSpPr>
          <p:cNvPr id="3" name="コンテンツ プレースホルダ 2"/>
          <p:cNvSpPr>
            <a:spLocks noGrp="1"/>
          </p:cNvSpPr>
          <p:nvPr>
            <p:ph idx="1"/>
          </p:nvPr>
        </p:nvSpPr>
        <p:spPr>
          <a:xfrm>
            <a:off x="504664" y="1371600"/>
            <a:ext cx="8134672" cy="4114800"/>
          </a:xfrm>
        </p:spPr>
        <p:txBody>
          <a:bodyPr/>
          <a:lstStyle/>
          <a:p>
            <a:r>
              <a:rPr lang="en-US" altLang="ja-JP" sz="2400" dirty="0" smtClean="0"/>
              <a:t>Vincent </a:t>
            </a:r>
            <a:r>
              <a:rPr lang="en-US" altLang="ja-JP" sz="2400" dirty="0" err="1" smtClean="0"/>
              <a:t>Conitzer</a:t>
            </a:r>
            <a:r>
              <a:rPr lang="en-US" altLang="ja-JP" sz="2400" dirty="0" smtClean="0"/>
              <a:t> &amp; </a:t>
            </a:r>
            <a:r>
              <a:rPr lang="en-US" altLang="ja-JP" sz="2400" dirty="0" err="1" smtClean="0"/>
              <a:t>Tuomas</a:t>
            </a:r>
            <a:r>
              <a:rPr lang="en-US" altLang="ja-JP" sz="2400" dirty="0" smtClean="0"/>
              <a:t> </a:t>
            </a:r>
            <a:r>
              <a:rPr lang="en-US" altLang="ja-JP" sz="2400" dirty="0" err="1" smtClean="0"/>
              <a:t>Sandholm</a:t>
            </a:r>
            <a:r>
              <a:rPr lang="en-US" altLang="ja-JP" sz="2400" dirty="0" smtClean="0"/>
              <a:t>. </a:t>
            </a:r>
            <a:r>
              <a:rPr lang="en-US" altLang="ja-JP" sz="2400" dirty="0" smtClean="0">
                <a:hlinkClick r:id="rId3"/>
              </a:rPr>
              <a:t>Complexity of Mechanism Design</a:t>
            </a:r>
            <a:r>
              <a:rPr lang="en-US" altLang="ja-JP" sz="2400" dirty="0" smtClean="0"/>
              <a:t>, In </a:t>
            </a:r>
            <a:r>
              <a:rPr lang="en-US" altLang="ja-JP" sz="2400" i="1" dirty="0" smtClean="0"/>
              <a:t>Proceedings of the 18th Annual Conference on Uncertainty in Artificial Intelligence (UAI-02)</a:t>
            </a:r>
            <a:r>
              <a:rPr lang="en-US" altLang="ja-JP" sz="2400" dirty="0" smtClean="0"/>
              <a:t>, pp. 103-110, 2002. </a:t>
            </a:r>
          </a:p>
          <a:p>
            <a:r>
              <a:rPr lang="en-US" altLang="ja-JP" sz="2400" dirty="0" smtClean="0"/>
              <a:t>Atsushi Iwasaki, Vincent </a:t>
            </a:r>
            <a:r>
              <a:rPr lang="en-US" altLang="ja-JP" sz="2400" dirty="0" err="1" smtClean="0"/>
              <a:t>Conitzer</a:t>
            </a:r>
            <a:r>
              <a:rPr lang="en-US" altLang="ja-JP" sz="2400" dirty="0" smtClean="0"/>
              <a:t>, </a:t>
            </a:r>
            <a:r>
              <a:rPr lang="en-US" altLang="ja-JP" sz="2400" dirty="0" err="1" smtClean="0"/>
              <a:t>Yoshifusa</a:t>
            </a:r>
            <a:r>
              <a:rPr lang="en-US" altLang="ja-JP" sz="2400" dirty="0" smtClean="0"/>
              <a:t> Omori, Yuko Sakurai, </a:t>
            </a:r>
            <a:r>
              <a:rPr lang="en-US" altLang="ja-JP" sz="2400" dirty="0" err="1" smtClean="0"/>
              <a:t>Taiki</a:t>
            </a:r>
            <a:r>
              <a:rPr lang="en-US" altLang="ja-JP" sz="2400" dirty="0" smtClean="0"/>
              <a:t> </a:t>
            </a:r>
            <a:r>
              <a:rPr lang="en-US" altLang="ja-JP" sz="2400" dirty="0" err="1" smtClean="0"/>
              <a:t>Todo</a:t>
            </a:r>
            <a:r>
              <a:rPr lang="en-US" altLang="ja-JP" sz="2400" dirty="0" smtClean="0"/>
              <a:t>, </a:t>
            </a:r>
            <a:r>
              <a:rPr lang="en-US" altLang="ja-JP" sz="2400" dirty="0" err="1" smtClean="0"/>
              <a:t>Mingyu</a:t>
            </a:r>
            <a:r>
              <a:rPr lang="en-US" altLang="ja-JP" sz="2400" dirty="0" smtClean="0"/>
              <a:t> </a:t>
            </a:r>
            <a:r>
              <a:rPr lang="en-US" altLang="ja-JP" sz="2400" dirty="0" err="1" smtClean="0"/>
              <a:t>Guo</a:t>
            </a:r>
            <a:r>
              <a:rPr lang="en-US" altLang="ja-JP" sz="2400" dirty="0" smtClean="0"/>
              <a:t>, &amp; Makoto Yokoo, </a:t>
            </a:r>
            <a:r>
              <a:rPr lang="en-US" altLang="ja-JP" sz="2400" dirty="0" smtClean="0">
                <a:hlinkClick r:id="rId4"/>
              </a:rPr>
              <a:t>Worst-case efficiency ratio in false-name-proof combinatorial auction mechanisms</a:t>
            </a:r>
            <a:r>
              <a:rPr lang="en-US" altLang="ja-JP" sz="2400" dirty="0" smtClean="0"/>
              <a:t>, </a:t>
            </a:r>
            <a:r>
              <a:rPr lang="en-US" altLang="ja-JP" sz="2400" i="1" dirty="0" smtClean="0"/>
              <a:t>Ninth International Joint Conference on Autonomous Agents and Multi-Agent System (AAMAS-2010)</a:t>
            </a:r>
            <a:r>
              <a:rPr lang="en-US" altLang="ja-JP" sz="2400" dirty="0" smtClean="0"/>
              <a:t>, 2010. </a:t>
            </a:r>
            <a:r>
              <a:rPr lang="en-US" altLang="ja-JP" sz="2400" dirty="0" smtClean="0">
                <a:hlinkClick r:id="rId4"/>
              </a:rPr>
              <a:t> </a:t>
            </a:r>
            <a:endParaRPr kumimoji="1" lang="ja-JP" altLang="en-US" sz="2400" dirty="0" smtClean="0"/>
          </a:p>
          <a:p>
            <a:r>
              <a:rPr lang="en-US" altLang="ja-JP" sz="2400" dirty="0" smtClean="0"/>
              <a:t>Makoto Yokoo, Yuko Sakurai, &amp; Shigeo Matsubara, </a:t>
            </a:r>
            <a:r>
              <a:rPr lang="en-US" altLang="ja-JP" sz="2400" dirty="0" smtClean="0">
                <a:hlinkClick r:id="rId5"/>
              </a:rPr>
              <a:t>The Effect of False-name Bids in Combinatorial Auctions: New Fraud in Internet Auctions,</a:t>
            </a:r>
            <a:r>
              <a:rPr lang="en-US" altLang="ja-JP" sz="2400" i="1" dirty="0" smtClean="0"/>
              <a:t>, Games and Economic Behavior, Volume 46, Issue 1, Pages 174-188, </a:t>
            </a:r>
            <a:r>
              <a:rPr lang="en-US" altLang="ja-JP" sz="2400" dirty="0" smtClean="0"/>
              <a:t>2004.</a:t>
            </a:r>
          </a:p>
        </p:txBody>
      </p:sp>
      <p:sp>
        <p:nvSpPr>
          <p:cNvPr id="4" name="スライド番号プレースホルダ 3"/>
          <p:cNvSpPr>
            <a:spLocks noGrp="1"/>
          </p:cNvSpPr>
          <p:nvPr>
            <p:ph type="sldNum" sz="quarter" idx="4"/>
          </p:nvPr>
        </p:nvSpPr>
        <p:spPr/>
        <p:txBody>
          <a:bodyPr/>
          <a:lstStyle/>
          <a:p>
            <a:pPr>
              <a:defRPr/>
            </a:pPr>
            <a:fld id="{FD4BE353-F744-4DDB-ABC3-E174F5ACFD03}" type="slidenum">
              <a:rPr lang="en-US" altLang="ja-JP" smtClean="0"/>
              <a:pPr>
                <a:defRPr/>
              </a:pPr>
              <a:t>39</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番号プレースホルダ 5"/>
          <p:cNvSpPr>
            <a:spLocks noGrp="1"/>
          </p:cNvSpPr>
          <p:nvPr>
            <p:ph type="sldNum" sz="quarter" idx="12"/>
          </p:nvPr>
        </p:nvSpPr>
        <p:spPr>
          <a:xfrm>
            <a:off x="7308304" y="6309320"/>
            <a:ext cx="1735832" cy="457200"/>
          </a:xfrm>
          <a:noFill/>
        </p:spPr>
        <p:txBody>
          <a:bodyPr/>
          <a:lstStyle/>
          <a:p>
            <a:pPr algn="r"/>
            <a:fld id="{36F661E9-4D47-4063-8C5D-0614CF586E3E}" type="slidenum">
              <a:rPr lang="en-US" altLang="ja-JP" smtClean="0"/>
              <a:pPr algn="r"/>
              <a:t>4</a:t>
            </a:fld>
            <a:endParaRPr lang="en-US" altLang="ja-JP" dirty="0" smtClean="0"/>
          </a:p>
        </p:txBody>
      </p:sp>
      <p:sp>
        <p:nvSpPr>
          <p:cNvPr id="10243" name="Rectangle 2"/>
          <p:cNvSpPr>
            <a:spLocks noGrp="1" noChangeArrowheads="1"/>
          </p:cNvSpPr>
          <p:nvPr>
            <p:ph type="title"/>
          </p:nvPr>
        </p:nvSpPr>
        <p:spPr>
          <a:xfrm>
            <a:off x="762000" y="381000"/>
            <a:ext cx="7772400" cy="1143000"/>
          </a:xfrm>
        </p:spPr>
        <p:txBody>
          <a:bodyPr/>
          <a:lstStyle/>
          <a:p>
            <a:pPr eaLnBrk="1" hangingPunct="1"/>
            <a:r>
              <a:rPr lang="ja-JP" altLang="en-US" smtClean="0"/>
              <a:t>通常の入札</a:t>
            </a:r>
          </a:p>
        </p:txBody>
      </p:sp>
      <p:sp>
        <p:nvSpPr>
          <p:cNvPr id="10244" name="Rectangle 3"/>
          <p:cNvSpPr>
            <a:spLocks noGrp="1" noChangeArrowheads="1"/>
          </p:cNvSpPr>
          <p:nvPr>
            <p:ph type="body" idx="1"/>
          </p:nvPr>
        </p:nvSpPr>
        <p:spPr>
          <a:xfrm>
            <a:off x="685800" y="1447800"/>
            <a:ext cx="7772400" cy="4114800"/>
          </a:xfrm>
        </p:spPr>
        <p:txBody>
          <a:bodyPr/>
          <a:lstStyle/>
          <a:p>
            <a:pPr eaLnBrk="1" hangingPunct="1"/>
            <a:r>
              <a:rPr lang="ja-JP" altLang="en-US" sz="3600" dirty="0" smtClean="0"/>
              <a:t>最も高い入札をした入札者が，自分の入札値で落札</a:t>
            </a:r>
          </a:p>
          <a:p>
            <a:pPr eaLnBrk="1" hangingPunct="1"/>
            <a:r>
              <a:rPr lang="ja-JP" altLang="en-US" sz="3600" dirty="0" smtClean="0"/>
              <a:t>他者の入札値を事前に察知できれば利益になる</a:t>
            </a:r>
          </a:p>
        </p:txBody>
      </p:sp>
      <p:pic>
        <p:nvPicPr>
          <p:cNvPr id="10245" name="Picture 4"/>
          <p:cNvPicPr>
            <a:picLocks noChangeAspect="1" noChangeArrowheads="1"/>
          </p:cNvPicPr>
          <p:nvPr/>
        </p:nvPicPr>
        <p:blipFill>
          <a:blip r:embed="rId3" cstate="print"/>
          <a:srcRect/>
          <a:stretch>
            <a:fillRect/>
          </a:stretch>
        </p:blipFill>
        <p:spPr bwMode="auto">
          <a:xfrm>
            <a:off x="1146175" y="4386263"/>
            <a:ext cx="1063625" cy="889000"/>
          </a:xfrm>
          <a:prstGeom prst="rect">
            <a:avLst/>
          </a:prstGeom>
          <a:noFill/>
          <a:ln w="9525">
            <a:noFill/>
            <a:miter lim="800000"/>
            <a:headEnd/>
            <a:tailEnd/>
          </a:ln>
        </p:spPr>
      </p:pic>
      <p:pic>
        <p:nvPicPr>
          <p:cNvPr id="10246" name="Picture 5"/>
          <p:cNvPicPr>
            <a:picLocks noChangeAspect="1" noChangeArrowheads="1"/>
          </p:cNvPicPr>
          <p:nvPr/>
        </p:nvPicPr>
        <p:blipFill>
          <a:blip r:embed="rId4" cstate="print"/>
          <a:srcRect/>
          <a:stretch>
            <a:fillRect/>
          </a:stretch>
        </p:blipFill>
        <p:spPr bwMode="auto">
          <a:xfrm>
            <a:off x="7366000" y="4124325"/>
            <a:ext cx="1179513" cy="871538"/>
          </a:xfrm>
          <a:prstGeom prst="rect">
            <a:avLst/>
          </a:prstGeom>
          <a:noFill/>
          <a:ln w="9525">
            <a:noFill/>
            <a:miter lim="800000"/>
            <a:headEnd/>
            <a:tailEnd/>
          </a:ln>
        </p:spPr>
      </p:pic>
      <p:pic>
        <p:nvPicPr>
          <p:cNvPr id="10247" name="Picture 6"/>
          <p:cNvPicPr>
            <a:picLocks noChangeAspect="1" noChangeArrowheads="1"/>
          </p:cNvPicPr>
          <p:nvPr/>
        </p:nvPicPr>
        <p:blipFill>
          <a:blip r:embed="rId5" cstate="print"/>
          <a:srcRect/>
          <a:stretch>
            <a:fillRect/>
          </a:stretch>
        </p:blipFill>
        <p:spPr bwMode="auto">
          <a:xfrm>
            <a:off x="3022600" y="4581525"/>
            <a:ext cx="1031875" cy="841375"/>
          </a:xfrm>
          <a:prstGeom prst="rect">
            <a:avLst/>
          </a:prstGeom>
          <a:noFill/>
          <a:ln w="9525">
            <a:noFill/>
            <a:miter lim="800000"/>
            <a:headEnd/>
            <a:tailEnd/>
          </a:ln>
        </p:spPr>
      </p:pic>
      <p:pic>
        <p:nvPicPr>
          <p:cNvPr id="10248" name="Picture 7"/>
          <p:cNvPicPr>
            <a:picLocks noChangeAspect="1" noChangeArrowheads="1"/>
          </p:cNvPicPr>
          <p:nvPr/>
        </p:nvPicPr>
        <p:blipFill>
          <a:blip r:embed="rId6" cstate="print"/>
          <a:srcRect/>
          <a:stretch>
            <a:fillRect/>
          </a:stretch>
        </p:blipFill>
        <p:spPr bwMode="auto">
          <a:xfrm>
            <a:off x="5181600" y="3581400"/>
            <a:ext cx="1087438" cy="2024063"/>
          </a:xfrm>
          <a:prstGeom prst="rect">
            <a:avLst/>
          </a:prstGeom>
          <a:noFill/>
          <a:ln w="9525">
            <a:noFill/>
            <a:miter lim="800000"/>
            <a:headEnd/>
            <a:tailEnd/>
          </a:ln>
        </p:spPr>
      </p:pic>
      <p:sp>
        <p:nvSpPr>
          <p:cNvPr id="10249" name="Line 8"/>
          <p:cNvSpPr>
            <a:spLocks noChangeShapeType="1"/>
          </p:cNvSpPr>
          <p:nvPr/>
        </p:nvSpPr>
        <p:spPr bwMode="auto">
          <a:xfrm flipV="1">
            <a:off x="4054475" y="4581525"/>
            <a:ext cx="1127125" cy="504825"/>
          </a:xfrm>
          <a:prstGeom prst="line">
            <a:avLst/>
          </a:prstGeom>
          <a:noFill/>
          <a:ln w="38100">
            <a:solidFill>
              <a:schemeClr val="tx1"/>
            </a:solidFill>
            <a:round/>
            <a:headEnd/>
            <a:tailEnd type="triangle" w="med" len="med"/>
          </a:ln>
        </p:spPr>
        <p:txBody>
          <a:bodyPr wrap="none" anchor="ctr"/>
          <a:lstStyle/>
          <a:p>
            <a:endParaRPr lang="ja-JP" altLang="en-US"/>
          </a:p>
        </p:txBody>
      </p:sp>
      <p:sp>
        <p:nvSpPr>
          <p:cNvPr id="10250" name="Line 9"/>
          <p:cNvSpPr>
            <a:spLocks noChangeShapeType="1"/>
          </p:cNvSpPr>
          <p:nvPr/>
        </p:nvSpPr>
        <p:spPr bwMode="auto">
          <a:xfrm flipV="1">
            <a:off x="2641600" y="4124325"/>
            <a:ext cx="2133600" cy="325438"/>
          </a:xfrm>
          <a:prstGeom prst="line">
            <a:avLst/>
          </a:prstGeom>
          <a:noFill/>
          <a:ln w="38100">
            <a:solidFill>
              <a:schemeClr val="tx1"/>
            </a:solidFill>
            <a:round/>
            <a:headEnd/>
            <a:tailEnd type="triangle" w="med" len="med"/>
          </a:ln>
        </p:spPr>
        <p:txBody>
          <a:bodyPr wrap="none" anchor="ctr"/>
          <a:lstStyle/>
          <a:p>
            <a:endParaRPr lang="ja-JP" altLang="en-US"/>
          </a:p>
        </p:txBody>
      </p:sp>
      <p:sp>
        <p:nvSpPr>
          <p:cNvPr id="10251" name="Line 10"/>
          <p:cNvSpPr>
            <a:spLocks noChangeShapeType="1"/>
          </p:cNvSpPr>
          <p:nvPr/>
        </p:nvSpPr>
        <p:spPr bwMode="auto">
          <a:xfrm flipH="1" flipV="1">
            <a:off x="6451600" y="4449763"/>
            <a:ext cx="692150" cy="284162"/>
          </a:xfrm>
          <a:prstGeom prst="line">
            <a:avLst/>
          </a:prstGeom>
          <a:noFill/>
          <a:ln w="38100">
            <a:solidFill>
              <a:schemeClr val="tx1"/>
            </a:solidFill>
            <a:round/>
            <a:headEnd/>
            <a:tailEnd type="triangle" w="med" len="med"/>
          </a:ln>
        </p:spPr>
        <p:txBody>
          <a:bodyPr wrap="none" anchor="ctr"/>
          <a:lstStyle/>
          <a:p>
            <a:endParaRPr lang="ja-JP" altLang="en-US"/>
          </a:p>
        </p:txBody>
      </p:sp>
      <p:sp>
        <p:nvSpPr>
          <p:cNvPr id="10252" name="Text Box 11"/>
          <p:cNvSpPr txBox="1">
            <a:spLocks noChangeArrowheads="1"/>
          </p:cNvSpPr>
          <p:nvPr/>
        </p:nvSpPr>
        <p:spPr bwMode="auto">
          <a:xfrm>
            <a:off x="1066800" y="5181600"/>
            <a:ext cx="1430338" cy="641350"/>
          </a:xfrm>
          <a:prstGeom prst="rect">
            <a:avLst/>
          </a:prstGeom>
          <a:noFill/>
          <a:ln w="9525">
            <a:noFill/>
            <a:miter lim="800000"/>
            <a:headEnd/>
            <a:tailEnd/>
          </a:ln>
        </p:spPr>
        <p:txBody>
          <a:bodyPr wrap="none">
            <a:spAutoFit/>
          </a:bodyPr>
          <a:lstStyle/>
          <a:p>
            <a:pPr>
              <a:spcBef>
                <a:spcPct val="0"/>
              </a:spcBef>
              <a:buFontTx/>
              <a:buNone/>
            </a:pPr>
            <a:r>
              <a:rPr lang="en-US" altLang="ja-JP" sz="3600" b="0">
                <a:solidFill>
                  <a:schemeClr val="tx1"/>
                </a:solidFill>
                <a:ea typeface="ＭＳ Ｐゴシック" charset="-128"/>
              </a:rPr>
              <a:t>$8000</a:t>
            </a:r>
          </a:p>
        </p:txBody>
      </p:sp>
      <p:sp>
        <p:nvSpPr>
          <p:cNvPr id="10253" name="Text Box 12"/>
          <p:cNvSpPr txBox="1">
            <a:spLocks noChangeArrowheads="1"/>
          </p:cNvSpPr>
          <p:nvPr/>
        </p:nvSpPr>
        <p:spPr bwMode="auto">
          <a:xfrm>
            <a:off x="7239000" y="5029200"/>
            <a:ext cx="1430338" cy="641350"/>
          </a:xfrm>
          <a:prstGeom prst="rect">
            <a:avLst/>
          </a:prstGeom>
          <a:noFill/>
          <a:ln w="9525">
            <a:noFill/>
            <a:miter lim="800000"/>
            <a:headEnd/>
            <a:tailEnd/>
          </a:ln>
        </p:spPr>
        <p:txBody>
          <a:bodyPr wrap="none">
            <a:spAutoFit/>
          </a:bodyPr>
          <a:lstStyle/>
          <a:p>
            <a:pPr>
              <a:spcBef>
                <a:spcPct val="0"/>
              </a:spcBef>
              <a:buFontTx/>
              <a:buNone/>
            </a:pPr>
            <a:r>
              <a:rPr lang="en-US" altLang="ja-JP" sz="3600" b="0">
                <a:solidFill>
                  <a:schemeClr val="tx1"/>
                </a:solidFill>
                <a:ea typeface="ＭＳ Ｐゴシック" charset="-128"/>
              </a:rPr>
              <a:t>$6000</a:t>
            </a:r>
          </a:p>
        </p:txBody>
      </p:sp>
      <p:sp>
        <p:nvSpPr>
          <p:cNvPr id="10254" name="Text Box 13"/>
          <p:cNvSpPr txBox="1">
            <a:spLocks noChangeArrowheads="1"/>
          </p:cNvSpPr>
          <p:nvPr/>
        </p:nvSpPr>
        <p:spPr bwMode="auto">
          <a:xfrm>
            <a:off x="2895600" y="5334000"/>
            <a:ext cx="1430338" cy="641350"/>
          </a:xfrm>
          <a:prstGeom prst="rect">
            <a:avLst/>
          </a:prstGeom>
          <a:noFill/>
          <a:ln w="9525">
            <a:noFill/>
            <a:miter lim="800000"/>
            <a:headEnd/>
            <a:tailEnd/>
          </a:ln>
        </p:spPr>
        <p:txBody>
          <a:bodyPr wrap="none">
            <a:spAutoFit/>
          </a:bodyPr>
          <a:lstStyle/>
          <a:p>
            <a:pPr>
              <a:spcBef>
                <a:spcPct val="0"/>
              </a:spcBef>
              <a:buFontTx/>
              <a:buNone/>
            </a:pPr>
            <a:r>
              <a:rPr lang="en-US" altLang="ja-JP" sz="3600" b="0">
                <a:solidFill>
                  <a:schemeClr val="tx1"/>
                </a:solidFill>
                <a:ea typeface="ＭＳ Ｐゴシック" charset="-128"/>
              </a:rPr>
              <a:t>$7000</a:t>
            </a:r>
          </a:p>
        </p:txBody>
      </p:sp>
      <p:sp>
        <p:nvSpPr>
          <p:cNvPr id="602126" name="Oval 14"/>
          <p:cNvSpPr>
            <a:spLocks noChangeArrowheads="1"/>
          </p:cNvSpPr>
          <p:nvPr/>
        </p:nvSpPr>
        <p:spPr bwMode="auto">
          <a:xfrm>
            <a:off x="1146175" y="3914775"/>
            <a:ext cx="1403350" cy="1828800"/>
          </a:xfrm>
          <a:prstGeom prst="ellipse">
            <a:avLst/>
          </a:prstGeom>
          <a:noFill/>
          <a:ln w="28575">
            <a:solidFill>
              <a:schemeClr val="accent2"/>
            </a:solidFill>
            <a:round/>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2126"/>
                                        </p:tgtEl>
                                        <p:attrNameLst>
                                          <p:attrName>style.visibility</p:attrName>
                                        </p:attrNameLst>
                                      </p:cBhvr>
                                      <p:to>
                                        <p:strVal val="visible"/>
                                      </p:to>
                                    </p:set>
                                    <p:anim calcmode="lin" valueType="num">
                                      <p:cBhvr additive="base">
                                        <p:cTn id="7" dur="500" fill="hold"/>
                                        <p:tgtEl>
                                          <p:spTgt spid="602126"/>
                                        </p:tgtEl>
                                        <p:attrNameLst>
                                          <p:attrName>ppt_x</p:attrName>
                                        </p:attrNameLst>
                                      </p:cBhvr>
                                      <p:tavLst>
                                        <p:tav tm="0">
                                          <p:val>
                                            <p:strVal val="0-#ppt_w/2"/>
                                          </p:val>
                                        </p:tav>
                                        <p:tav tm="100000">
                                          <p:val>
                                            <p:strVal val="#ppt_x"/>
                                          </p:val>
                                        </p:tav>
                                      </p:tavLst>
                                    </p:anim>
                                    <p:anim calcmode="lin" valueType="num">
                                      <p:cBhvr additive="base">
                                        <p:cTn id="8" dur="500" fill="hold"/>
                                        <p:tgtEl>
                                          <p:spTgt spid="6021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1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en-US" altLang="ja-JP" smtClean="0"/>
              <a:t>Vickrey</a:t>
            </a:r>
            <a:r>
              <a:rPr lang="ja-JP" altLang="en-US" smtClean="0"/>
              <a:t>入札</a:t>
            </a:r>
          </a:p>
        </p:txBody>
      </p:sp>
      <p:sp>
        <p:nvSpPr>
          <p:cNvPr id="11268" name="Rectangle 3"/>
          <p:cNvSpPr>
            <a:spLocks noGrp="1" noChangeArrowheads="1"/>
          </p:cNvSpPr>
          <p:nvPr>
            <p:ph idx="1"/>
          </p:nvPr>
        </p:nvSpPr>
        <p:spPr/>
        <p:txBody>
          <a:bodyPr/>
          <a:lstStyle/>
          <a:p>
            <a:pPr eaLnBrk="1" hangingPunct="1"/>
            <a:r>
              <a:rPr lang="ja-JP" altLang="en-US" sz="3800" smtClean="0"/>
              <a:t>最高値の入札者が落札</a:t>
            </a:r>
          </a:p>
          <a:p>
            <a:pPr eaLnBrk="1" hangingPunct="1"/>
            <a:r>
              <a:rPr lang="ja-JP" altLang="en-US" sz="3800" smtClean="0"/>
              <a:t>支払う金額は二番目に高い入札値</a:t>
            </a:r>
          </a:p>
        </p:txBody>
      </p:sp>
      <p:pic>
        <p:nvPicPr>
          <p:cNvPr id="11269" name="Picture 4"/>
          <p:cNvPicPr>
            <a:picLocks noChangeAspect="1" noChangeArrowheads="1"/>
          </p:cNvPicPr>
          <p:nvPr/>
        </p:nvPicPr>
        <p:blipFill>
          <a:blip r:embed="rId3" cstate="print"/>
          <a:srcRect/>
          <a:stretch>
            <a:fillRect/>
          </a:stretch>
        </p:blipFill>
        <p:spPr bwMode="auto">
          <a:xfrm>
            <a:off x="1146175" y="4691063"/>
            <a:ext cx="1063625" cy="889000"/>
          </a:xfrm>
          <a:prstGeom prst="rect">
            <a:avLst/>
          </a:prstGeom>
          <a:noFill/>
          <a:ln w="9525">
            <a:noFill/>
            <a:miter lim="800000"/>
            <a:headEnd/>
            <a:tailEnd/>
          </a:ln>
        </p:spPr>
      </p:pic>
      <p:pic>
        <p:nvPicPr>
          <p:cNvPr id="11270" name="Picture 5"/>
          <p:cNvPicPr>
            <a:picLocks noChangeAspect="1" noChangeArrowheads="1"/>
          </p:cNvPicPr>
          <p:nvPr/>
        </p:nvPicPr>
        <p:blipFill>
          <a:blip r:embed="rId4" cstate="print"/>
          <a:srcRect/>
          <a:stretch>
            <a:fillRect/>
          </a:stretch>
        </p:blipFill>
        <p:spPr bwMode="auto">
          <a:xfrm>
            <a:off x="7366000" y="4429125"/>
            <a:ext cx="1179513" cy="871538"/>
          </a:xfrm>
          <a:prstGeom prst="rect">
            <a:avLst/>
          </a:prstGeom>
          <a:noFill/>
          <a:ln w="9525">
            <a:noFill/>
            <a:miter lim="800000"/>
            <a:headEnd/>
            <a:tailEnd/>
          </a:ln>
        </p:spPr>
      </p:pic>
      <p:pic>
        <p:nvPicPr>
          <p:cNvPr id="11271" name="Picture 6"/>
          <p:cNvPicPr>
            <a:picLocks noChangeAspect="1" noChangeArrowheads="1"/>
          </p:cNvPicPr>
          <p:nvPr/>
        </p:nvPicPr>
        <p:blipFill>
          <a:blip r:embed="rId5" cstate="print"/>
          <a:srcRect/>
          <a:stretch>
            <a:fillRect/>
          </a:stretch>
        </p:blipFill>
        <p:spPr bwMode="auto">
          <a:xfrm>
            <a:off x="3022600" y="4886325"/>
            <a:ext cx="1031875" cy="841375"/>
          </a:xfrm>
          <a:prstGeom prst="rect">
            <a:avLst/>
          </a:prstGeom>
          <a:noFill/>
          <a:ln w="9525">
            <a:noFill/>
            <a:miter lim="800000"/>
            <a:headEnd/>
            <a:tailEnd/>
          </a:ln>
        </p:spPr>
      </p:pic>
      <p:pic>
        <p:nvPicPr>
          <p:cNvPr id="11272" name="Picture 7"/>
          <p:cNvPicPr>
            <a:picLocks noChangeAspect="1" noChangeArrowheads="1"/>
          </p:cNvPicPr>
          <p:nvPr/>
        </p:nvPicPr>
        <p:blipFill>
          <a:blip r:embed="rId6" cstate="print"/>
          <a:srcRect/>
          <a:stretch>
            <a:fillRect/>
          </a:stretch>
        </p:blipFill>
        <p:spPr bwMode="auto">
          <a:xfrm>
            <a:off x="5181600" y="3886200"/>
            <a:ext cx="1087438" cy="2024063"/>
          </a:xfrm>
          <a:prstGeom prst="rect">
            <a:avLst/>
          </a:prstGeom>
          <a:noFill/>
          <a:ln w="9525">
            <a:noFill/>
            <a:miter lim="800000"/>
            <a:headEnd/>
            <a:tailEnd/>
          </a:ln>
        </p:spPr>
      </p:pic>
      <p:sp>
        <p:nvSpPr>
          <p:cNvPr id="11273" name="Line 8"/>
          <p:cNvSpPr>
            <a:spLocks noChangeShapeType="1"/>
          </p:cNvSpPr>
          <p:nvPr/>
        </p:nvSpPr>
        <p:spPr bwMode="auto">
          <a:xfrm flipV="1">
            <a:off x="4054475" y="4886325"/>
            <a:ext cx="1127125" cy="504825"/>
          </a:xfrm>
          <a:prstGeom prst="line">
            <a:avLst/>
          </a:prstGeom>
          <a:noFill/>
          <a:ln w="38100">
            <a:solidFill>
              <a:schemeClr val="tx1"/>
            </a:solidFill>
            <a:round/>
            <a:headEnd/>
            <a:tailEnd type="triangle" w="med" len="med"/>
          </a:ln>
        </p:spPr>
        <p:txBody>
          <a:bodyPr wrap="none" anchor="ctr"/>
          <a:lstStyle/>
          <a:p>
            <a:endParaRPr lang="ja-JP" altLang="en-US"/>
          </a:p>
        </p:txBody>
      </p:sp>
      <p:sp>
        <p:nvSpPr>
          <p:cNvPr id="11274" name="Line 9"/>
          <p:cNvSpPr>
            <a:spLocks noChangeShapeType="1"/>
          </p:cNvSpPr>
          <p:nvPr/>
        </p:nvSpPr>
        <p:spPr bwMode="auto">
          <a:xfrm flipV="1">
            <a:off x="2641600" y="4429125"/>
            <a:ext cx="2133600" cy="325438"/>
          </a:xfrm>
          <a:prstGeom prst="line">
            <a:avLst/>
          </a:prstGeom>
          <a:noFill/>
          <a:ln w="38100">
            <a:solidFill>
              <a:schemeClr val="tx1"/>
            </a:solidFill>
            <a:round/>
            <a:headEnd/>
            <a:tailEnd type="triangle" w="med" len="med"/>
          </a:ln>
        </p:spPr>
        <p:txBody>
          <a:bodyPr wrap="none" anchor="ctr"/>
          <a:lstStyle/>
          <a:p>
            <a:endParaRPr lang="ja-JP" altLang="en-US"/>
          </a:p>
        </p:txBody>
      </p:sp>
      <p:sp>
        <p:nvSpPr>
          <p:cNvPr id="11275" name="Line 10"/>
          <p:cNvSpPr>
            <a:spLocks noChangeShapeType="1"/>
          </p:cNvSpPr>
          <p:nvPr/>
        </p:nvSpPr>
        <p:spPr bwMode="auto">
          <a:xfrm flipH="1" flipV="1">
            <a:off x="6451600" y="4754563"/>
            <a:ext cx="692150" cy="284162"/>
          </a:xfrm>
          <a:prstGeom prst="line">
            <a:avLst/>
          </a:prstGeom>
          <a:noFill/>
          <a:ln w="38100">
            <a:solidFill>
              <a:schemeClr val="tx1"/>
            </a:solidFill>
            <a:round/>
            <a:headEnd/>
            <a:tailEnd type="triangle" w="med" len="med"/>
          </a:ln>
        </p:spPr>
        <p:txBody>
          <a:bodyPr wrap="none" anchor="ctr"/>
          <a:lstStyle/>
          <a:p>
            <a:endParaRPr lang="ja-JP" altLang="en-US"/>
          </a:p>
        </p:txBody>
      </p:sp>
      <p:sp>
        <p:nvSpPr>
          <p:cNvPr id="11276" name="Text Box 11"/>
          <p:cNvSpPr txBox="1">
            <a:spLocks noChangeArrowheads="1"/>
          </p:cNvSpPr>
          <p:nvPr/>
        </p:nvSpPr>
        <p:spPr bwMode="auto">
          <a:xfrm>
            <a:off x="1143000" y="5486400"/>
            <a:ext cx="1430338" cy="641350"/>
          </a:xfrm>
          <a:prstGeom prst="rect">
            <a:avLst/>
          </a:prstGeom>
          <a:noFill/>
          <a:ln w="9525">
            <a:noFill/>
            <a:miter lim="800000"/>
            <a:headEnd/>
            <a:tailEnd/>
          </a:ln>
        </p:spPr>
        <p:txBody>
          <a:bodyPr wrap="none">
            <a:spAutoFit/>
          </a:bodyPr>
          <a:lstStyle/>
          <a:p>
            <a:pPr>
              <a:spcBef>
                <a:spcPct val="0"/>
              </a:spcBef>
              <a:buFontTx/>
              <a:buNone/>
            </a:pPr>
            <a:r>
              <a:rPr lang="en-US" altLang="ja-JP" sz="3600" b="0">
                <a:solidFill>
                  <a:schemeClr val="tx1"/>
                </a:solidFill>
                <a:ea typeface="ＭＳ Ｐゴシック" charset="-128"/>
              </a:rPr>
              <a:t>$8000</a:t>
            </a:r>
          </a:p>
        </p:txBody>
      </p:sp>
      <p:sp>
        <p:nvSpPr>
          <p:cNvPr id="11277" name="Text Box 12"/>
          <p:cNvSpPr txBox="1">
            <a:spLocks noChangeArrowheads="1"/>
          </p:cNvSpPr>
          <p:nvPr/>
        </p:nvSpPr>
        <p:spPr bwMode="auto">
          <a:xfrm>
            <a:off x="7366000" y="5280025"/>
            <a:ext cx="1430338" cy="641350"/>
          </a:xfrm>
          <a:prstGeom prst="rect">
            <a:avLst/>
          </a:prstGeom>
          <a:noFill/>
          <a:ln w="9525">
            <a:noFill/>
            <a:miter lim="800000"/>
            <a:headEnd/>
            <a:tailEnd/>
          </a:ln>
        </p:spPr>
        <p:txBody>
          <a:bodyPr wrap="none">
            <a:spAutoFit/>
          </a:bodyPr>
          <a:lstStyle/>
          <a:p>
            <a:pPr>
              <a:spcBef>
                <a:spcPct val="0"/>
              </a:spcBef>
              <a:buFontTx/>
              <a:buNone/>
            </a:pPr>
            <a:r>
              <a:rPr lang="en-US" altLang="ja-JP" sz="3600" b="0">
                <a:solidFill>
                  <a:schemeClr val="tx1"/>
                </a:solidFill>
                <a:ea typeface="ＭＳ Ｐゴシック" charset="-128"/>
              </a:rPr>
              <a:t>$6000</a:t>
            </a:r>
          </a:p>
        </p:txBody>
      </p:sp>
      <p:sp>
        <p:nvSpPr>
          <p:cNvPr id="11278" name="Text Box 13"/>
          <p:cNvSpPr txBox="1">
            <a:spLocks noChangeArrowheads="1"/>
          </p:cNvSpPr>
          <p:nvPr/>
        </p:nvSpPr>
        <p:spPr bwMode="auto">
          <a:xfrm>
            <a:off x="3048000" y="5638800"/>
            <a:ext cx="1430338" cy="641350"/>
          </a:xfrm>
          <a:prstGeom prst="rect">
            <a:avLst/>
          </a:prstGeom>
          <a:noFill/>
          <a:ln w="9525">
            <a:noFill/>
            <a:miter lim="800000"/>
            <a:headEnd/>
            <a:tailEnd/>
          </a:ln>
        </p:spPr>
        <p:txBody>
          <a:bodyPr wrap="none">
            <a:spAutoFit/>
          </a:bodyPr>
          <a:lstStyle/>
          <a:p>
            <a:pPr>
              <a:spcBef>
                <a:spcPct val="0"/>
              </a:spcBef>
              <a:buFontTx/>
              <a:buNone/>
            </a:pPr>
            <a:r>
              <a:rPr lang="en-US" altLang="ja-JP" sz="3600" b="0">
                <a:solidFill>
                  <a:schemeClr val="tx1"/>
                </a:solidFill>
                <a:ea typeface="ＭＳ Ｐゴシック" charset="-128"/>
              </a:rPr>
              <a:t>$7000</a:t>
            </a:r>
          </a:p>
        </p:txBody>
      </p:sp>
      <p:sp>
        <p:nvSpPr>
          <p:cNvPr id="604174" name="Oval 14"/>
          <p:cNvSpPr>
            <a:spLocks noChangeArrowheads="1"/>
          </p:cNvSpPr>
          <p:nvPr/>
        </p:nvSpPr>
        <p:spPr bwMode="auto">
          <a:xfrm>
            <a:off x="1146175" y="4219575"/>
            <a:ext cx="1403350" cy="1828800"/>
          </a:xfrm>
          <a:prstGeom prst="ellipse">
            <a:avLst/>
          </a:prstGeom>
          <a:noFill/>
          <a:ln w="28575">
            <a:solidFill>
              <a:schemeClr val="accent2"/>
            </a:solidFill>
            <a:round/>
            <a:headEnd/>
            <a:tailEnd/>
          </a:ln>
        </p:spPr>
        <p:txBody>
          <a:bodyPr wrap="none" anchor="ctr"/>
          <a:lstStyle/>
          <a:p>
            <a:endParaRPr lang="ja-JP" altLang="en-US"/>
          </a:p>
        </p:txBody>
      </p:sp>
      <p:sp>
        <p:nvSpPr>
          <p:cNvPr id="604175" name="Text Box 15"/>
          <p:cNvSpPr txBox="1">
            <a:spLocks noChangeArrowheads="1"/>
          </p:cNvSpPr>
          <p:nvPr/>
        </p:nvSpPr>
        <p:spPr bwMode="auto">
          <a:xfrm>
            <a:off x="457200" y="3733800"/>
            <a:ext cx="2971800" cy="850900"/>
          </a:xfrm>
          <a:prstGeom prst="rect">
            <a:avLst/>
          </a:prstGeom>
          <a:solidFill>
            <a:schemeClr val="bg1"/>
          </a:solidFill>
          <a:ln w="28575">
            <a:solidFill>
              <a:srgbClr val="00FF00"/>
            </a:solidFill>
            <a:miter lim="800000"/>
            <a:headEnd/>
            <a:tailEnd/>
          </a:ln>
        </p:spPr>
        <p:txBody>
          <a:bodyPr>
            <a:spAutoFit/>
          </a:bodyPr>
          <a:lstStyle/>
          <a:p>
            <a:pPr>
              <a:spcBef>
                <a:spcPct val="0"/>
              </a:spcBef>
              <a:buFontTx/>
              <a:buNone/>
            </a:pPr>
            <a:r>
              <a:rPr lang="ja-JP" altLang="en-US" sz="2400" b="0">
                <a:solidFill>
                  <a:schemeClr val="tx1"/>
                </a:solidFill>
                <a:latin typeface="MS UI Gothic" pitchFamily="50" charset="-128"/>
              </a:rPr>
              <a:t>二番目に高い入札値 </a:t>
            </a:r>
            <a:r>
              <a:rPr lang="en-US" altLang="ja-JP" sz="2400" b="0">
                <a:solidFill>
                  <a:schemeClr val="tx1"/>
                </a:solidFill>
                <a:latin typeface="MS UI Gothic" pitchFamily="50" charset="-128"/>
              </a:rPr>
              <a:t>($7000) </a:t>
            </a:r>
            <a:r>
              <a:rPr lang="ja-JP" altLang="en-US" sz="2400" b="0">
                <a:solidFill>
                  <a:schemeClr val="tx1"/>
                </a:solidFill>
                <a:latin typeface="MS UI Gothic" pitchFamily="50" charset="-128"/>
              </a:rPr>
              <a:t>を支払う</a:t>
            </a:r>
          </a:p>
        </p:txBody>
      </p:sp>
      <p:sp>
        <p:nvSpPr>
          <p:cNvPr id="18" name="スライド番号プレースホルダ 3"/>
          <p:cNvSpPr>
            <a:spLocks noGrp="1"/>
          </p:cNvSpPr>
          <p:nvPr>
            <p:ph type="sldNum" sz="quarter" idx="4"/>
          </p:nvPr>
        </p:nvSpPr>
        <p:spPr>
          <a:xfrm>
            <a:off x="7239000" y="6400800"/>
            <a:ext cx="1905000" cy="457200"/>
          </a:xfrm>
        </p:spPr>
        <p:txBody>
          <a:bodyPr/>
          <a:lstStyle/>
          <a:p>
            <a:pPr>
              <a:defRPr/>
            </a:pPr>
            <a:fld id="{FD4BE353-F744-4DDB-ABC3-E174F5ACFD03}" type="slidenum">
              <a:rPr lang="en-US" altLang="ja-JP" smtClean="0"/>
              <a:pPr>
                <a:defRPr/>
              </a:pPr>
              <a:t>5</a:t>
            </a:fld>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4174"/>
                                        </p:tgtEl>
                                        <p:attrNameLst>
                                          <p:attrName>style.visibility</p:attrName>
                                        </p:attrNameLst>
                                      </p:cBhvr>
                                      <p:to>
                                        <p:strVal val="visible"/>
                                      </p:to>
                                    </p:set>
                                    <p:anim calcmode="lin" valueType="num">
                                      <p:cBhvr additive="base">
                                        <p:cTn id="7" dur="500" fill="hold"/>
                                        <p:tgtEl>
                                          <p:spTgt spid="604174"/>
                                        </p:tgtEl>
                                        <p:attrNameLst>
                                          <p:attrName>ppt_x</p:attrName>
                                        </p:attrNameLst>
                                      </p:cBhvr>
                                      <p:tavLst>
                                        <p:tav tm="0">
                                          <p:val>
                                            <p:strVal val="0-#ppt_w/2"/>
                                          </p:val>
                                        </p:tav>
                                        <p:tav tm="100000">
                                          <p:val>
                                            <p:strVal val="#ppt_x"/>
                                          </p:val>
                                        </p:tav>
                                      </p:tavLst>
                                    </p:anim>
                                    <p:anim calcmode="lin" valueType="num">
                                      <p:cBhvr additive="base">
                                        <p:cTn id="8" dur="500" fill="hold"/>
                                        <p:tgtEl>
                                          <p:spTgt spid="60417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4175"/>
                                        </p:tgtEl>
                                        <p:attrNameLst>
                                          <p:attrName>style.visibility</p:attrName>
                                        </p:attrNameLst>
                                      </p:cBhvr>
                                      <p:to>
                                        <p:strVal val="visible"/>
                                      </p:to>
                                    </p:set>
                                    <p:anim calcmode="lin" valueType="num">
                                      <p:cBhvr additive="base">
                                        <p:cTn id="13" dur="500" fill="hold"/>
                                        <p:tgtEl>
                                          <p:spTgt spid="604175"/>
                                        </p:tgtEl>
                                        <p:attrNameLst>
                                          <p:attrName>ppt_x</p:attrName>
                                        </p:attrNameLst>
                                      </p:cBhvr>
                                      <p:tavLst>
                                        <p:tav tm="0">
                                          <p:val>
                                            <p:strVal val="0-#ppt_w/2"/>
                                          </p:val>
                                        </p:tav>
                                        <p:tav tm="100000">
                                          <p:val>
                                            <p:strVal val="#ppt_x"/>
                                          </p:val>
                                        </p:tav>
                                      </p:tavLst>
                                    </p:anim>
                                    <p:anim calcmode="lin" valueType="num">
                                      <p:cBhvr additive="base">
                                        <p:cTn id="14" dur="500" fill="hold"/>
                                        <p:tgtEl>
                                          <p:spTgt spid="6041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74" grpId="0" animBg="1"/>
      <p:bldP spid="604175"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5A1566B8-6E88-4B95-B168-B6AB35D3EAE7}" type="slidenum">
              <a:rPr lang="en-US" altLang="ja-JP"/>
              <a:pPr/>
              <a:t>6</a:t>
            </a:fld>
            <a:endParaRPr lang="en-US" altLang="ja-JP"/>
          </a:p>
        </p:txBody>
      </p:sp>
      <p:sp>
        <p:nvSpPr>
          <p:cNvPr id="606210" name="Rectangle 2"/>
          <p:cNvSpPr>
            <a:spLocks noGrp="1" noChangeArrowheads="1"/>
          </p:cNvSpPr>
          <p:nvPr>
            <p:ph type="title"/>
          </p:nvPr>
        </p:nvSpPr>
        <p:spPr>
          <a:xfrm>
            <a:off x="827088" y="260350"/>
            <a:ext cx="7793037" cy="1143000"/>
          </a:xfrm>
        </p:spPr>
        <p:txBody>
          <a:bodyPr/>
          <a:lstStyle/>
          <a:p>
            <a:r>
              <a:rPr lang="en-US" altLang="ja-JP"/>
              <a:t>Vickrey</a:t>
            </a:r>
            <a:r>
              <a:rPr lang="ja-JP" altLang="en-US"/>
              <a:t>入札の性質</a:t>
            </a:r>
          </a:p>
        </p:txBody>
      </p:sp>
      <p:sp>
        <p:nvSpPr>
          <p:cNvPr id="606211" name="Rectangle 3"/>
          <p:cNvSpPr>
            <a:spLocks noGrp="1" noChangeArrowheads="1"/>
          </p:cNvSpPr>
          <p:nvPr>
            <p:ph type="body" idx="1"/>
          </p:nvPr>
        </p:nvSpPr>
        <p:spPr>
          <a:xfrm>
            <a:off x="323850" y="1268413"/>
            <a:ext cx="8496300" cy="5589587"/>
          </a:xfrm>
        </p:spPr>
        <p:txBody>
          <a:bodyPr/>
          <a:lstStyle/>
          <a:p>
            <a:pPr marL="609600" indent="-609600">
              <a:lnSpc>
                <a:spcPct val="90000"/>
              </a:lnSpc>
            </a:pPr>
            <a:r>
              <a:rPr lang="ja-JP" altLang="en-US"/>
              <a:t>自分の支払う意思のあるぎりぎりの金額を入札するのが最適 </a:t>
            </a:r>
            <a:r>
              <a:rPr lang="en-US" altLang="ja-JP"/>
              <a:t>(</a:t>
            </a:r>
            <a:r>
              <a:rPr lang="ja-JP" altLang="en-US"/>
              <a:t>正直が最良の策</a:t>
            </a:r>
            <a:r>
              <a:rPr lang="en-US" altLang="ja-JP"/>
              <a:t>)</a:t>
            </a:r>
            <a:r>
              <a:rPr lang="ja-JP" altLang="en-US"/>
              <a:t>．</a:t>
            </a:r>
          </a:p>
          <a:p>
            <a:pPr marL="609600" indent="-609600">
              <a:lnSpc>
                <a:spcPct val="90000"/>
              </a:lnSpc>
            </a:pPr>
            <a:r>
              <a:rPr lang="ja-JP" altLang="en-US"/>
              <a:t>正確には，</a:t>
            </a:r>
          </a:p>
          <a:p>
            <a:pPr marL="990600" lvl="1" indent="-533400">
              <a:lnSpc>
                <a:spcPct val="90000"/>
              </a:lnSpc>
            </a:pPr>
            <a:r>
              <a:rPr lang="ja-JP" altLang="en-US"/>
              <a:t>自分 </a:t>
            </a:r>
            <a:r>
              <a:rPr lang="en-US" altLang="ja-JP"/>
              <a:t>(</a:t>
            </a:r>
            <a:r>
              <a:rPr lang="ja-JP" altLang="en-US"/>
              <a:t>エージェント </a:t>
            </a:r>
            <a:r>
              <a:rPr lang="en-US" altLang="ja-JP"/>
              <a:t>i) </a:t>
            </a:r>
            <a:r>
              <a:rPr lang="ja-JP" altLang="en-US"/>
              <a:t>の行動／戦略： </a:t>
            </a:r>
            <a:r>
              <a:rPr lang="en-US" altLang="ja-JP"/>
              <a:t>s</a:t>
            </a:r>
            <a:r>
              <a:rPr lang="en-US" altLang="ja-JP" baseline="-25000"/>
              <a:t>i</a:t>
            </a:r>
            <a:r>
              <a:rPr lang="en-US" altLang="ja-JP"/>
              <a:t>∈S</a:t>
            </a:r>
            <a:r>
              <a:rPr lang="en-US" altLang="ja-JP" baseline="-25000"/>
              <a:t>i</a:t>
            </a:r>
            <a:r>
              <a:rPr lang="en-US" altLang="ja-JP"/>
              <a:t> </a:t>
            </a:r>
          </a:p>
          <a:p>
            <a:pPr marL="990600" lvl="1" indent="-533400">
              <a:lnSpc>
                <a:spcPct val="90000"/>
              </a:lnSpc>
            </a:pPr>
            <a:r>
              <a:rPr lang="ja-JP" altLang="en-US"/>
              <a:t>他者の行動／戦略の組合せ：　</a:t>
            </a:r>
            <a:r>
              <a:rPr lang="en-US" altLang="ja-JP"/>
              <a:t>s</a:t>
            </a:r>
            <a:r>
              <a:rPr lang="en-US" altLang="ja-JP" baseline="-25000"/>
              <a:t>-i</a:t>
            </a:r>
            <a:r>
              <a:rPr lang="en-US" altLang="ja-JP"/>
              <a:t>∈S</a:t>
            </a:r>
            <a:r>
              <a:rPr lang="en-US" altLang="ja-JP" baseline="-25000"/>
              <a:t>-i</a:t>
            </a:r>
          </a:p>
          <a:p>
            <a:pPr marL="990600" lvl="1" indent="-533400">
              <a:lnSpc>
                <a:spcPct val="90000"/>
              </a:lnSpc>
            </a:pPr>
            <a:r>
              <a:rPr lang="ja-JP" altLang="en-US"/>
              <a:t>自分の支払う意思のあるぎりぎりの金額</a:t>
            </a:r>
            <a:r>
              <a:rPr lang="en-US" altLang="ja-JP"/>
              <a:t>: v</a:t>
            </a:r>
            <a:r>
              <a:rPr lang="en-US" altLang="ja-JP" baseline="-25000"/>
              <a:t>i</a:t>
            </a:r>
          </a:p>
          <a:p>
            <a:pPr marL="990600" lvl="1" indent="-533400">
              <a:lnSpc>
                <a:spcPct val="90000"/>
              </a:lnSpc>
            </a:pPr>
            <a:r>
              <a:rPr lang="ja-JP" altLang="en-US"/>
              <a:t>自分の利益：</a:t>
            </a:r>
            <a:r>
              <a:rPr lang="en-US" altLang="ja-JP"/>
              <a:t>u</a:t>
            </a:r>
            <a:r>
              <a:rPr lang="en-US" altLang="ja-JP" baseline="-25000"/>
              <a:t>i</a:t>
            </a:r>
            <a:r>
              <a:rPr lang="en-US" altLang="ja-JP"/>
              <a:t>(s</a:t>
            </a:r>
            <a:r>
              <a:rPr lang="en-US" altLang="ja-JP" baseline="-25000"/>
              <a:t>i</a:t>
            </a:r>
            <a:r>
              <a:rPr lang="en-US" altLang="ja-JP"/>
              <a:t>, s</a:t>
            </a:r>
            <a:r>
              <a:rPr lang="en-US" altLang="ja-JP" baseline="-25000"/>
              <a:t>-i</a:t>
            </a:r>
            <a:r>
              <a:rPr lang="en-US" altLang="ja-JP"/>
              <a:t>) </a:t>
            </a:r>
            <a:br>
              <a:rPr lang="en-US" altLang="ja-JP"/>
            </a:br>
            <a:r>
              <a:rPr lang="en-US" altLang="ja-JP"/>
              <a:t>s</a:t>
            </a:r>
            <a:r>
              <a:rPr lang="en-US" altLang="ja-JP" baseline="-25000"/>
              <a:t>i</a:t>
            </a:r>
            <a:r>
              <a:rPr lang="ja-JP" altLang="en-US"/>
              <a:t>が</a:t>
            </a:r>
            <a:r>
              <a:rPr lang="en-US" altLang="ja-JP"/>
              <a:t>s</a:t>
            </a:r>
            <a:r>
              <a:rPr lang="en-US" altLang="ja-JP" baseline="-25000"/>
              <a:t>-i</a:t>
            </a:r>
            <a:r>
              <a:rPr lang="ja-JP" altLang="en-US"/>
              <a:t>の最大の要素</a:t>
            </a:r>
            <a:r>
              <a:rPr lang="en-US" altLang="ja-JP"/>
              <a:t>p</a:t>
            </a:r>
            <a:r>
              <a:rPr lang="ja-JP" altLang="en-US"/>
              <a:t>より大きければ </a:t>
            </a:r>
            <a:r>
              <a:rPr lang="en-US" altLang="ja-JP"/>
              <a:t>v</a:t>
            </a:r>
            <a:r>
              <a:rPr lang="en-US" altLang="ja-JP" baseline="-25000"/>
              <a:t>i</a:t>
            </a:r>
            <a:r>
              <a:rPr lang="ja-JP" altLang="en-US"/>
              <a:t>ー</a:t>
            </a:r>
            <a:r>
              <a:rPr lang="en-US" altLang="ja-JP"/>
              <a:t>p, </a:t>
            </a:r>
            <a:br>
              <a:rPr lang="en-US" altLang="ja-JP"/>
            </a:br>
            <a:r>
              <a:rPr lang="ja-JP" altLang="en-US"/>
              <a:t>そうでなければ</a:t>
            </a:r>
            <a:r>
              <a:rPr lang="en-US" altLang="ja-JP"/>
              <a:t>0</a:t>
            </a:r>
          </a:p>
          <a:p>
            <a:pPr marL="990600" lvl="1" indent="-533400">
              <a:lnSpc>
                <a:spcPct val="90000"/>
              </a:lnSpc>
            </a:pPr>
            <a:r>
              <a:rPr lang="en-US" altLang="ja-JP"/>
              <a:t>v</a:t>
            </a:r>
            <a:r>
              <a:rPr lang="en-US" altLang="ja-JP" baseline="-25000"/>
              <a:t>i </a:t>
            </a:r>
            <a:r>
              <a:rPr lang="ja-JP" altLang="en-US"/>
              <a:t>を入札することを </a:t>
            </a:r>
            <a:r>
              <a:rPr lang="en-US" altLang="ja-JP"/>
              <a:t>s</a:t>
            </a:r>
            <a:r>
              <a:rPr lang="en-US" altLang="ja-JP" baseline="30000"/>
              <a:t>*</a:t>
            </a:r>
            <a:r>
              <a:rPr lang="en-US" altLang="ja-JP" baseline="-25000"/>
              <a:t>i</a:t>
            </a:r>
            <a:r>
              <a:rPr lang="en-US" altLang="ja-JP"/>
              <a:t> </a:t>
            </a:r>
            <a:r>
              <a:rPr lang="ja-JP" altLang="en-US"/>
              <a:t>とすると，</a:t>
            </a:r>
            <a:br>
              <a:rPr lang="ja-JP" altLang="en-US"/>
            </a:br>
            <a:r>
              <a:rPr lang="ja-JP" altLang="en-US"/>
              <a:t>∀</a:t>
            </a:r>
            <a:r>
              <a:rPr lang="en-US" altLang="ja-JP"/>
              <a:t>s</a:t>
            </a:r>
            <a:r>
              <a:rPr lang="en-US" altLang="ja-JP" baseline="-25000"/>
              <a:t>i</a:t>
            </a:r>
            <a:r>
              <a:rPr lang="en-US" altLang="ja-JP"/>
              <a:t> ,∀ s</a:t>
            </a:r>
            <a:r>
              <a:rPr lang="en-US" altLang="ja-JP" baseline="-25000"/>
              <a:t>-i</a:t>
            </a:r>
            <a:r>
              <a:rPr lang="en-US" altLang="ja-JP"/>
              <a:t>, u</a:t>
            </a:r>
            <a:r>
              <a:rPr lang="en-US" altLang="ja-JP" baseline="-25000"/>
              <a:t>i</a:t>
            </a:r>
            <a:r>
              <a:rPr lang="en-US" altLang="ja-JP"/>
              <a:t>(s</a:t>
            </a:r>
            <a:r>
              <a:rPr lang="en-US" altLang="ja-JP" baseline="30000"/>
              <a:t>*</a:t>
            </a:r>
            <a:r>
              <a:rPr lang="en-US" altLang="ja-JP" baseline="-25000"/>
              <a:t>i</a:t>
            </a:r>
            <a:r>
              <a:rPr lang="en-US" altLang="ja-JP"/>
              <a:t>, s</a:t>
            </a:r>
            <a:r>
              <a:rPr lang="en-US" altLang="ja-JP" baseline="-25000"/>
              <a:t>-i</a:t>
            </a:r>
            <a:r>
              <a:rPr lang="en-US" altLang="ja-JP"/>
              <a:t>) ≧ u</a:t>
            </a:r>
            <a:r>
              <a:rPr lang="en-US" altLang="ja-JP" baseline="-25000"/>
              <a:t>i</a:t>
            </a:r>
            <a:r>
              <a:rPr lang="en-US" altLang="ja-JP"/>
              <a:t>(s</a:t>
            </a:r>
            <a:r>
              <a:rPr lang="en-US" altLang="ja-JP" baseline="-25000"/>
              <a:t>i</a:t>
            </a:r>
            <a:r>
              <a:rPr lang="en-US" altLang="ja-JP"/>
              <a:t>, s</a:t>
            </a:r>
            <a:r>
              <a:rPr lang="en-US" altLang="ja-JP" baseline="-25000"/>
              <a:t>-i</a:t>
            </a:r>
            <a:r>
              <a:rPr lang="en-US" altLang="ja-JP"/>
              <a:t>) </a:t>
            </a:r>
            <a:r>
              <a:rPr lang="ja-JP" altLang="en-US"/>
              <a:t>が成立</a:t>
            </a:r>
          </a:p>
          <a:p>
            <a:pPr marL="1371600" lvl="2" indent="-457200">
              <a:lnSpc>
                <a:spcPct val="90000"/>
              </a:lnSpc>
            </a:pPr>
            <a:r>
              <a:rPr lang="ja-JP" altLang="en-US"/>
              <a:t>このような戦略を支配戦略と呼ぶ</a:t>
            </a:r>
          </a:p>
        </p:txBody>
      </p:sp>
      <p:sp>
        <p:nvSpPr>
          <p:cNvPr id="606212" name="Rectangle 4"/>
          <p:cNvSpPr>
            <a:spLocks noChangeArrowheads="1"/>
          </p:cNvSpPr>
          <p:nvPr/>
        </p:nvSpPr>
        <p:spPr bwMode="auto">
          <a:xfrm>
            <a:off x="1219200" y="304800"/>
            <a:ext cx="7793038" cy="1143000"/>
          </a:xfrm>
          <a:prstGeom prst="rect">
            <a:avLst/>
          </a:prstGeom>
          <a:noFill/>
          <a:ln w="9525">
            <a:noFill/>
            <a:miter lim="800000"/>
            <a:headEnd/>
            <a:tailEnd/>
          </a:ln>
          <a:effectLst/>
        </p:spPr>
        <p:txBody>
          <a:bodyPr anchor="ctr"/>
          <a:lstStyle/>
          <a:p>
            <a:pPr algn="ctr">
              <a:spcBef>
                <a:spcPct val="0"/>
              </a:spcBef>
              <a:buFontTx/>
              <a:buNone/>
            </a:pPr>
            <a:endParaRPr lang="ja-JP" altLang="ja-JP" sz="4400"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62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062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062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062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062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062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06211">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6062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6211"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714375" y="214313"/>
            <a:ext cx="7772400" cy="1143000"/>
          </a:xfrm>
        </p:spPr>
        <p:txBody>
          <a:bodyPr/>
          <a:lstStyle/>
          <a:p>
            <a:pPr eaLnBrk="1" hangingPunct="1"/>
            <a:r>
              <a:rPr lang="en-US" altLang="ja-JP" sz="4000" dirty="0" err="1" smtClean="0"/>
              <a:t>Vickrey</a:t>
            </a:r>
            <a:r>
              <a:rPr lang="ja-JP" altLang="en-US" sz="4000" dirty="0" smtClean="0"/>
              <a:t>入札の性質（続き）</a:t>
            </a:r>
          </a:p>
        </p:txBody>
      </p:sp>
      <p:sp>
        <p:nvSpPr>
          <p:cNvPr id="202755" name="Rectangle 3"/>
          <p:cNvSpPr>
            <a:spLocks noGrp="1" noChangeArrowheads="1"/>
          </p:cNvSpPr>
          <p:nvPr>
            <p:ph type="body" idx="1"/>
          </p:nvPr>
        </p:nvSpPr>
        <p:spPr>
          <a:xfrm>
            <a:off x="467544" y="1268760"/>
            <a:ext cx="8496944" cy="3352800"/>
          </a:xfrm>
        </p:spPr>
        <p:txBody>
          <a:bodyPr/>
          <a:lstStyle/>
          <a:p>
            <a:pPr eaLnBrk="1" hangingPunct="1"/>
            <a:r>
              <a:rPr lang="ja-JP" altLang="en-US" sz="3000" dirty="0" smtClean="0"/>
              <a:t>全員が自発的に正直に行動する結果，社会的に望ましい結果が得られる＝社会的余剰（参加者の効用の総和）が最大化される</a:t>
            </a:r>
            <a:endParaRPr lang="en-US" altLang="ja-JP" sz="3000" dirty="0" smtClean="0"/>
          </a:p>
          <a:p>
            <a:pPr eaLnBrk="1" hangingPunct="1"/>
            <a:r>
              <a:rPr lang="ja-JP" altLang="en-US" sz="3000" dirty="0" smtClean="0"/>
              <a:t>主催者の収入も，他の方法（第一価格）と比較して同程度であることが証明されている（収入同値定理）</a:t>
            </a:r>
            <a:endParaRPr lang="en-US" altLang="ja-JP" sz="3000" dirty="0" smtClean="0"/>
          </a:p>
          <a:p>
            <a:pPr eaLnBrk="1" hangingPunct="1"/>
            <a:r>
              <a:rPr lang="ja-JP" altLang="en-US" sz="3000" dirty="0" smtClean="0"/>
              <a:t>しかし，現実に使われた例は少ない（最近までは</a:t>
            </a:r>
            <a:r>
              <a:rPr lang="en-US" altLang="ja-JP" sz="3000" dirty="0" smtClean="0"/>
              <a:t>!</a:t>
            </a:r>
            <a:r>
              <a:rPr lang="ja-JP" altLang="en-US" sz="3000" dirty="0" smtClean="0"/>
              <a:t>）</a:t>
            </a:r>
            <a:endParaRPr lang="en-US" altLang="ja-JP" sz="3000" dirty="0" smtClean="0"/>
          </a:p>
          <a:p>
            <a:pPr eaLnBrk="1" hangingPunct="1"/>
            <a:r>
              <a:rPr lang="ja-JP" altLang="en-US" sz="3000" dirty="0" smtClean="0"/>
              <a:t>問題点：分かり難い，自分の評価値が分からない，売手が信用できない，評価値</a:t>
            </a:r>
            <a:r>
              <a:rPr lang="en-US" altLang="ja-JP" sz="3000" dirty="0" smtClean="0"/>
              <a:t>=</a:t>
            </a:r>
            <a:r>
              <a:rPr lang="ja-JP" altLang="en-US" sz="3000" dirty="0" smtClean="0"/>
              <a:t>原価を知られたくない</a:t>
            </a:r>
            <a:endParaRPr lang="en-US" altLang="ja-JP" sz="3000" dirty="0" smtClean="0"/>
          </a:p>
          <a:p>
            <a:pPr eaLnBrk="1" hangingPunct="1">
              <a:buFontTx/>
              <a:buNone/>
            </a:pPr>
            <a:r>
              <a:rPr lang="ja-JP" altLang="en-US" sz="3000" dirty="0" smtClean="0">
                <a:solidFill>
                  <a:schemeClr val="tx2"/>
                </a:solidFill>
              </a:rPr>
              <a:t>メカニズムデザイン理論は役に立たない</a:t>
            </a:r>
            <a:r>
              <a:rPr lang="en-US" altLang="ja-JP" sz="3000" dirty="0" smtClean="0">
                <a:solidFill>
                  <a:schemeClr val="tx2"/>
                </a:solidFill>
              </a:rPr>
              <a:t>?</a:t>
            </a:r>
            <a:endParaRPr lang="ja-JP" altLang="en-US" sz="3000" dirty="0" smtClean="0">
              <a:solidFill>
                <a:schemeClr val="tx2"/>
              </a:solidFill>
            </a:endParaRPr>
          </a:p>
        </p:txBody>
      </p:sp>
      <p:sp>
        <p:nvSpPr>
          <p:cNvPr id="5" name="スライド番号プレースホルダ 3"/>
          <p:cNvSpPr>
            <a:spLocks noGrp="1"/>
          </p:cNvSpPr>
          <p:nvPr>
            <p:ph type="sldNum" sz="quarter" idx="4"/>
          </p:nvPr>
        </p:nvSpPr>
        <p:spPr>
          <a:xfrm>
            <a:off x="7239000" y="6309320"/>
            <a:ext cx="1905000" cy="457200"/>
          </a:xfrm>
        </p:spPr>
        <p:txBody>
          <a:bodyPr/>
          <a:lstStyle/>
          <a:p>
            <a:pPr>
              <a:defRPr/>
            </a:pPr>
            <a:fld id="{FD4BE353-F744-4DDB-ABC3-E174F5ACFD03}" type="slidenum">
              <a:rPr lang="en-US" altLang="ja-JP" smtClean="0"/>
              <a:pPr>
                <a:defRPr/>
              </a:pPr>
              <a:t>7</a:t>
            </a:fld>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27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27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27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27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27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スライド番号プレースホルダ 5"/>
          <p:cNvSpPr>
            <a:spLocks noGrp="1"/>
          </p:cNvSpPr>
          <p:nvPr>
            <p:ph type="sldNum" sz="quarter" idx="4"/>
          </p:nvPr>
        </p:nvSpPr>
        <p:spPr>
          <a:xfrm>
            <a:off x="7239000" y="0"/>
            <a:ext cx="1905000" cy="457200"/>
          </a:xfrm>
          <a:noFill/>
        </p:spPr>
        <p:txBody>
          <a:bodyPr/>
          <a:lstStyle/>
          <a:p>
            <a:fld id="{13074B39-4CBD-41B5-96CF-DF228FFCC34C}" type="slidenum">
              <a:rPr lang="en-US" altLang="ja-JP">
                <a:ea typeface="ＭＳ Ｐゴシック" charset="-128"/>
              </a:rPr>
              <a:pPr/>
              <a:t>8</a:t>
            </a:fld>
            <a:endParaRPr lang="en-US" altLang="ja-JP">
              <a:ea typeface="ＭＳ Ｐゴシック" charset="-128"/>
            </a:endParaRPr>
          </a:p>
        </p:txBody>
      </p:sp>
      <p:sp>
        <p:nvSpPr>
          <p:cNvPr id="257027" name="Rectangle 2"/>
          <p:cNvSpPr>
            <a:spLocks noGrp="1" noChangeArrowheads="1"/>
          </p:cNvSpPr>
          <p:nvPr>
            <p:ph type="title"/>
          </p:nvPr>
        </p:nvSpPr>
        <p:spPr>
          <a:xfrm>
            <a:off x="685800" y="260350"/>
            <a:ext cx="7772400" cy="1143000"/>
          </a:xfrm>
        </p:spPr>
        <p:txBody>
          <a:bodyPr/>
          <a:lstStyle/>
          <a:p>
            <a:pPr eaLnBrk="1" hangingPunct="1"/>
            <a:r>
              <a:rPr lang="ja-JP" altLang="en-US" dirty="0" smtClean="0"/>
              <a:t>検索連動広告</a:t>
            </a:r>
          </a:p>
        </p:txBody>
      </p:sp>
      <p:pic>
        <p:nvPicPr>
          <p:cNvPr id="257028" name="Picture 7"/>
          <p:cNvPicPr>
            <a:picLocks noGrp="1" noChangeAspect="1" noChangeArrowheads="1"/>
          </p:cNvPicPr>
          <p:nvPr>
            <p:ph idx="1"/>
          </p:nvPr>
        </p:nvPicPr>
        <p:blipFill>
          <a:blip r:embed="rId3" cstate="print"/>
          <a:srcRect/>
          <a:stretch>
            <a:fillRect/>
          </a:stretch>
        </p:blipFill>
        <p:spPr>
          <a:xfrm>
            <a:off x="342900" y="1293813"/>
            <a:ext cx="8458200" cy="5564187"/>
          </a:xfr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1" name="Rectangle 2"/>
          <p:cNvSpPr>
            <a:spLocks noGrp="1" noChangeArrowheads="1"/>
          </p:cNvSpPr>
          <p:nvPr>
            <p:ph type="title"/>
          </p:nvPr>
        </p:nvSpPr>
        <p:spPr/>
        <p:txBody>
          <a:bodyPr/>
          <a:lstStyle/>
          <a:p>
            <a:pPr eaLnBrk="1" hangingPunct="1"/>
            <a:r>
              <a:rPr lang="ja-JP" altLang="en-US" dirty="0" smtClean="0"/>
              <a:t>検索連動広告</a:t>
            </a:r>
          </a:p>
        </p:txBody>
      </p:sp>
      <p:sp>
        <p:nvSpPr>
          <p:cNvPr id="1543171" name="Rectangle 3"/>
          <p:cNvSpPr>
            <a:spLocks noGrp="1" noChangeArrowheads="1"/>
          </p:cNvSpPr>
          <p:nvPr>
            <p:ph type="body" idx="1"/>
          </p:nvPr>
        </p:nvSpPr>
        <p:spPr>
          <a:xfrm>
            <a:off x="685800" y="1773238"/>
            <a:ext cx="7772400" cy="4114800"/>
          </a:xfrm>
        </p:spPr>
        <p:txBody>
          <a:bodyPr/>
          <a:lstStyle/>
          <a:p>
            <a:pPr eaLnBrk="1" hangingPunct="1">
              <a:lnSpc>
                <a:spcPct val="90000"/>
              </a:lnSpc>
            </a:pPr>
            <a:r>
              <a:rPr lang="ja-JP" altLang="en-US" smtClean="0"/>
              <a:t>広告主はキーワードに対して入札額を設定</a:t>
            </a:r>
          </a:p>
          <a:p>
            <a:pPr eaLnBrk="1" hangingPunct="1">
              <a:lnSpc>
                <a:spcPct val="90000"/>
              </a:lnSpc>
            </a:pPr>
            <a:r>
              <a:rPr lang="ja-JP" altLang="en-US" smtClean="0"/>
              <a:t>キーワードが検索されると，入札額の高い順に広告がユーザに提示される</a:t>
            </a:r>
          </a:p>
          <a:p>
            <a:pPr eaLnBrk="1" hangingPunct="1">
              <a:lnSpc>
                <a:spcPct val="90000"/>
              </a:lnSpc>
            </a:pPr>
            <a:r>
              <a:rPr lang="ja-JP" altLang="en-US" smtClean="0"/>
              <a:t>ターゲットを絞った広告が可能</a:t>
            </a:r>
          </a:p>
          <a:p>
            <a:pPr eaLnBrk="1" hangingPunct="1">
              <a:lnSpc>
                <a:spcPct val="90000"/>
              </a:lnSpc>
            </a:pPr>
            <a:r>
              <a:rPr lang="ja-JP" altLang="en-US" smtClean="0"/>
              <a:t>ユーザが広告のリンクをクリックした場合にのみ，広告主はサーチエンジンに広告料を支払う（</a:t>
            </a:r>
            <a:r>
              <a:rPr lang="en-US" altLang="ja-JP" smtClean="0"/>
              <a:t>pay-per-click</a:t>
            </a:r>
            <a:r>
              <a:rPr lang="ja-JP" altLang="en-US" smtClean="0"/>
              <a:t>）</a:t>
            </a:r>
          </a:p>
          <a:p>
            <a:pPr eaLnBrk="1" hangingPunct="1">
              <a:lnSpc>
                <a:spcPct val="90000"/>
              </a:lnSpc>
            </a:pPr>
            <a:r>
              <a:rPr lang="ja-JP" altLang="en-US" smtClean="0"/>
              <a:t>広告料をどう設定するか</a:t>
            </a:r>
            <a:r>
              <a:rPr lang="en-US" altLang="ja-JP" smtClean="0"/>
              <a:t>?</a:t>
            </a:r>
          </a:p>
        </p:txBody>
      </p:sp>
      <p:sp>
        <p:nvSpPr>
          <p:cNvPr id="5" name="スライド番号プレースホルダ 3"/>
          <p:cNvSpPr txBox="1">
            <a:spLocks/>
          </p:cNvSpPr>
          <p:nvPr/>
        </p:nvSpPr>
        <p:spPr bwMode="auto">
          <a:xfrm>
            <a:off x="7239000" y="630932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4BE353-F744-4DDB-ABC3-E174F5ACFD03}" type="slidenum">
              <a:rPr kumimoji="1" lang="en-US" altLang="ja-JP" sz="1400" b="0" i="0" u="none" strike="noStrike" kern="1200" cap="none" spc="0" normalizeH="0" baseline="0" noProof="0" smtClean="0">
                <a:ln>
                  <a:noFill/>
                </a:ln>
                <a:solidFill>
                  <a:schemeClr val="tx1"/>
                </a:solidFill>
                <a:effectLst/>
                <a:uLnTx/>
                <a:uFillTx/>
                <a:latin typeface="Times New Roman" pitchFamily="18"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en-US" altLang="ja-JP" sz="1400" b="0" i="0" u="none" strike="noStrike" kern="1200" cap="none" spc="0" normalizeH="0" baseline="0" noProof="0" dirty="0">
              <a:ln>
                <a:noFill/>
              </a:ln>
              <a:solidFill>
                <a:schemeClr val="tx1"/>
              </a:solidFill>
              <a:effectLst/>
              <a:uLnTx/>
              <a:uFillTx/>
              <a:latin typeface="Times New Roman" pitchFamily="18" charset="0"/>
              <a:ea typeface="ＭＳ Ｐゴシック" charset="-128"/>
              <a:cs typeface="+mn-cs"/>
            </a:endParaRPr>
          </a:p>
        </p:txBody>
      </p:sp>
      <p:sp>
        <p:nvSpPr>
          <p:cNvPr id="6" name="スライド番号プレースホルダ 5"/>
          <p:cNvSpPr>
            <a:spLocks noGrp="1"/>
          </p:cNvSpPr>
          <p:nvPr>
            <p:ph type="sldNum" sz="quarter" idx="4"/>
          </p:nvPr>
        </p:nvSpPr>
        <p:spPr/>
        <p:txBody>
          <a:bodyPr/>
          <a:lstStyle/>
          <a:p>
            <a:pPr>
              <a:defRPr/>
            </a:pPr>
            <a:fld id="{FD4BE353-F744-4DDB-ABC3-E174F5ACFD03}" type="slidenum">
              <a:rPr lang="en-US" altLang="ja-JP" smtClean="0"/>
              <a:pPr>
                <a:defRPr/>
              </a:pPr>
              <a:t>9</a:t>
            </a:fld>
            <a:endParaRPr lang="en-US" altLang="ja-JP"/>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43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43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43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43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43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3171"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3.1|6.1|11.2"/>
</p:tagLst>
</file>

<file path=ppt/theme/theme1.xml><?xml version="1.0" encoding="utf-8"?>
<a:theme xmlns:a="http://schemas.openxmlformats.org/drawingml/2006/main" name="早稲田セミナJuly2003">
  <a:themeElements>
    <a:clrScheme name="早稲田セミナJuly2003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早稲田セミナJuly2003">
      <a:majorFont>
        <a:latin typeface="Tahoma"/>
        <a:ea typeface="MS UI Gothic"/>
        <a:cs typeface=""/>
      </a:majorFont>
      <a:minorFont>
        <a:latin typeface="Tahoma"/>
        <a:ea typeface="MS UI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1" lang="ja-JP" altLang="en-US" sz="3600" b="1" i="0" u="none" strike="noStrike" cap="none" normalizeH="0" baseline="0" smtClean="0">
            <a:ln>
              <a:noFill/>
            </a:ln>
            <a:solidFill>
              <a:schemeClr val="tx2"/>
            </a:solidFill>
            <a:effectLst/>
            <a:latin typeface="Tahoma" pitchFamily="34" charset="0"/>
            <a:ea typeface="MS UI Gothic"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1" lang="ja-JP" altLang="en-US" sz="3600" b="1" i="0" u="none" strike="noStrike" cap="none" normalizeH="0" baseline="0" smtClean="0">
            <a:ln>
              <a:noFill/>
            </a:ln>
            <a:solidFill>
              <a:schemeClr val="tx2"/>
            </a:solidFill>
            <a:effectLst/>
            <a:latin typeface="Tahoma" pitchFamily="34" charset="0"/>
            <a:ea typeface="MS UI Gothic" pitchFamily="50" charset="-128"/>
          </a:defRPr>
        </a:defPPr>
      </a:lstStyle>
    </a:lnDef>
  </a:objectDefaults>
  <a:extraClrSchemeLst>
    <a:extraClrScheme>
      <a:clrScheme name="早稲田セミナJuly2003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早稲田セミナJuly2003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早稲田セミナJuly2003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早稲田セミナJuly2003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早稲田セミナJuly2003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早稲田セミナJuly2003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早稲田セミナJuly2003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Settings\yokoo\My Documents\早稲田セミナJuly2003.ppt</Template>
  <TotalTime>12928</TotalTime>
  <Words>8204</Words>
  <Application>Microsoft Office PowerPoint</Application>
  <PresentationFormat>画面に合わせる (4:3)</PresentationFormat>
  <Paragraphs>622</Paragraphs>
  <Slides>39</Slides>
  <Notes>38</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39</vt:i4>
      </vt:variant>
    </vt:vector>
  </HeadingPairs>
  <TitlesOfParts>
    <vt:vector size="42" baseType="lpstr">
      <vt:lpstr>早稲田セミナJuly2003</vt:lpstr>
      <vt:lpstr>ｸﾘｯﾌﾟ</vt:lpstr>
      <vt:lpstr>文書</vt:lpstr>
      <vt:lpstr>メカニズムデザインと最適化</vt:lpstr>
      <vt:lpstr>メカニズムデザイン／機械学習／ 最適化</vt:lpstr>
      <vt:lpstr>アウトライン</vt:lpstr>
      <vt:lpstr>通常の入札</vt:lpstr>
      <vt:lpstr>Vickrey入札</vt:lpstr>
      <vt:lpstr>Vickrey入札の性質</vt:lpstr>
      <vt:lpstr>Vickrey入札の性質（続き）</vt:lpstr>
      <vt:lpstr>検索連動広告</vt:lpstr>
      <vt:lpstr>検索連動広告</vt:lpstr>
      <vt:lpstr>広告料の設定方法</vt:lpstr>
      <vt:lpstr>アウトライン</vt:lpstr>
      <vt:lpstr>組合せ入札</vt:lpstr>
      <vt:lpstr>組合せ入札の利点</vt:lpstr>
      <vt:lpstr>組合せ入札の適用事例</vt:lpstr>
      <vt:lpstr>King of Mechanisms? Vickrey-Clarke-Groves (VCG) メカニズム  </vt:lpstr>
      <vt:lpstr>VCGの例</vt:lpstr>
      <vt:lpstr>VCGの誘因両立性</vt:lpstr>
      <vt:lpstr>VCGの問題点</vt:lpstr>
      <vt:lpstr>余談： クラーク税</vt:lpstr>
      <vt:lpstr>解答</vt:lpstr>
      <vt:lpstr>クラーク税の注意点</vt:lpstr>
      <vt:lpstr>架空名義入札  (Yokoo, et al. GEB-2004)</vt:lpstr>
      <vt:lpstr>架空名義入札の効果がある例</vt:lpstr>
      <vt:lpstr>アウトライン</vt:lpstr>
      <vt:lpstr>メカニズムデザイン</vt:lpstr>
      <vt:lpstr>自動メカニズムデザイン (Conitzer &amp; Sandholm, UAI-2002)</vt:lpstr>
      <vt:lpstr>例：2人1財オークションへの適用</vt:lpstr>
      <vt:lpstr>混合整数計画法における変数</vt:lpstr>
      <vt:lpstr>混合整数計画法における制約式 （誘因両立性）</vt:lpstr>
      <vt:lpstr>自動メカニズムデザインの結果</vt:lpstr>
      <vt:lpstr>自動メカニズムデザインの利点</vt:lpstr>
      <vt:lpstr>自動メカニズムデザインの問題点</vt:lpstr>
      <vt:lpstr>自動メカニズムデザインの （現実的な）使い方</vt:lpstr>
      <vt:lpstr>適用事例：架空名義入札に頑健なメカニズムの設計</vt:lpstr>
      <vt:lpstr>自動メカニズムデザインの適用結果</vt:lpstr>
      <vt:lpstr>Adaptive Reserve Price (ARP) mechanism (Iwasaki, et al. AAMAS-2010)</vt:lpstr>
      <vt:lpstr>ルール抽出の方法</vt:lpstr>
      <vt:lpstr>経済学／ゲーム理論と 計算機科学のcollaboration</vt:lpstr>
      <vt:lpstr>参考文献</vt:lpstr>
    </vt:vector>
  </TitlesOfParts>
  <Company>NTT Communication Science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JAWS-2003 パネル: Toward Agents United</dc:title>
  <dc:creator>Makoto Yokoo</dc:creator>
  <cp:lastModifiedBy>yokoo</cp:lastModifiedBy>
  <cp:revision>366</cp:revision>
  <dcterms:created xsi:type="dcterms:W3CDTF">2003-10-03T05:46:57Z</dcterms:created>
  <dcterms:modified xsi:type="dcterms:W3CDTF">2013-07-25T01:40:08Z</dcterms:modified>
</cp:coreProperties>
</file>