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sldIdLst>
    <p:sldId id="256" r:id="rId2"/>
    <p:sldId id="294" r:id="rId3"/>
    <p:sldId id="257" r:id="rId4"/>
    <p:sldId id="299" r:id="rId5"/>
    <p:sldId id="300" r:id="rId6"/>
    <p:sldId id="265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</p:sldIdLst>
  <p:sldSz cx="9144000" cy="6858000" type="screen4x3"/>
  <p:notesSz cx="6858000" cy="9144000"/>
  <p:custDataLst>
    <p:tags r:id="rId1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8" autoAdjust="0"/>
    <p:restoredTop sz="94660"/>
  </p:normalViewPr>
  <p:slideViewPr>
    <p:cSldViewPr>
      <p:cViewPr varScale="1">
        <p:scale>
          <a:sx n="68" d="100"/>
          <a:sy n="68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w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CD33E-8E81-429C-8512-F7CF77A35C26}" type="datetimeFigureOut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9AAF1-229A-4876-931D-FBFD0D5070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3365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9AAF1-229A-4876-931D-FBFD0D507075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8095-AF29-4914-BFCD-EEFEDC7E3104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A38B-7B71-4C60-AB10-EBEBBB064B02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D3A-DF17-4F7D-B59D-432019D42180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807C-1022-41C4-B722-04A03FC4F3B4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6B50-7873-44AC-8547-2BCCC8732D3C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D7A3-52A5-4FCF-A8B1-0C7FEC2F3D64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3986-A0A0-48DA-AF7F-6EB45C7AF1FA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A574-7E51-4F85-816A-FB91B44DE6E3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61BE-BFBA-44EC-A1CF-180B655E3EDA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93C9-0A88-4C80-9B19-019E3FFB60DA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6B7-0312-499B-9CF5-F1E89EB9118D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4291C3-BD5E-4548-B912-EE1D4358480B}" type="datetime1">
              <a:rPr kumimoji="1" lang="ja-JP" altLang="en-US" smtClean="0"/>
              <a:pPr/>
              <a:t>2013/7/26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746A65-A4C5-4A24-935C-18D0EEECFC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7-8837@2.67GH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18" y="836712"/>
            <a:ext cx="8686800" cy="2088232"/>
          </a:xfrm>
        </p:spPr>
        <p:txBody>
          <a:bodyPr>
            <a:normAutofit/>
          </a:bodyPr>
          <a:lstStyle/>
          <a:p>
            <a:r>
              <a:rPr kumimoji="1" lang="en-US" altLang="ja-JP" sz="4000" dirty="0" err="1" smtClean="0"/>
              <a:t>QwMaxSat</a:t>
            </a:r>
            <a:r>
              <a:rPr kumimoji="1" lang="en-US" altLang="ja-JP" sz="4000" dirty="0" smtClean="0"/>
              <a:t>: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600" dirty="0" smtClean="0"/>
              <a:t>A Weighted Partial </a:t>
            </a:r>
            <a:r>
              <a:rPr lang="en-US" altLang="ja-JP" sz="3600" dirty="0" err="1" smtClean="0"/>
              <a:t>MaxSAT</a:t>
            </a:r>
            <a:r>
              <a:rPr lang="en-US" altLang="ja-JP" sz="3600" dirty="0" smtClean="0"/>
              <a:t> Solver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43034" y="3861048"/>
            <a:ext cx="6400800" cy="1080120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latin typeface="ＭＳ Ｐゴシック"/>
                <a:ea typeface="ＭＳ Ｐゴシック"/>
                <a:cs typeface="ＭＳ Ｐゴシック"/>
              </a:rPr>
              <a:t>越村　三幸</a:t>
            </a:r>
            <a:endParaRPr lang="en-US" altLang="ja-JP" sz="2800" b="1" dirty="0" smtClean="0">
              <a:latin typeface="ＭＳ Ｐゴシック"/>
              <a:ea typeface="ＭＳ Ｐゴシック"/>
              <a:cs typeface="ＭＳ Ｐゴシック"/>
            </a:endParaRPr>
          </a:p>
          <a:p>
            <a:r>
              <a:rPr kumimoji="1" lang="ja-JP" altLang="en-US" sz="2800" b="1" dirty="0" smtClean="0">
                <a:latin typeface="ＭＳ Ｐゴシック"/>
                <a:ea typeface="ＭＳ Ｐゴシック"/>
                <a:cs typeface="ＭＳ Ｐゴシック"/>
              </a:rPr>
              <a:t>（</a:t>
            </a:r>
            <a:r>
              <a:rPr lang="ja-JP" altLang="en-US" sz="2800" b="1" dirty="0" smtClean="0">
                <a:latin typeface="ＭＳ Ｐゴシック"/>
                <a:ea typeface="ＭＳ Ｐゴシック"/>
                <a:cs typeface="ＭＳ Ｐゴシック"/>
              </a:rPr>
              <a:t>九州大学</a:t>
            </a:r>
            <a:r>
              <a:rPr kumimoji="1" lang="ja-JP" altLang="en-US" sz="2800" b="1" dirty="0" smtClean="0">
                <a:latin typeface="ＭＳ Ｐゴシック"/>
                <a:ea typeface="ＭＳ Ｐゴシック"/>
                <a:cs typeface="ＭＳ Ｐゴシック"/>
              </a:rPr>
              <a:t>）</a:t>
            </a:r>
            <a:endParaRPr kumimoji="1" lang="en-US" altLang="ja-JP" sz="2800" b="1" dirty="0" smtClean="0">
              <a:latin typeface="ＭＳ Ｐゴシック"/>
              <a:ea typeface="ＭＳ Ｐゴシック"/>
              <a:cs typeface="ＭＳ Ｐゴシック"/>
            </a:endParaRPr>
          </a:p>
          <a:p>
            <a:endParaRPr kumimoji="1" lang="en-US" altLang="ja-JP" sz="2800" b="1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3847" y="5500702"/>
            <a:ext cx="5301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論理と推論の理論，実装，応用に関する合同セミナー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2013</a:t>
            </a:r>
            <a:r>
              <a:rPr lang="ja-JP" altLang="en-US" dirty="0" smtClean="0"/>
              <a:t>年</a:t>
            </a:r>
            <a:r>
              <a:rPr lang="en-US" altLang="ja-JP" dirty="0"/>
              <a:t>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25</a:t>
            </a:r>
            <a:r>
              <a:rPr lang="ja-JP" altLang="en-US" dirty="0" smtClean="0"/>
              <a:t>日（木）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北海道大学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工学部</a:t>
            </a:r>
            <a:r>
              <a:rPr kumimoji="1" lang="en-US" altLang="ja-JP" dirty="0" smtClean="0"/>
              <a:t> C304 ERATO </a:t>
            </a:r>
            <a:r>
              <a:rPr kumimoji="1" lang="ja-JP" altLang="en-US" dirty="0" smtClean="0"/>
              <a:t>セミナ室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 smtClean="0"/>
              <a:t>実行環境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2276872"/>
            <a:ext cx="596830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2400" dirty="0" err="1" smtClean="0"/>
              <a:t>QwMaxSAT</a:t>
            </a:r>
            <a:endParaRPr kumimoji="1" lang="en-US" altLang="ja-JP" sz="2400" dirty="0" smtClean="0"/>
          </a:p>
          <a:p>
            <a:pPr marL="742950" lvl="1" indent="-285750">
              <a:buFont typeface="Wingdings" charset="2"/>
              <a:buChar char="l"/>
            </a:pPr>
            <a:r>
              <a:rPr lang="en-US" altLang="ja-JP" sz="2400" dirty="0" smtClean="0"/>
              <a:t>CPU: Core i7-2600 (3.40GHz)</a:t>
            </a:r>
          </a:p>
          <a:p>
            <a:pPr marL="742950" lvl="1" indent="-285750">
              <a:buFont typeface="Wingdings" charset="2"/>
              <a:buChar char="l"/>
            </a:pPr>
            <a:r>
              <a:rPr lang="en-US" altLang="ja-JP" sz="2400" dirty="0" smtClean="0"/>
              <a:t>Memory: 8GB</a:t>
            </a:r>
            <a:endParaRPr lang="en-US" altLang="ja-JP" sz="2400" dirty="0"/>
          </a:p>
          <a:p>
            <a:pPr marL="742950" lvl="1" indent="-285750">
              <a:buFont typeface="Wingdings" charset="2"/>
              <a:buChar char="l"/>
            </a:pPr>
            <a:r>
              <a:rPr lang="en-US" altLang="ja-JP" sz="2400" dirty="0" smtClean="0"/>
              <a:t>OS: Ubuntu 12.04 LTS</a:t>
            </a:r>
          </a:p>
          <a:p>
            <a:pPr marL="285750" indent="-285750">
              <a:buFont typeface="Wingdings" charset="2"/>
              <a:buChar char="l"/>
            </a:pPr>
            <a:r>
              <a:rPr kumimoji="1" lang="en-US" altLang="ja-JP" sz="2400" dirty="0" smtClean="0"/>
              <a:t>Max-SAT 2013</a:t>
            </a:r>
          </a:p>
          <a:p>
            <a:pPr marL="742950" lvl="1" indent="-285750">
              <a:buFont typeface="Wingdings" charset="2"/>
              <a:buChar char="l"/>
            </a:pPr>
            <a:r>
              <a:rPr lang="en-US" altLang="ja-JP" sz="2400" dirty="0" smtClean="0"/>
              <a:t>CPU: Xeon </a:t>
            </a:r>
            <a:r>
              <a:rPr lang="en-US" altLang="ja-JP" sz="2400" dirty="0" smtClean="0">
                <a:hlinkClick r:id="rId3"/>
              </a:rPr>
              <a:t>E7-8837@2.67GHz</a:t>
            </a:r>
            <a:endParaRPr lang="en-US" altLang="ja-JP" sz="2400" dirty="0"/>
          </a:p>
          <a:p>
            <a:pPr marL="742950" lvl="1" indent="-285750">
              <a:buFont typeface="Wingdings" charset="2"/>
              <a:buChar char="l"/>
            </a:pPr>
            <a:r>
              <a:rPr kumimoji="1" lang="en-US" altLang="ja-JP" sz="2400" dirty="0" smtClean="0"/>
              <a:t>Memory: 3.5GB</a:t>
            </a:r>
          </a:p>
          <a:p>
            <a:pPr marL="742950" lvl="1" indent="-285750">
              <a:buFont typeface="Wingdings" charset="2"/>
              <a:buChar char="l"/>
            </a:pPr>
            <a:r>
              <a:rPr lang="en-US" altLang="ja-JP" sz="2400" dirty="0" smtClean="0"/>
              <a:t>OS: SUSE Linux Enterprise Server 11 SP1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5445224"/>
            <a:ext cx="1890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制限時間：３０分</a:t>
            </a:r>
            <a:endParaRPr kumimoji="1" lang="ja-JP" altLang="en-US" sz="2000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523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30622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smtClean="0"/>
              <a:t>TIPS (1)</a:t>
            </a:r>
            <a:br>
              <a:rPr lang="en-US" altLang="ja-JP" dirty="0" smtClean="0"/>
            </a:br>
            <a:r>
              <a:rPr lang="ja-JP" altLang="en-US" sz="2800" dirty="0" smtClean="0"/>
              <a:t>重みに小数点を使いたい時</a:t>
            </a:r>
            <a:r>
              <a:rPr lang="en-US" altLang="ja-JP" sz="2800" dirty="0" smtClean="0"/>
              <a:t> 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2516704"/>
            <a:ext cx="74084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ja-JP" altLang="en-US" sz="2400" dirty="0" smtClean="0"/>
              <a:t>小数点以下を四捨五入（切り捨て，切り上げ）</a:t>
            </a:r>
            <a:endParaRPr lang="en-US" altLang="ja-JP" sz="2400" dirty="0" smtClean="0"/>
          </a:p>
          <a:p>
            <a:pPr marL="800100" lvl="1" indent="-342900">
              <a:buFont typeface="Arial"/>
              <a:buChar char="•"/>
            </a:pPr>
            <a:r>
              <a:rPr lang="ja-JP" altLang="en-US" sz="2400" dirty="0" smtClean="0"/>
              <a:t>精度を上げたいときは，全ての重みを</a:t>
            </a:r>
            <a:r>
              <a:rPr lang="en-US" altLang="ja-JP" sz="2400" dirty="0" smtClean="0"/>
              <a:t> </a:t>
            </a:r>
            <a:r>
              <a:rPr lang="en-US" altLang="ja-JP" sz="2400" i="1" dirty="0" smtClean="0"/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倍</a:t>
            </a:r>
            <a:endParaRPr lang="en-US" altLang="ja-JP" sz="2400" dirty="0" smtClean="0"/>
          </a:p>
          <a:p>
            <a:pPr marL="800100" lvl="1" indent="-342900">
              <a:buFont typeface="Arial"/>
              <a:buChar char="•"/>
            </a:pPr>
            <a:r>
              <a:rPr kumimoji="1" lang="ja-JP" altLang="en-US" sz="2400" dirty="0" smtClean="0"/>
              <a:t>重さは</a:t>
            </a:r>
            <a:r>
              <a:rPr kumimoji="1" lang="en-US" altLang="ja-JP" sz="2400" dirty="0" smtClean="0"/>
              <a:t>        </a:t>
            </a:r>
            <a:r>
              <a:rPr kumimoji="1" lang="ja-JP" altLang="en-US" sz="2400" dirty="0" smtClean="0"/>
              <a:t>まで</a:t>
            </a:r>
            <a:r>
              <a:rPr kumimoji="1" lang="en-US" altLang="ja-JP" sz="2400" dirty="0" smtClean="0"/>
              <a:t>OK 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err="1" smtClean="0"/>
              <a:t>MaxSAT</a:t>
            </a:r>
            <a:r>
              <a:rPr kumimoji="1" lang="en-US" altLang="ja-JP" sz="2400" dirty="0" smtClean="0"/>
              <a:t> Evaluation </a:t>
            </a:r>
            <a:r>
              <a:rPr kumimoji="1" lang="ja-JP" altLang="en-US" sz="2400" dirty="0" smtClean="0"/>
              <a:t>のルール）</a:t>
            </a:r>
            <a:endParaRPr kumimoji="1" lang="en-US" altLang="ja-JP" sz="2400" dirty="0" smtClean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9737168"/>
              </p:ext>
            </p:extLst>
          </p:nvPr>
        </p:nvGraphicFramePr>
        <p:xfrm>
          <a:off x="2771800" y="3261742"/>
          <a:ext cx="515995" cy="455290"/>
        </p:xfrm>
        <a:graphic>
          <a:graphicData uri="http://schemas.openxmlformats.org/presentationml/2006/ole">
            <p:oleObj spid="_x0000_s102407" name="数式" r:id="rId4" imgW="200880" imgH="182520" progId="Equation.3">
              <p:embed/>
            </p:oleObj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4349908"/>
              </p:ext>
            </p:extLst>
          </p:nvPr>
        </p:nvGraphicFramePr>
        <p:xfrm>
          <a:off x="2843808" y="4336504"/>
          <a:ext cx="33843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05"/>
                <a:gridCol w="24966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/>
                        <a:t>n</a:t>
                      </a:r>
                      <a:endParaRPr kumimoji="1" lang="ja-JP" alt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</a:t>
                      </a:r>
                      <a:r>
                        <a:rPr kumimoji="1" lang="ja-JP" altLang="en-US" sz="2400" dirty="0" smtClean="0"/>
                        <a:t>問の合計（秒）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kumimoji="1" lang="ja-JP" altLang="en-US" sz="24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769.03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kumimoji="1" lang="ja-JP" altLang="en-US" sz="24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782.28</a:t>
                      </a:r>
                      <a:endParaRPr kumimoji="1" lang="ja-JP" altLang="en-US" sz="24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100</a:t>
                      </a:r>
                      <a:endParaRPr kumimoji="1" lang="ja-JP" altLang="en-US" sz="24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838.72</a:t>
                      </a:r>
                      <a:endParaRPr kumimoji="1" lang="ja-JP" altLang="en-US" sz="24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964277" y="3904456"/>
            <a:ext cx="319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提携構造形成問題（１００問）</a:t>
            </a:r>
            <a:endParaRPr kumimoji="1" lang="ja-JP" altLang="en-US" sz="2000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077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714202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smtClean="0"/>
              <a:t>TIPS (2)</a:t>
            </a:r>
            <a:br>
              <a:rPr lang="en-US" altLang="ja-JP" dirty="0" smtClean="0"/>
            </a:br>
            <a:r>
              <a:rPr lang="ja-JP" altLang="en-US" sz="2400" dirty="0" smtClean="0"/>
              <a:t>一般の論理式に重みをつけたい時</a:t>
            </a:r>
            <a:r>
              <a:rPr lang="en-US" altLang="ja-JP" sz="1600" dirty="0" smtClean="0"/>
              <a:t> </a:t>
            </a:r>
            <a:br>
              <a:rPr lang="en-US" altLang="ja-JP" sz="1600" dirty="0" smtClean="0"/>
            </a:br>
            <a:r>
              <a:rPr lang="ja-JP" altLang="en-US" sz="2400" dirty="0" smtClean="0"/>
              <a:t>負の重みをつけたい時</a:t>
            </a:r>
            <a:endParaRPr kumimoji="1" lang="ja-JP" altLang="en-US" sz="6000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9401283"/>
              </p:ext>
            </p:extLst>
          </p:nvPr>
        </p:nvGraphicFramePr>
        <p:xfrm>
          <a:off x="1115616" y="2564904"/>
          <a:ext cx="864096" cy="567592"/>
        </p:xfrm>
        <a:graphic>
          <a:graphicData uri="http://schemas.openxmlformats.org/presentationml/2006/ole">
            <p:oleObj spid="_x0000_s103452" name="数式" r:id="rId4" imgW="393120" imgH="255960" progId="Equation.3">
              <p:embed/>
            </p:oleObj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248611" y="2607295"/>
            <a:ext cx="3424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"/>
                <a:cs typeface="Times"/>
              </a:rPr>
              <a:t>F</a:t>
            </a:r>
            <a:r>
              <a:rPr kumimoji="1" lang="en-US" altLang="ja-JP" sz="2400" i="1" dirty="0" smtClean="0"/>
              <a:t> </a:t>
            </a:r>
            <a:r>
              <a:rPr kumimoji="1" lang="en-US" altLang="ja-JP" sz="2000" dirty="0" smtClean="0"/>
              <a:t>: </a:t>
            </a:r>
            <a:r>
              <a:rPr kumimoji="1" lang="ja-JP" altLang="en-US" sz="2000" dirty="0" smtClean="0"/>
              <a:t>論理式</a:t>
            </a:r>
            <a:r>
              <a:rPr kumimoji="1" lang="ja-JP" altLang="en-US" sz="2400" dirty="0" smtClean="0"/>
              <a:t>，</a:t>
            </a:r>
            <a:r>
              <a:rPr lang="en-US" altLang="ja-JP" sz="2400" i="1" dirty="0" smtClean="0">
                <a:latin typeface="Times"/>
                <a:cs typeface="Times"/>
              </a:rPr>
              <a:t>w</a:t>
            </a:r>
            <a:r>
              <a:rPr lang="en-US" altLang="ja-JP" sz="2400" i="1" dirty="0" smtClean="0"/>
              <a:t> </a:t>
            </a:r>
            <a:r>
              <a:rPr lang="en-US" altLang="ja-JP" sz="2400" dirty="0" smtClean="0"/>
              <a:t>: </a:t>
            </a:r>
            <a:r>
              <a:rPr lang="ja-JP" altLang="en-US" sz="2000" i="1" dirty="0" smtClean="0">
                <a:latin typeface="Times"/>
                <a:cs typeface="Times"/>
              </a:rPr>
              <a:t>０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でない整数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7584" y="3722256"/>
            <a:ext cx="19750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400" i="1" dirty="0" smtClean="0">
                <a:latin typeface="Times"/>
                <a:cs typeface="Times"/>
              </a:rPr>
              <a:t>w &gt; 0 </a:t>
            </a:r>
            <a:r>
              <a:rPr kumimoji="1" lang="ja-JP" altLang="en-US" sz="2400" dirty="0" smtClean="0"/>
              <a:t>の時</a:t>
            </a: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400" i="1" dirty="0" smtClean="0">
                <a:latin typeface="Times"/>
                <a:cs typeface="Times"/>
              </a:rPr>
              <a:t>w &lt; 0 </a:t>
            </a:r>
            <a:r>
              <a:rPr lang="ja-JP" altLang="en-US" sz="2400" dirty="0" smtClean="0"/>
              <a:t>の時</a:t>
            </a:r>
            <a:endParaRPr kumimoji="1" lang="ja-JP" altLang="en-US" sz="2400" dirty="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8884947"/>
              </p:ext>
            </p:extLst>
          </p:nvPr>
        </p:nvGraphicFramePr>
        <p:xfrm>
          <a:off x="3203848" y="3356992"/>
          <a:ext cx="1512168" cy="1204757"/>
        </p:xfrm>
        <a:graphic>
          <a:graphicData uri="http://schemas.openxmlformats.org/presentationml/2006/ole">
            <p:oleObj spid="_x0000_s103453" name="数式" r:id="rId5" imgW="676440" imgH="530280" progId="Equation.3">
              <p:embed/>
            </p:oleObj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95224324"/>
              </p:ext>
            </p:extLst>
          </p:nvPr>
        </p:nvGraphicFramePr>
        <p:xfrm>
          <a:off x="3203848" y="4816531"/>
          <a:ext cx="1512168" cy="1204757"/>
        </p:xfrm>
        <a:graphic>
          <a:graphicData uri="http://schemas.openxmlformats.org/presentationml/2006/ole">
            <p:oleObj spid="_x0000_s103454" name="数式" r:id="rId6" imgW="676440" imgH="530280" progId="Equation.3">
              <p:embed/>
            </p:oleObj>
          </a:graphicData>
        </a:graphic>
      </p:graphicFrame>
      <p:sp>
        <p:nvSpPr>
          <p:cNvPr id="14" name="左中かっこ 13"/>
          <p:cNvSpPr/>
          <p:nvPr/>
        </p:nvSpPr>
        <p:spPr>
          <a:xfrm>
            <a:off x="2771800" y="3419310"/>
            <a:ext cx="432048" cy="108012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左中かっこ 14"/>
          <p:cNvSpPr/>
          <p:nvPr/>
        </p:nvSpPr>
        <p:spPr>
          <a:xfrm>
            <a:off x="2771800" y="4878849"/>
            <a:ext cx="432048" cy="108012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4788024" y="4077072"/>
            <a:ext cx="936104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変換</a:t>
            </a:r>
            <a:endParaRPr kumimoji="1" lang="en-US" altLang="ja-JP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79888" y="4093041"/>
            <a:ext cx="880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CNF</a:t>
            </a:r>
            <a:r>
              <a:rPr kumimoji="1" lang="ja-JP" altLang="en-US" sz="2000" dirty="0" smtClean="0"/>
              <a:t>式</a:t>
            </a:r>
            <a:endParaRPr kumimoji="1" lang="ja-JP" altLang="en-US" sz="2000" dirty="0"/>
          </a:p>
        </p:txBody>
      </p:sp>
      <p:sp>
        <p:nvSpPr>
          <p:cNvPr id="23" name="右矢印 22"/>
          <p:cNvSpPr/>
          <p:nvPr/>
        </p:nvSpPr>
        <p:spPr>
          <a:xfrm>
            <a:off x="4788024" y="5517232"/>
            <a:ext cx="936104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変換</a:t>
            </a:r>
            <a:endParaRPr kumimoji="1" lang="en-US" altLang="ja-JP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79888" y="5533201"/>
            <a:ext cx="880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CNF</a:t>
            </a:r>
            <a:r>
              <a:rPr kumimoji="1" lang="ja-JP" altLang="en-US" sz="2000" dirty="0" smtClean="0"/>
              <a:t>式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04469" y="3419708"/>
            <a:ext cx="116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"/>
                <a:cs typeface="Times"/>
              </a:rPr>
              <a:t>b</a:t>
            </a:r>
            <a:r>
              <a:rPr kumimoji="1" lang="en-US" altLang="ja-JP" dirty="0" smtClean="0"/>
              <a:t> : </a:t>
            </a:r>
            <a:r>
              <a:rPr kumimoji="1" lang="ja-JP" altLang="en-US" dirty="0" smtClean="0"/>
              <a:t>新変数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76477" y="4859868"/>
            <a:ext cx="116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"/>
                <a:cs typeface="Times"/>
              </a:rPr>
              <a:t>b</a:t>
            </a:r>
            <a:r>
              <a:rPr kumimoji="1" lang="en-US" altLang="ja-JP" dirty="0" smtClean="0"/>
              <a:t> : </a:t>
            </a:r>
            <a:r>
              <a:rPr kumimoji="1" lang="ja-JP" altLang="en-US" dirty="0" smtClean="0"/>
              <a:t>新変数</a:t>
            </a:r>
            <a:endParaRPr kumimoji="1" lang="ja-JP" altLang="en-US" dirty="0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965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714202"/>
          </a:xfrm>
        </p:spPr>
        <p:txBody>
          <a:bodyPr>
            <a:normAutofit/>
          </a:bodyPr>
          <a:lstStyle/>
          <a:p>
            <a:pPr algn="ctr"/>
            <a:r>
              <a:rPr lang="ja-JP" altLang="en-US" sz="6000" dirty="0" smtClean="0"/>
              <a:t>今後の予定</a:t>
            </a:r>
            <a:endParaRPr kumimoji="1" lang="ja-JP" altLang="en-US" sz="6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249289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>
                <a:latin typeface="Times"/>
                <a:cs typeface="Times"/>
              </a:rPr>
              <a:t>基数制約の</a:t>
            </a:r>
            <a:r>
              <a:rPr lang="en-US" altLang="ja-JP" sz="2400" dirty="0" smtClean="0">
                <a:latin typeface="Times"/>
                <a:cs typeface="Times"/>
              </a:rPr>
              <a:t>SAT</a:t>
            </a:r>
            <a:r>
              <a:rPr lang="ja-JP" altLang="en-US" sz="2400" dirty="0" smtClean="0">
                <a:latin typeface="Times"/>
                <a:cs typeface="Times"/>
              </a:rPr>
              <a:t>符号化方式の選択肢を増やす</a:t>
            </a:r>
            <a:endParaRPr lang="en-US" altLang="ja-JP" sz="2400" dirty="0">
              <a:latin typeface="Times"/>
              <a:cs typeface="Times"/>
            </a:endParaRPr>
          </a:p>
          <a:p>
            <a:pPr lvl="1"/>
            <a:r>
              <a:rPr lang="en-US" altLang="ja-JP" sz="2400" dirty="0" smtClean="0">
                <a:latin typeface="Times"/>
                <a:cs typeface="Times"/>
              </a:rPr>
              <a:t>Modulo Totalizer, Pairwise Cardinality 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>
                <a:latin typeface="Times"/>
                <a:cs typeface="Times"/>
              </a:rPr>
              <a:t>SAT</a:t>
            </a:r>
            <a:r>
              <a:rPr lang="ja-JP" altLang="en-US" sz="2400" dirty="0" smtClean="0">
                <a:latin typeface="Times"/>
                <a:cs typeface="Times"/>
              </a:rPr>
              <a:t>ソルバーの入れ替え</a:t>
            </a:r>
            <a:endParaRPr lang="en-US" altLang="ja-JP" sz="2400" dirty="0" smtClean="0">
              <a:latin typeface="Times"/>
              <a:cs typeface="Times"/>
            </a:endParaRPr>
          </a:p>
          <a:p>
            <a:pPr lvl="1"/>
            <a:r>
              <a:rPr lang="en-US" altLang="ja-JP" sz="2400" dirty="0" err="1" smtClean="0">
                <a:latin typeface="Times"/>
                <a:cs typeface="Times"/>
              </a:rPr>
              <a:t>glueminisat</a:t>
            </a:r>
            <a:r>
              <a:rPr lang="en-US" altLang="ja-JP" sz="2400" dirty="0" smtClean="0">
                <a:latin typeface="Times"/>
                <a:cs typeface="Times"/>
              </a:rPr>
              <a:t>, glucose, </a:t>
            </a:r>
            <a:r>
              <a:rPr lang="en-US" altLang="ja-JP" sz="2400" dirty="0" err="1" smtClean="0">
                <a:latin typeface="Times"/>
                <a:cs typeface="Times"/>
              </a:rPr>
              <a:t>Lingeling</a:t>
            </a:r>
            <a:r>
              <a:rPr lang="en-US" altLang="ja-JP" sz="2400" dirty="0" smtClean="0">
                <a:latin typeface="Times"/>
                <a:cs typeface="Times"/>
              </a:rPr>
              <a:t>, ZENN, SINN, </a:t>
            </a:r>
            <a:r>
              <a:rPr lang="en-US" altLang="ja-JP" sz="2400" dirty="0" err="1" smtClean="0">
                <a:latin typeface="Times"/>
                <a:cs typeface="Times"/>
              </a:rPr>
              <a:t>CryptoMiniSat</a:t>
            </a:r>
            <a:r>
              <a:rPr lang="en-US" altLang="ja-JP" sz="2400" dirty="0" smtClean="0">
                <a:latin typeface="Times"/>
                <a:cs typeface="Times"/>
              </a:rPr>
              <a:t>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4293096"/>
            <a:ext cx="5098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「制約はそんなに複雑ではないけど解くのが難しい」</a:t>
            </a:r>
            <a:endParaRPr kumimoji="1" lang="en-US" altLang="ja-JP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95536" y="5085184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「世界最高速のソルバーでもなかなか解けない」</a:t>
            </a:r>
            <a:endParaRPr kumimoji="1"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5976" y="550794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0000"/>
                </a:solidFill>
              </a:rPr>
              <a:t>MaxSAT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ソルバーは個性豊か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1600" y="4643844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→ </a:t>
            </a:r>
            <a:r>
              <a:rPr kumimoji="1" lang="en-US" altLang="ja-JP" dirty="0" smtClean="0">
                <a:solidFill>
                  <a:schemeClr val="bg2">
                    <a:lumMod val="50000"/>
                  </a:schemeClr>
                </a:solidFill>
              </a:rPr>
              <a:t>SAT</a:t>
            </a:r>
            <a:r>
              <a:rPr kumimoji="1" lang="ja-JP" altLang="en-US" dirty="0" smtClean="0">
                <a:solidFill>
                  <a:schemeClr val="bg2">
                    <a:lumMod val="50000"/>
                  </a:schemeClr>
                </a:solidFill>
              </a:rPr>
              <a:t>，</a:t>
            </a:r>
            <a:r>
              <a:rPr kumimoji="1" lang="en-US" altLang="ja-JP" dirty="0" err="1" smtClean="0">
                <a:solidFill>
                  <a:schemeClr val="bg2">
                    <a:lumMod val="50000"/>
                  </a:schemeClr>
                </a:solidFill>
              </a:rPr>
              <a:t>MaxSAT</a:t>
            </a:r>
            <a:r>
              <a:rPr kumimoji="1" lang="ja-JP" altLang="en-US" dirty="0" smtClean="0">
                <a:solidFill>
                  <a:schemeClr val="bg2">
                    <a:lumMod val="50000"/>
                  </a:schemeClr>
                </a:solidFill>
              </a:rPr>
              <a:t>ソルバーを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使ってみよう</a:t>
            </a:r>
            <a:endParaRPr kumimoji="1" lang="ja-JP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1600" y="5517232"/>
            <a:ext cx="273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B87D6"/>
                </a:solidFill>
              </a:rPr>
              <a:t>→ </a:t>
            </a:r>
            <a:r>
              <a:rPr lang="ja-JP" altLang="en-US" dirty="0" smtClean="0">
                <a:solidFill>
                  <a:srgbClr val="0B87D6"/>
                </a:solidFill>
              </a:rPr>
              <a:t>他のソルバーでも試そう</a:t>
            </a:r>
            <a:endParaRPr kumimoji="1" lang="ja-JP" altLang="en-US" dirty="0">
              <a:solidFill>
                <a:srgbClr val="0B87D6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5536" y="5949280"/>
            <a:ext cx="2375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「難しい問題が解けた」</a:t>
            </a:r>
            <a:endParaRPr kumimoji="1" lang="en-US" altLang="ja-JP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54996" y="5949280"/>
            <a:ext cx="169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B87D6"/>
                </a:solidFill>
              </a:rPr>
              <a:t>→ </a:t>
            </a:r>
            <a:r>
              <a:rPr lang="ja-JP" altLang="en-US" dirty="0" smtClean="0">
                <a:solidFill>
                  <a:srgbClr val="0B87D6"/>
                </a:solidFill>
              </a:rPr>
              <a:t>論文を書こう</a:t>
            </a:r>
            <a:endParaRPr kumimoji="1" lang="ja-JP" altLang="en-US" dirty="0">
              <a:solidFill>
                <a:srgbClr val="0B87D6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54996" y="6300028"/>
            <a:ext cx="357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B87D6"/>
                </a:solidFill>
              </a:rPr>
              <a:t>→ </a:t>
            </a:r>
            <a:r>
              <a:rPr lang="en-US" altLang="ja-JP" dirty="0" err="1" smtClean="0">
                <a:solidFill>
                  <a:srgbClr val="0B87D6"/>
                </a:solidFill>
              </a:rPr>
              <a:t>MaxSAT</a:t>
            </a:r>
            <a:r>
              <a:rPr lang="en-US" altLang="ja-JP" dirty="0" smtClean="0">
                <a:solidFill>
                  <a:srgbClr val="0B87D6"/>
                </a:solidFill>
              </a:rPr>
              <a:t> Evaluation </a:t>
            </a:r>
            <a:r>
              <a:rPr lang="ja-JP" altLang="en-US" dirty="0" smtClean="0">
                <a:solidFill>
                  <a:srgbClr val="0B87D6"/>
                </a:solidFill>
              </a:rPr>
              <a:t>に出題しよう</a:t>
            </a:r>
            <a:endParaRPr kumimoji="1" lang="ja-JP" altLang="en-US" dirty="0">
              <a:solidFill>
                <a:srgbClr val="0B87D6"/>
              </a:solidFill>
            </a:endParaRPr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>
          <a:xfrm>
            <a:off x="7874670" y="6376243"/>
            <a:ext cx="1161826" cy="365125"/>
          </a:xfrm>
        </p:spPr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571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10" grpId="0"/>
      <p:bldP spid="16" grpId="0"/>
      <p:bldP spid="29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714202"/>
          </a:xfrm>
        </p:spPr>
        <p:txBody>
          <a:bodyPr>
            <a:normAutofit/>
          </a:bodyPr>
          <a:lstStyle/>
          <a:p>
            <a:pPr algn="ctr"/>
            <a:r>
              <a:rPr lang="ja-JP" altLang="en-US" sz="6000" dirty="0" smtClean="0"/>
              <a:t>参考文献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95536" y="206084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Koshimura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M., Zhang, T., Fujita, H., &amp; Hasegawa, R. (2012).</a:t>
            </a:r>
          </a:p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QMaxSAT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 A Partial Max-SAT Solver system description. </a:t>
            </a:r>
          </a:p>
          <a:p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Journal on </a:t>
            </a:r>
            <a:r>
              <a:rPr lang="en-US" altLang="ja-JP" sz="1200" i="1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Satisfiability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Boolean Modeling and Computation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8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95-100.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946678" y="6448251"/>
            <a:ext cx="1161826" cy="365125"/>
          </a:xfrm>
        </p:spPr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299695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Liao, X.,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Koshimura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M., Fujita, H., &amp; Hasegawa, R. (2012, November).</a:t>
            </a:r>
          </a:p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Solving the Coalition Structure Generation Problem with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MaxSAT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</a:t>
            </a:r>
          </a:p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In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Tools with Artificial Intelligence (ICTAI), 2012 IEEE 24th International Conference on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 (Vol. 1, pp. 910-915). IEEE.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5536" y="3861048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越村 三幸，廖 暁鵑，藤田 博，長谷川 隆三． 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MaxSAT</a:t>
            </a:r>
            <a:r>
              <a:rPr lang="ja-JP" altLang="en-US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の一拡張について， </a:t>
            </a:r>
            <a:endParaRPr lang="en-US" altLang="ja-JP" sz="12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lang="ja-JP" altLang="en-US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第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11</a:t>
            </a:r>
            <a:r>
              <a:rPr lang="ja-JP" altLang="en-US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回情報科学技術フォーラム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(FIT 2012)</a:t>
            </a:r>
            <a:r>
              <a:rPr lang="ja-JP" altLang="en-US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，</a:t>
            </a:r>
            <a:r>
              <a:rPr lang="ja-JP" altLang="en-US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F-028</a:t>
            </a:r>
            <a:r>
              <a:rPr lang="ja-JP" altLang="en-US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，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2012</a:t>
            </a:r>
            <a:r>
              <a:rPr lang="ja-JP" altLang="en-US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年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772816"/>
            <a:ext cx="1124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/>
              <a:t>〔</a:t>
            </a:r>
            <a:r>
              <a:rPr kumimoji="1" lang="en-US" altLang="ja-JP" sz="1400" b="1" u="sng" dirty="0" err="1" smtClean="0"/>
              <a:t>QMaxSAT</a:t>
            </a:r>
            <a:r>
              <a:rPr kumimoji="1" lang="en-US" altLang="ja-JP" sz="1400" b="1" u="sng" dirty="0" smtClean="0"/>
              <a:t>〕</a:t>
            </a:r>
            <a:endParaRPr kumimoji="1" lang="ja-JP" altLang="en-US" sz="1400" b="1" u="sng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2708920"/>
            <a:ext cx="3144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/>
              <a:t>〔</a:t>
            </a:r>
            <a:r>
              <a:rPr kumimoji="1" lang="ja-JP" altLang="en-US" sz="1400" b="1" u="sng" dirty="0" smtClean="0"/>
              <a:t>提携構造形成問題の</a:t>
            </a:r>
            <a:r>
              <a:rPr kumimoji="1" lang="en-US" altLang="ja-JP" sz="1400" b="1" u="sng" dirty="0" err="1" smtClean="0"/>
              <a:t>MaxSAT</a:t>
            </a:r>
            <a:r>
              <a:rPr kumimoji="1" lang="ja-JP" altLang="en-US" sz="1400" b="1" u="sng" dirty="0" smtClean="0"/>
              <a:t>符号化</a:t>
            </a:r>
            <a:r>
              <a:rPr kumimoji="1" lang="en-US" altLang="ja-JP" sz="1400" b="1" u="sng" dirty="0" smtClean="0"/>
              <a:t>〕</a:t>
            </a:r>
            <a:endParaRPr kumimoji="1" lang="ja-JP" altLang="en-US" sz="1400" b="1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3573016"/>
            <a:ext cx="2046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/>
              <a:t>〔</a:t>
            </a:r>
            <a:r>
              <a:rPr kumimoji="1" lang="en-US" altLang="ja-JP" sz="1400" b="1" u="sng" dirty="0" err="1" smtClean="0"/>
              <a:t>MaxSAT</a:t>
            </a:r>
            <a:r>
              <a:rPr kumimoji="1" lang="ja-JP" altLang="en-US" sz="1400" b="1" u="sng" dirty="0" smtClean="0"/>
              <a:t>符号化の</a:t>
            </a:r>
            <a:r>
              <a:rPr kumimoji="1" lang="en-US" altLang="ja-JP" sz="1400" b="1" u="sng" dirty="0" smtClean="0"/>
              <a:t>TIPS〕</a:t>
            </a:r>
            <a:endParaRPr kumimoji="1" lang="ja-JP" altLang="en-US" sz="14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4293096"/>
            <a:ext cx="2027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/>
              <a:t>〔</a:t>
            </a:r>
            <a:r>
              <a:rPr lang="en-US" altLang="ja-JP" sz="1400" b="1" u="sng" dirty="0" err="1" smtClean="0"/>
              <a:t>Joost</a:t>
            </a:r>
            <a:r>
              <a:rPr lang="en-US" altLang="ja-JP" sz="1400" b="1" u="sng" dirty="0" smtClean="0"/>
              <a:t> P. </a:t>
            </a:r>
            <a:r>
              <a:rPr lang="en-US" altLang="ja-JP" sz="1400" b="1" u="sng" dirty="0" err="1" smtClean="0"/>
              <a:t>Warners</a:t>
            </a:r>
            <a:r>
              <a:rPr lang="en-US" altLang="ja-JP" sz="1400" b="1" u="sng" dirty="0" smtClean="0"/>
              <a:t> 1998</a:t>
            </a:r>
            <a:r>
              <a:rPr kumimoji="1" lang="en-US" altLang="ja-JP" sz="1400" b="1" u="sng" dirty="0" smtClean="0"/>
              <a:t>〕</a:t>
            </a:r>
            <a:endParaRPr kumimoji="1" lang="ja-JP" altLang="en-US" sz="14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395536" y="4581128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Warners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J. P. (1998). A linear-time transformation of linear inequalities into conjunctive normal form. </a:t>
            </a:r>
          </a:p>
          <a:p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Information Processing Letters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68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(2), 63-69.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9512" y="5013176"/>
            <a:ext cx="1930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u="sng" dirty="0" smtClean="0"/>
              <a:t>〔Olivier </a:t>
            </a:r>
            <a:r>
              <a:rPr lang="en-US" altLang="ja-JP" sz="1400" b="1" u="sng" dirty="0" err="1" smtClean="0"/>
              <a:t>Bailleux</a:t>
            </a:r>
            <a:r>
              <a:rPr lang="en-US" altLang="ja-JP" sz="1400" b="1" u="sng" dirty="0" smtClean="0"/>
              <a:t> 2003〕</a:t>
            </a:r>
            <a:endParaRPr lang="ja-JP" altLang="en-US" sz="1400" b="1" u="sng" dirty="0"/>
          </a:p>
        </p:txBody>
      </p:sp>
      <p:sp>
        <p:nvSpPr>
          <p:cNvPr id="14" name="正方形/長方形 13"/>
          <p:cNvSpPr/>
          <p:nvPr/>
        </p:nvSpPr>
        <p:spPr>
          <a:xfrm>
            <a:off x="395536" y="5301208"/>
            <a:ext cx="7614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Bailleux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O., &amp;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Boufkhad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Y. (2003, January). Efficient CNF encoding of Boolean cardinality constraints. In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Principles and Practice of Constraint Programming–CP 2003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 (pp. 108-122). Springer Berlin Heidelberg.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9512" y="5733256"/>
            <a:ext cx="1782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u="sng" dirty="0" smtClean="0"/>
              <a:t>〔Roberto </a:t>
            </a:r>
            <a:r>
              <a:rPr lang="is-IS" altLang="ja-JP" sz="1400" b="1" u="sng" dirty="0" smtClean="0">
                <a:solidFill>
                  <a:schemeClr val="dk1"/>
                </a:solidFill>
              </a:rPr>
              <a:t>Asín 2009</a:t>
            </a:r>
            <a:r>
              <a:rPr lang="en-US" altLang="ja-JP" sz="1400" b="1" u="sng" dirty="0" smtClean="0">
                <a:solidFill>
                  <a:schemeClr val="dk1"/>
                </a:solidFill>
              </a:rPr>
              <a:t>〕</a:t>
            </a:r>
            <a:endParaRPr lang="ja-JP" altLang="en-US" sz="1400" b="1" u="sng" dirty="0"/>
          </a:p>
        </p:txBody>
      </p:sp>
      <p:sp>
        <p:nvSpPr>
          <p:cNvPr id="16" name="正方形/長方形 15"/>
          <p:cNvSpPr/>
          <p:nvPr/>
        </p:nvSpPr>
        <p:spPr>
          <a:xfrm>
            <a:off x="395536" y="602128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Asín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R.,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Nieuwenhuis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R.,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Oliveras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A., &amp; </a:t>
            </a:r>
            <a:r>
              <a:rPr lang="en-US" altLang="ja-JP" sz="12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Rodríguez-Carbonell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E. (2009). </a:t>
            </a:r>
          </a:p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Cardinality networks and their applications. </a:t>
            </a:r>
          </a:p>
          <a:p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In 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Theory and Applications of </a:t>
            </a:r>
            <a:r>
              <a:rPr lang="en-US" altLang="ja-JP" sz="1200" i="1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Satisfiability</a:t>
            </a:r>
            <a:r>
              <a:rPr lang="en-US" altLang="ja-JP" sz="12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Testing-SAT 2009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 (pp. 167-180). Springer Berlin Heidelberg.</a:t>
            </a:r>
            <a:endParaRPr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7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コネクタ 27"/>
          <p:cNvCxnSpPr>
            <a:cxnSpLocks noChangeShapeType="1"/>
          </p:cNvCxnSpPr>
          <p:nvPr/>
        </p:nvCxnSpPr>
        <p:spPr bwMode="auto">
          <a:xfrm>
            <a:off x="2051720" y="2982440"/>
            <a:ext cx="0" cy="1094634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 flipV="1">
            <a:off x="5868146" y="2924944"/>
            <a:ext cx="1587" cy="108012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50179" name="タイトル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 anchor="ctr"/>
          <a:lstStyle/>
          <a:p>
            <a:pPr algn="ctr"/>
            <a:r>
              <a:rPr lang="en-US" altLang="ja-JP" dirty="0" smtClean="0"/>
              <a:t>Problem Solving with </a:t>
            </a:r>
            <a:r>
              <a:rPr lang="en-US" altLang="ja-JP" dirty="0" err="1" smtClean="0"/>
              <a:t>MaxSAT</a:t>
            </a:r>
            <a:endParaRPr lang="ja-JP" altLang="en-US" dirty="0" smtClean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50AD-0B52-4F85-812B-CD731D4D6BCF}" type="slidenum">
              <a:rPr lang="ja-JP" altLang="en-US"/>
              <a:pPr/>
              <a:t>2</a:t>
            </a:fld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187624" y="2204864"/>
            <a:ext cx="1728192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Original</a:t>
            </a:r>
          </a:p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Problem</a:t>
            </a:r>
            <a:endParaRPr lang="ja-JP" altLang="en-US" sz="2300" dirty="0">
              <a:solidFill>
                <a:srgbClr val="FFFFFF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005536" y="2204864"/>
            <a:ext cx="1726704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sz="2300" dirty="0" err="1" smtClean="0">
                <a:solidFill>
                  <a:srgbClr val="FFFFFF"/>
                </a:solidFill>
              </a:rPr>
              <a:t>MaxSAT</a:t>
            </a:r>
            <a:endParaRPr lang="en-US" altLang="ja-JP" sz="2300" dirty="0">
              <a:solidFill>
                <a:srgbClr val="FFFFFF"/>
              </a:solidFill>
            </a:endParaRPr>
          </a:p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Problem</a:t>
            </a:r>
            <a:endParaRPr lang="ja-JP" altLang="en-US" sz="2300" dirty="0">
              <a:solidFill>
                <a:srgbClr val="FFFFFF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004048" y="3717032"/>
            <a:ext cx="1728192" cy="7200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sz="2300" dirty="0" err="1" smtClean="0">
                <a:solidFill>
                  <a:srgbClr val="FFFFFF"/>
                </a:solidFill>
              </a:rPr>
              <a:t>MaxSAT</a:t>
            </a:r>
            <a:endParaRPr lang="en-US" altLang="ja-JP" sz="2300" dirty="0">
              <a:solidFill>
                <a:srgbClr val="FFFFFF"/>
              </a:solidFill>
            </a:endParaRPr>
          </a:p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Model</a:t>
            </a:r>
            <a:endParaRPr lang="ja-JP" altLang="en-US" sz="2300" dirty="0">
              <a:solidFill>
                <a:srgbClr val="FFFFFF"/>
              </a:solidFill>
            </a:endParaRPr>
          </a:p>
        </p:txBody>
      </p:sp>
      <p:sp>
        <p:nvSpPr>
          <p:cNvPr id="9" name="六角形 8"/>
          <p:cNvSpPr>
            <a:spLocks noChangeArrowheads="1"/>
          </p:cNvSpPr>
          <p:nvPr/>
        </p:nvSpPr>
        <p:spPr bwMode="auto">
          <a:xfrm>
            <a:off x="5868144" y="3140968"/>
            <a:ext cx="2664296" cy="360040"/>
          </a:xfrm>
          <a:prstGeom prst="hexagon">
            <a:avLst>
              <a:gd name="adj" fmla="val 25004"/>
              <a:gd name="vf" fmla="val 115470"/>
            </a:avLst>
          </a:prstGeom>
          <a:solidFill>
            <a:srgbClr val="0000FF"/>
          </a:solidFill>
          <a:ln w="9525">
            <a:solidFill>
              <a:srgbClr val="AF3408"/>
            </a:solidFill>
            <a:miter lim="800000"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en-US" altLang="ja-JP" sz="2300" b="1" dirty="0" err="1" smtClean="0">
                <a:solidFill>
                  <a:srgbClr val="FFFFFF"/>
                </a:solidFill>
                <a:latin typeface="Perpetua" pitchFamily="18" charset="0"/>
                <a:ea typeface="HG創英ﾌﾟﾚｾﾞﾝｽEB" pitchFamily="17" charset="-128"/>
              </a:rPr>
              <a:t>MaxSAT</a:t>
            </a:r>
            <a:r>
              <a:rPr lang="en-US" altLang="ja-JP" sz="2300" b="1" dirty="0">
                <a:solidFill>
                  <a:srgbClr val="FFFFFF"/>
                </a:solidFill>
                <a:latin typeface="Perpetua" pitchFamily="18" charset="0"/>
                <a:ea typeface="HG創英ﾌﾟﾚｾﾞﾝｽEB" pitchFamily="17" charset="-128"/>
              </a:rPr>
              <a:t> </a:t>
            </a:r>
            <a:r>
              <a:rPr lang="en-US" altLang="ja-JP" sz="2300" b="1" dirty="0" smtClean="0">
                <a:solidFill>
                  <a:srgbClr val="FFFFFF"/>
                </a:solidFill>
                <a:latin typeface="Perpetua" pitchFamily="18" charset="0"/>
                <a:ea typeface="HG創英ﾌﾟﾚｾﾞﾝｽEB" pitchFamily="17" charset="-128"/>
              </a:rPr>
              <a:t>Solver</a:t>
            </a:r>
            <a:endParaRPr lang="ja-JP" altLang="en-US" sz="2300" b="1" dirty="0">
              <a:solidFill>
                <a:srgbClr val="FFFFFF"/>
              </a:solidFill>
              <a:latin typeface="Perpetua" pitchFamily="18" charset="0"/>
              <a:ea typeface="HG創英ﾌﾟﾚｾﾞﾝｽEB" pitchFamily="17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89112" y="3717032"/>
            <a:ext cx="1726704" cy="6480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Optimal</a:t>
            </a:r>
          </a:p>
          <a:p>
            <a:pPr algn="ctr"/>
            <a:r>
              <a:rPr lang="en-US" altLang="ja-JP" sz="2300" dirty="0" smtClean="0">
                <a:solidFill>
                  <a:srgbClr val="FFFFFF"/>
                </a:solidFill>
              </a:rPr>
              <a:t>Solution</a:t>
            </a:r>
            <a:endParaRPr lang="ja-JP" altLang="en-US" sz="2300" dirty="0">
              <a:solidFill>
                <a:srgbClr val="FFFFFF"/>
              </a:solidFill>
            </a:endParaRPr>
          </a:p>
        </p:txBody>
      </p:sp>
      <p:cxnSp>
        <p:nvCxnSpPr>
          <p:cNvPr id="12" name="直線矢印コネクタ 11"/>
          <p:cNvCxnSpPr>
            <a:cxnSpLocks noChangeShapeType="1"/>
          </p:cNvCxnSpPr>
          <p:nvPr/>
        </p:nvCxnSpPr>
        <p:spPr bwMode="auto">
          <a:xfrm>
            <a:off x="2915816" y="2564904"/>
            <a:ext cx="2057400" cy="1588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cxnSp>
        <p:nvCxnSpPr>
          <p:cNvPr id="24" name="直線矢印コネクタ 23"/>
          <p:cNvCxnSpPr>
            <a:cxnSpLocks noChangeShapeType="1"/>
          </p:cNvCxnSpPr>
          <p:nvPr/>
        </p:nvCxnSpPr>
        <p:spPr bwMode="auto">
          <a:xfrm rot="10800000">
            <a:off x="2915817" y="4077072"/>
            <a:ext cx="2057400" cy="31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50197" name="テキスト ボックス 28"/>
          <p:cNvSpPr txBox="1">
            <a:spLocks noChangeArrowheads="1"/>
          </p:cNvSpPr>
          <p:nvPr/>
        </p:nvSpPr>
        <p:spPr bwMode="auto">
          <a:xfrm>
            <a:off x="3492234" y="2060848"/>
            <a:ext cx="1007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Perpetua" pitchFamily="18" charset="0"/>
                <a:ea typeface="HG創英ﾌﾟﾚｾﾞﾝｽEB" pitchFamily="17" charset="-128"/>
              </a:rPr>
              <a:t>Encode</a:t>
            </a:r>
            <a:endParaRPr lang="ja-JP" altLang="en-US" sz="2400" dirty="0">
              <a:latin typeface="Perpetua" pitchFamily="18" charset="0"/>
              <a:ea typeface="HG創英ﾌﾟﾚｾﾞﾝｽEB" pitchFamily="17" charset="-128"/>
            </a:endParaRPr>
          </a:p>
        </p:txBody>
      </p:sp>
      <p:sp>
        <p:nvSpPr>
          <p:cNvPr id="50198" name="テキスト ボックス 29"/>
          <p:cNvSpPr txBox="1">
            <a:spLocks noChangeArrowheads="1"/>
          </p:cNvSpPr>
          <p:nvPr/>
        </p:nvSpPr>
        <p:spPr bwMode="auto">
          <a:xfrm>
            <a:off x="3459924" y="3429000"/>
            <a:ext cx="10400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Perpetua" pitchFamily="18" charset="0"/>
                <a:ea typeface="HG創英ﾌﾟﾚｾﾞﾝｽEB" pitchFamily="17" charset="-128"/>
              </a:rPr>
              <a:t>Decode</a:t>
            </a:r>
            <a:endParaRPr lang="ja-JP" altLang="en-US" sz="2400" dirty="0">
              <a:latin typeface="Perpetua" pitchFamily="18" charset="0"/>
              <a:ea typeface="HG創英ﾌﾟﾚｾﾞﾝｽEB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4892968"/>
            <a:ext cx="614468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2400" dirty="0" smtClean="0"/>
              <a:t>Planning / Scheduling</a:t>
            </a:r>
          </a:p>
          <a:p>
            <a:pPr marL="285750" indent="-285750">
              <a:buFont typeface="Arial"/>
              <a:buChar char="•"/>
            </a:pPr>
            <a:r>
              <a:rPr lang="en-US" altLang="ja-JP" sz="2400" dirty="0" err="1" smtClean="0"/>
              <a:t>MaxCut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MaxClique</a:t>
            </a:r>
            <a:r>
              <a:rPr lang="en-US" altLang="ja-JP" sz="2400" dirty="0" smtClean="0"/>
              <a:t>, Combinatorial Auction</a:t>
            </a:r>
          </a:p>
          <a:p>
            <a:pPr marL="285750" indent="-285750">
              <a:buFont typeface="Arial"/>
              <a:buChar char="•"/>
            </a:pPr>
            <a:r>
              <a:rPr lang="en-US" altLang="ja-JP" sz="2400" dirty="0" smtClean="0"/>
              <a:t>Package upgradability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13246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686736"/>
            <a:ext cx="77724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 smtClean="0"/>
              <a:t>Overview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7721" y="2492896"/>
            <a:ext cx="725070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Wingdings" charset="2"/>
              <a:buChar char="l"/>
            </a:pPr>
            <a:r>
              <a:rPr lang="en-US" altLang="ja-JP" sz="2800" dirty="0" smtClean="0"/>
              <a:t>Weighted Partial </a:t>
            </a:r>
            <a:r>
              <a:rPr lang="en-US" altLang="ja-JP" sz="2800" dirty="0" err="1" smtClean="0"/>
              <a:t>MaxSAT</a:t>
            </a:r>
            <a:endParaRPr lang="en-US" altLang="ja-JP" sz="2800" dirty="0" smtClean="0"/>
          </a:p>
          <a:p>
            <a:pPr marL="514350" indent="-514350">
              <a:buFont typeface="Wingdings" charset="2"/>
              <a:buChar char="l"/>
            </a:pPr>
            <a:r>
              <a:rPr lang="en-US" altLang="ja-JP" sz="2800" dirty="0" err="1" smtClean="0"/>
              <a:t>MaxSAT</a:t>
            </a:r>
            <a:r>
              <a:rPr lang="ja-JP" altLang="en-US" sz="2800" dirty="0" smtClean="0"/>
              <a:t>ソルバーの分類</a:t>
            </a:r>
            <a:endParaRPr kumimoji="1" lang="en-US" altLang="ja-JP" sz="2800" dirty="0" smtClean="0"/>
          </a:p>
          <a:p>
            <a:pPr marL="514350" indent="-514350">
              <a:buFont typeface="Wingdings" charset="2"/>
              <a:buChar char="l"/>
            </a:pPr>
            <a:r>
              <a:rPr kumimoji="1" lang="en-US" altLang="ja-JP" sz="2800" dirty="0" err="1" smtClean="0"/>
              <a:t>QwMaxSAT</a:t>
            </a:r>
            <a:r>
              <a:rPr kumimoji="1" lang="en-US" altLang="ja-JP" sz="2800" dirty="0" smtClean="0"/>
              <a:t>: Q-</a:t>
            </a:r>
            <a:r>
              <a:rPr kumimoji="1" lang="en-US" altLang="ja-JP" sz="2800" dirty="0" err="1" smtClean="0"/>
              <a:t>dai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weighted </a:t>
            </a:r>
            <a:r>
              <a:rPr lang="en-US" altLang="ja-JP" sz="2800" dirty="0" err="1" smtClean="0"/>
              <a:t>MaxSAT</a:t>
            </a:r>
            <a:r>
              <a:rPr lang="en-US" altLang="ja-JP" sz="2800" dirty="0" smtClean="0"/>
              <a:t> solver</a:t>
            </a:r>
          </a:p>
          <a:p>
            <a:pPr marL="914400" lvl="1" indent="-457200">
              <a:buFont typeface="Wingdings" charset="2"/>
              <a:buChar char="Ø"/>
            </a:pPr>
            <a:r>
              <a:rPr lang="ja-JP" altLang="en-US" sz="2800" dirty="0" smtClean="0"/>
              <a:t>解法の概要，使い方，評価</a:t>
            </a:r>
            <a:endParaRPr lang="en-US" altLang="ja-JP" sz="2800" dirty="0" smtClean="0"/>
          </a:p>
          <a:p>
            <a:pPr marL="457200" indent="-457200">
              <a:buFont typeface="Wingdings" charset="2"/>
              <a:buChar char="l"/>
            </a:pPr>
            <a:r>
              <a:rPr lang="ja-JP" altLang="en-US" sz="2800" dirty="0" smtClean="0"/>
              <a:t>おわりに</a:t>
            </a:r>
            <a:endParaRPr lang="en-US" altLang="ja-JP" sz="28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63467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 smtClean="0"/>
              <a:t>Weighted Partial </a:t>
            </a:r>
            <a:r>
              <a:rPr lang="en-US" altLang="ja-JP" dirty="0" err="1" smtClean="0"/>
              <a:t>MaxSAT</a:t>
            </a:r>
            <a:r>
              <a:rPr lang="en-US" altLang="ja-JP" dirty="0" smtClean="0"/>
              <a:t> (WPM)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19242" y="2473732"/>
            <a:ext cx="685315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ja-JP" altLang="en-US" sz="2400" dirty="0" smtClean="0"/>
              <a:t>ハード節：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必ず満たさなければならない</a:t>
            </a:r>
            <a:endParaRPr lang="en-US" altLang="ja-JP" sz="2400" dirty="0" smtClean="0"/>
          </a:p>
          <a:p>
            <a:pPr marL="457200" indent="-457200">
              <a:buFont typeface="Wingdings" charset="2"/>
              <a:buChar char="Ø"/>
            </a:pPr>
            <a:r>
              <a:rPr lang="ja-JP" altLang="en-US" sz="2400" dirty="0" smtClean="0"/>
              <a:t>ソフト節：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出来るだけ満たしたい</a:t>
            </a:r>
            <a:endParaRPr lang="en-US" altLang="ja-JP" sz="2400" dirty="0" smtClean="0"/>
          </a:p>
          <a:p>
            <a:pPr marL="914400" lvl="1" indent="-457200">
              <a:buFont typeface="Wingdings" charset="2"/>
              <a:buChar char="²"/>
            </a:pPr>
            <a:r>
              <a:rPr lang="en-US" altLang="ja-JP" sz="2400" dirty="0" smtClean="0"/>
              <a:t>Weighted (</a:t>
            </a:r>
            <a:r>
              <a:rPr lang="ja-JP" altLang="en-US" sz="2400" dirty="0" smtClean="0"/>
              <a:t>重み付き）：重い節ほど満たしたい</a:t>
            </a:r>
            <a:endParaRPr lang="en-US" altLang="ja-JP" sz="2400" dirty="0" smtClean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9122965"/>
              </p:ext>
            </p:extLst>
          </p:nvPr>
        </p:nvGraphicFramePr>
        <p:xfrm>
          <a:off x="1926953" y="3789040"/>
          <a:ext cx="1023101" cy="565398"/>
        </p:xfrm>
        <a:graphic>
          <a:graphicData uri="http://schemas.openxmlformats.org/presentationml/2006/ole">
            <p:oleObj spid="_x0000_s94260" name="数式" r:id="rId4" imgW="466200" imgH="25596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5678245"/>
              </p:ext>
            </p:extLst>
          </p:nvPr>
        </p:nvGraphicFramePr>
        <p:xfrm>
          <a:off x="3347864" y="3842345"/>
          <a:ext cx="350838" cy="458788"/>
        </p:xfrm>
        <a:graphic>
          <a:graphicData uri="http://schemas.openxmlformats.org/presentationml/2006/ole">
            <p:oleObj spid="_x0000_s94261" name="数式" r:id="rId5" imgW="155160" imgH="200880" progId="Equation.3">
              <p:embed/>
            </p:oleObj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8704175"/>
              </p:ext>
            </p:extLst>
          </p:nvPr>
        </p:nvGraphicFramePr>
        <p:xfrm>
          <a:off x="4519241" y="3843139"/>
          <a:ext cx="376238" cy="457200"/>
        </p:xfrm>
        <a:graphic>
          <a:graphicData uri="http://schemas.openxmlformats.org/presentationml/2006/ole">
            <p:oleObj spid="_x0000_s94262" name="数式" r:id="rId6" imgW="164520" imgH="200880" progId="Equation.3">
              <p:embed/>
            </p:oleObj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722596" y="3871684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: </a:t>
            </a:r>
            <a:r>
              <a:rPr kumimoji="1" lang="ja-JP" altLang="en-US" sz="2000" dirty="0" smtClean="0"/>
              <a:t>節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95479" y="3871684"/>
            <a:ext cx="1836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: </a:t>
            </a:r>
            <a:r>
              <a:rPr lang="ja-JP" altLang="en-US" sz="2000" dirty="0" smtClean="0"/>
              <a:t>重み（正整数）</a:t>
            </a:r>
            <a:endParaRPr kumimoji="1" lang="ja-JP" altLang="en-US" sz="2000" dirty="0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932653"/>
              </p:ext>
            </p:extLst>
          </p:nvPr>
        </p:nvGraphicFramePr>
        <p:xfrm>
          <a:off x="4105721" y="4431015"/>
          <a:ext cx="322263" cy="268288"/>
        </p:xfrm>
        <a:graphic>
          <a:graphicData uri="http://schemas.openxmlformats.org/presentationml/2006/ole">
            <p:oleObj spid="_x0000_s94263" name="数式" r:id="rId7" imgW="136800" imgH="118800" progId="Equation.3">
              <p:embed/>
            </p:oleObj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222183" y="4325034"/>
            <a:ext cx="3942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無限大　　の重みでハード節を表す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5683" y="4869160"/>
            <a:ext cx="6866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WPM</a:t>
            </a:r>
            <a:r>
              <a:rPr kumimoji="1" lang="ja-JP" altLang="en-US" sz="2400" dirty="0" smtClean="0"/>
              <a:t>：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全てのハード節を</a:t>
            </a:r>
            <a:r>
              <a:rPr lang="ja-JP" altLang="en-US" sz="2400" dirty="0" smtClean="0"/>
              <a:t>満たし，充足するソフト節の</a:t>
            </a:r>
            <a:endParaRPr lang="en-US" altLang="ja-JP" sz="24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</a:t>
            </a:r>
            <a:r>
              <a:rPr lang="ja-JP" altLang="en-US" sz="2400" dirty="0" smtClean="0"/>
              <a:t>重みの和が最大となるような</a:t>
            </a:r>
            <a:r>
              <a:rPr kumimoji="1" lang="ja-JP" altLang="en-US" sz="2400" dirty="0" smtClean="0"/>
              <a:t>値割当を求める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5576" y="5733256"/>
            <a:ext cx="821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v"/>
            </a:pPr>
            <a:r>
              <a:rPr lang="ja-JP" altLang="en-US" sz="2000" dirty="0" smtClean="0"/>
              <a:t>ほとんどのソルバーは，見つけた値割当で</a:t>
            </a:r>
            <a:r>
              <a:rPr lang="ja-JP" altLang="en-US" sz="2000" b="1" i="1" u="sng" dirty="0" smtClean="0">
                <a:solidFill>
                  <a:srgbClr val="FF0000"/>
                </a:solidFill>
              </a:rPr>
              <a:t>充足されない</a:t>
            </a:r>
            <a:r>
              <a:rPr lang="ja-JP" altLang="en-US" sz="2000" dirty="0" smtClean="0"/>
              <a:t>ソフト節の重みの</a:t>
            </a:r>
            <a:endParaRPr lang="en-US" altLang="ja-JP" sz="2000" dirty="0" smtClean="0"/>
          </a:p>
          <a:p>
            <a:r>
              <a:rPr lang="en-US" altLang="ja-JP" sz="2000" dirty="0" smtClean="0"/>
              <a:t>      </a:t>
            </a:r>
            <a:r>
              <a:rPr lang="ja-JP" altLang="en-US" sz="2000" dirty="0" smtClean="0"/>
              <a:t>総和を表示する。</a:t>
            </a:r>
            <a:endParaRPr lang="en-US" altLang="ja-JP" sz="2000" dirty="0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102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err="1" smtClean="0"/>
              <a:t>MaxSAT</a:t>
            </a:r>
            <a:r>
              <a:rPr lang="ja-JP" altLang="en-US" dirty="0" smtClean="0"/>
              <a:t>ソルバーの分類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079" y="2132856"/>
            <a:ext cx="8366393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lang="en-US" altLang="en-US" sz="2400" dirty="0" smtClean="0"/>
              <a:t>Branch and Bound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altLang="ja-JP" sz="2400" dirty="0" err="1"/>
              <a:t>a</a:t>
            </a:r>
            <a:r>
              <a:rPr lang="en-US" altLang="ja-JP" sz="2400" dirty="0" err="1" smtClean="0"/>
              <a:t>kmaxsat</a:t>
            </a:r>
            <a:r>
              <a:rPr lang="en-US" altLang="ja-JP" sz="2400" dirty="0" smtClean="0"/>
              <a:t>, Clone, </a:t>
            </a:r>
            <a:r>
              <a:rPr lang="en-US" altLang="ja-JP" sz="2400" dirty="0" err="1" smtClean="0"/>
              <a:t>IncWMaxSatz</a:t>
            </a:r>
            <a:r>
              <a:rPr lang="en-US" altLang="ja-JP" sz="2400" dirty="0" smtClean="0"/>
              <a:t>, IUT_BCMB, </a:t>
            </a:r>
            <a:r>
              <a:rPr lang="en-US" altLang="ja-JP" sz="2400" dirty="0" err="1" smtClean="0"/>
              <a:t>MiniMaxSAT</a:t>
            </a:r>
            <a:endParaRPr lang="en-US" altLang="ja-JP" sz="2400" dirty="0" smtClean="0"/>
          </a:p>
          <a:p>
            <a:pPr marL="342900" indent="-342900">
              <a:buFont typeface="Wingdings" charset="2"/>
              <a:buChar char="l"/>
            </a:pPr>
            <a:r>
              <a:rPr lang="en-US" altLang="ja-JP" sz="2400" dirty="0" smtClean="0"/>
              <a:t>SAT-based</a:t>
            </a:r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err="1" smtClean="0"/>
              <a:t>satisfiability</a:t>
            </a:r>
            <a:r>
              <a:rPr lang="en-US" altLang="ja-JP" sz="2400" dirty="0" smtClean="0"/>
              <a:t>-based</a:t>
            </a:r>
          </a:p>
          <a:p>
            <a:pPr marL="1257300" lvl="2" indent="-342900">
              <a:buFont typeface="Wingdings" charset="2"/>
              <a:buChar char="Ø"/>
            </a:pPr>
            <a:r>
              <a:rPr lang="en-US" altLang="ja-JP" sz="2400" dirty="0" err="1" smtClean="0"/>
              <a:t>QMaxSAT</a:t>
            </a:r>
            <a:r>
              <a:rPr lang="en-US" altLang="ja-JP" sz="2400" dirty="0" smtClean="0"/>
              <a:t>, Sat4j-MaxSAT, clasp-</a:t>
            </a:r>
            <a:r>
              <a:rPr lang="en-US" altLang="ja-JP" sz="2400" dirty="0" err="1" smtClean="0"/>
              <a:t>MaxSat</a:t>
            </a:r>
            <a:endParaRPr lang="en-US" altLang="ja-JP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err="1"/>
              <a:t>u</a:t>
            </a:r>
            <a:r>
              <a:rPr lang="en-US" altLang="ja-JP" sz="2400" dirty="0" err="1" smtClean="0"/>
              <a:t>nsatisfiability</a:t>
            </a:r>
            <a:r>
              <a:rPr lang="en-US" altLang="ja-JP" sz="2400" dirty="0" smtClean="0"/>
              <a:t>-based</a:t>
            </a:r>
          </a:p>
          <a:p>
            <a:pPr marL="1257300" lvl="2" indent="-342900">
              <a:buFont typeface="Wingdings" charset="2"/>
              <a:buChar char="Ø"/>
            </a:pPr>
            <a:r>
              <a:rPr lang="en-US" altLang="ja-JP" sz="2400" dirty="0" smtClean="0"/>
              <a:t>PM2, </a:t>
            </a:r>
            <a:r>
              <a:rPr lang="en-US" altLang="ja-JP" sz="2400" dirty="0" err="1" smtClean="0"/>
              <a:t>wbo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pwbo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MSUnCore</a:t>
            </a:r>
            <a:r>
              <a:rPr lang="en-US" altLang="ja-JP" sz="2400" dirty="0" smtClean="0"/>
              <a:t>, WPM1</a:t>
            </a:r>
          </a:p>
          <a:p>
            <a:pPr marL="342900" indent="-342900">
              <a:buFont typeface="Wingdings" charset="2"/>
              <a:buChar char="l"/>
            </a:pPr>
            <a:r>
              <a:rPr lang="ja-JP" altLang="en-US" sz="2400" dirty="0" smtClean="0"/>
              <a:t>他のソルバーの問題形式に変換</a:t>
            </a:r>
            <a:r>
              <a:rPr lang="en-US" altLang="ja-JP" sz="2400" dirty="0" smtClean="0"/>
              <a:t> 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new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altLang="ja-JP" sz="2400" dirty="0" smtClean="0"/>
              <a:t>ILP (→ CPLEX)</a:t>
            </a:r>
            <a:r>
              <a:rPr lang="ja-JP" altLang="en-US" sz="2400" dirty="0" smtClean="0"/>
              <a:t>，</a:t>
            </a:r>
            <a:r>
              <a:rPr lang="en-US" altLang="ja-JP" sz="2400" dirty="0" smtClean="0"/>
              <a:t>SCIP-</a:t>
            </a:r>
            <a:r>
              <a:rPr lang="en-US" altLang="ja-JP" sz="2400" dirty="0" err="1" smtClean="0"/>
              <a:t>maxsat</a:t>
            </a:r>
            <a:r>
              <a:rPr lang="en-US" altLang="ja-JP" sz="2400" dirty="0" smtClean="0"/>
              <a:t> (→ SCIP)</a:t>
            </a:r>
          </a:p>
          <a:p>
            <a:pPr marL="342900" indent="-342900">
              <a:buFont typeface="Wingdings" charset="2"/>
              <a:buChar char="l"/>
            </a:pPr>
            <a:r>
              <a:rPr lang="en-US" altLang="ja-JP" sz="2400" dirty="0" smtClean="0"/>
              <a:t>Portfolio, </a:t>
            </a:r>
            <a:r>
              <a:rPr lang="ja-JP" altLang="en-US" sz="2400" dirty="0" smtClean="0"/>
              <a:t>ハイブリッド</a:t>
            </a:r>
            <a:r>
              <a:rPr lang="en-US" altLang="ja-JP" sz="2400" dirty="0" smtClean="0"/>
              <a:t> 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new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altLang="ja-JP" sz="2400" dirty="0" smtClean="0"/>
              <a:t>ISAC+</a:t>
            </a:r>
            <a:r>
              <a:rPr lang="ja-JP" altLang="en-US" sz="2400" dirty="0" smtClean="0"/>
              <a:t>，</a:t>
            </a:r>
            <a:r>
              <a:rPr lang="en-US" altLang="ja-JP" sz="2400" dirty="0" err="1" smtClean="0"/>
              <a:t>MaxHS</a:t>
            </a:r>
            <a:endParaRPr lang="en-US" altLang="ja-JP" sz="24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6111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円/楕円 14"/>
          <p:cNvSpPr/>
          <p:nvPr/>
        </p:nvSpPr>
        <p:spPr>
          <a:xfrm>
            <a:off x="1115616" y="4005064"/>
            <a:ext cx="2160240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en-US" altLang="ja-JP" sz="3200" dirty="0" err="1" smtClean="0"/>
              <a:t>QMaxSat</a:t>
            </a:r>
            <a:r>
              <a:rPr lang="en-US" altLang="ja-JP" sz="3200" dirty="0" smtClean="0"/>
              <a:t>: Q-</a:t>
            </a:r>
            <a:r>
              <a:rPr lang="en-US" altLang="ja-JP" sz="3200" dirty="0" err="1" smtClean="0"/>
              <a:t>dai</a:t>
            </a:r>
            <a:r>
              <a:rPr lang="en-US" altLang="ja-JP" sz="3200" dirty="0" smtClean="0"/>
              <a:t> </a:t>
            </a:r>
            <a:r>
              <a:rPr lang="en-US" altLang="ja-JP" sz="3200" dirty="0" err="1" smtClean="0"/>
              <a:t>MaxSAT</a:t>
            </a:r>
            <a:r>
              <a:rPr lang="en-US" altLang="ja-JP" sz="3200" dirty="0" smtClean="0"/>
              <a:t> Solver</a:t>
            </a:r>
            <a:endParaRPr kumimoji="1" lang="ja-JP" altLang="en-US" sz="32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27584" y="1484784"/>
            <a:ext cx="7408333" cy="5184576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v"/>
            </a:pPr>
            <a:r>
              <a:rPr kumimoji="1" lang="en-US" altLang="ja-JP" dirty="0" smtClean="0"/>
              <a:t>Partial </a:t>
            </a:r>
            <a:r>
              <a:rPr kumimoji="1" lang="en-US" altLang="ja-JP" dirty="0" err="1" smtClean="0"/>
              <a:t>MaxSAT</a:t>
            </a:r>
            <a:r>
              <a:rPr kumimoji="1" lang="en-US" altLang="ja-JP" dirty="0" smtClean="0"/>
              <a:t> (PM) Category</a:t>
            </a:r>
          </a:p>
          <a:p>
            <a:pPr lvl="1">
              <a:buFont typeface="Wingdings" charset="2"/>
              <a:buChar char="v"/>
            </a:pPr>
            <a:r>
              <a:rPr lang="en-US" altLang="ja-JP" dirty="0"/>
              <a:t>V</a:t>
            </a:r>
            <a:r>
              <a:rPr kumimoji="1" lang="en-US" altLang="ja-JP" dirty="0" smtClean="0"/>
              <a:t>ersion 0.1 :  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 in Industrial subcategory (2010)</a:t>
            </a:r>
          </a:p>
          <a:p>
            <a:pPr marL="301943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                 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in Crafted subcategory (2010)</a:t>
            </a:r>
          </a:p>
          <a:p>
            <a:pPr lvl="1">
              <a:buFont typeface="Wingdings" charset="2"/>
              <a:buChar char="v"/>
            </a:pPr>
            <a:r>
              <a:rPr lang="en-US" altLang="ja-JP" dirty="0" smtClean="0"/>
              <a:t>Version 0.11 :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in Industrial subcategory (2011)</a:t>
            </a:r>
          </a:p>
          <a:p>
            <a:pPr marL="301943" lvl="1" indent="0">
              <a:buNone/>
            </a:pPr>
            <a:r>
              <a:rPr lang="en-US" altLang="ja-JP" dirty="0" smtClean="0"/>
              <a:t>                             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in Crafted subcategory (2011)</a:t>
            </a:r>
          </a:p>
          <a:p>
            <a:pPr lvl="1">
              <a:buFont typeface="Wingdings" charset="2"/>
              <a:buChar char="v"/>
            </a:pPr>
            <a:r>
              <a:rPr lang="en-US" altLang="ja-JP" dirty="0" smtClean="0"/>
              <a:t>Version 0.4: 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 in Industrial subcategory (2011) </a:t>
            </a:r>
          </a:p>
          <a:p>
            <a:pPr marL="301943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                  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in Crafted subcategory (2011)</a:t>
            </a:r>
          </a:p>
          <a:p>
            <a:pPr lvl="1">
              <a:buFont typeface="Wingdings" charset="2"/>
              <a:buChar char="v"/>
            </a:pPr>
            <a:r>
              <a:rPr kumimoji="1" lang="en-US" altLang="ja-JP" dirty="0" smtClean="0"/>
              <a:t>Version 0.21: 4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 in Industrial subcategory (2012)</a:t>
            </a:r>
          </a:p>
          <a:p>
            <a:pPr marL="301943" lvl="1" indent="0">
              <a:buNone/>
            </a:pPr>
            <a:r>
              <a:rPr lang="en-US" altLang="ja-JP" dirty="0" smtClean="0"/>
              <a:t>                             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in Crafted subcategory (2012)</a:t>
            </a:r>
            <a:endParaRPr kumimoji="1" lang="en-US" altLang="ja-JP" dirty="0" smtClean="0"/>
          </a:p>
          <a:p>
            <a:pPr lvl="1">
              <a:buFont typeface="Wingdings" charset="2"/>
              <a:buChar char="v"/>
            </a:pPr>
            <a:r>
              <a:rPr lang="en-US" altLang="ja-JP" dirty="0" smtClean="0"/>
              <a:t>Version 0.21-g2: 1</a:t>
            </a:r>
            <a:r>
              <a:rPr lang="en-US" altLang="ja-JP" baseline="30000" dirty="0" smtClean="0"/>
              <a:t>st</a:t>
            </a:r>
            <a:r>
              <a:rPr lang="en-US" altLang="ja-JP" dirty="0"/>
              <a:t> </a:t>
            </a:r>
            <a:r>
              <a:rPr lang="en-US" altLang="ja-JP" dirty="0" smtClean="0"/>
              <a:t> in Industrial subcategory (2012)</a:t>
            </a:r>
          </a:p>
          <a:p>
            <a:pPr marL="301943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                                 4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in Crafted subcategory (2012)</a:t>
            </a:r>
          </a:p>
          <a:p>
            <a:pPr lvl="1">
              <a:buFont typeface="Wingdings" charset="2"/>
              <a:buChar char="v"/>
            </a:pPr>
            <a:r>
              <a:rPr kumimoji="1" lang="en-US" altLang="ja-JP" dirty="0" smtClean="0"/>
              <a:t>Version 0.21-g2-mt: 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in Industrial subcategory (2013)</a:t>
            </a:r>
            <a:endParaRPr lang="en-US" altLang="ja-JP" dirty="0"/>
          </a:p>
          <a:p>
            <a:pPr marL="301943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</a:t>
            </a:r>
            <a:r>
              <a:rPr kumimoji="1" lang="en-US" altLang="ja-JP" dirty="0" smtClean="0"/>
              <a:t>                                    10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in Crafted subcategory (2013)</a:t>
            </a:r>
          </a:p>
        </p:txBody>
      </p:sp>
      <p:pic>
        <p:nvPicPr>
          <p:cNvPr id="7" name="図 6" descr="clown-gl01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8669" y="1844824"/>
            <a:ext cx="457200" cy="435429"/>
          </a:xfrm>
          <a:prstGeom prst="rect">
            <a:avLst/>
          </a:prstGeom>
        </p:spPr>
      </p:pic>
      <p:pic>
        <p:nvPicPr>
          <p:cNvPr id="10" name="図 9" descr="clown-gl01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8669" y="3356992"/>
            <a:ext cx="457200" cy="435429"/>
          </a:xfrm>
          <a:prstGeom prst="rect">
            <a:avLst/>
          </a:prstGeom>
        </p:spPr>
      </p:pic>
      <p:pic>
        <p:nvPicPr>
          <p:cNvPr id="11" name="図 10" descr="clown-gl01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2685" y="4365104"/>
            <a:ext cx="457200" cy="435429"/>
          </a:xfrm>
          <a:prstGeom prst="rect">
            <a:avLst/>
          </a:prstGeom>
        </p:spPr>
      </p:pic>
      <p:pic>
        <p:nvPicPr>
          <p:cNvPr id="12" name="図 11" descr="clown-gl01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4797152"/>
            <a:ext cx="457200" cy="435429"/>
          </a:xfrm>
          <a:prstGeom prst="rect">
            <a:avLst/>
          </a:prstGeom>
        </p:spPr>
      </p:pic>
      <p:pic>
        <p:nvPicPr>
          <p:cNvPr id="8" name="図 7" descr="clown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6296" y="2276872"/>
            <a:ext cx="457200" cy="435429"/>
          </a:xfrm>
          <a:prstGeom prst="rect">
            <a:avLst/>
          </a:prstGeom>
        </p:spPr>
      </p:pic>
      <p:pic>
        <p:nvPicPr>
          <p:cNvPr id="14" name="図 13" descr="clown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8669" y="2996952"/>
            <a:ext cx="457200" cy="435429"/>
          </a:xfrm>
          <a:prstGeom prst="rect">
            <a:avLst/>
          </a:prstGeom>
        </p:spPr>
      </p:pic>
      <p:pic>
        <p:nvPicPr>
          <p:cNvPr id="13" name="図 12" descr="clown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240" y="5585859"/>
            <a:ext cx="457200" cy="435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err="1" smtClean="0"/>
              <a:t>QwMaxSat</a:t>
            </a:r>
            <a:r>
              <a:rPr lang="en-US" altLang="ja-JP" dirty="0"/>
              <a:t> </a:t>
            </a:r>
            <a:r>
              <a:rPr lang="en-US" altLang="ja-JP" dirty="0" smtClean="0"/>
              <a:t>: </a:t>
            </a:r>
            <a:r>
              <a:rPr lang="ja-JP" altLang="en-US" dirty="0" smtClean="0"/>
              <a:t>解法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9590397"/>
              </p:ext>
            </p:extLst>
          </p:nvPr>
        </p:nvGraphicFramePr>
        <p:xfrm>
          <a:off x="663575" y="2301875"/>
          <a:ext cx="2444750" cy="500063"/>
        </p:xfrm>
        <a:graphic>
          <a:graphicData uri="http://schemas.openxmlformats.org/presentationml/2006/ole">
            <p:oleObj spid="_x0000_s96314" name="数式" r:id="rId4" imgW="1143000" imgH="22860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4405883"/>
              </p:ext>
            </p:extLst>
          </p:nvPr>
        </p:nvGraphicFramePr>
        <p:xfrm>
          <a:off x="2276797" y="3573016"/>
          <a:ext cx="1935163" cy="671512"/>
        </p:xfrm>
        <a:graphic>
          <a:graphicData uri="http://schemas.openxmlformats.org/presentationml/2006/ole">
            <p:oleObj spid="_x0000_s96315" name="数式" r:id="rId5" imgW="905040" imgH="301680" progId="Equation.3">
              <p:embed/>
            </p:oleObj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555776" y="4520734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基数制約</a:t>
            </a:r>
            <a:r>
              <a:rPr lang="en-US" altLang="ja-JP" sz="2400" dirty="0" smtClean="0"/>
              <a:t> → SAT</a:t>
            </a:r>
            <a:r>
              <a:rPr lang="ja-JP" altLang="en-US" sz="2400" dirty="0" smtClean="0"/>
              <a:t>符号化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11960" y="3677940"/>
            <a:ext cx="372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を満たす最小の</a:t>
            </a:r>
            <a:r>
              <a:rPr lang="en-US" altLang="ja-JP" sz="2400" dirty="0" smtClean="0"/>
              <a:t> </a:t>
            </a:r>
            <a:r>
              <a:rPr lang="en-US" altLang="ja-JP" sz="2400" i="1" dirty="0" smtClean="0">
                <a:latin typeface="Arial"/>
                <a:cs typeface="Arial"/>
              </a:rPr>
              <a:t>p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を求める</a:t>
            </a:r>
            <a:endParaRPr kumimoji="1" lang="ja-JP" altLang="en-US" sz="2400" dirty="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05372575"/>
              </p:ext>
            </p:extLst>
          </p:nvPr>
        </p:nvGraphicFramePr>
        <p:xfrm>
          <a:off x="1043608" y="2924944"/>
          <a:ext cx="862012" cy="457200"/>
        </p:xfrm>
        <a:graphic>
          <a:graphicData uri="http://schemas.openxmlformats.org/presentationml/2006/ole">
            <p:oleObj spid="_x0000_s96316" name="数式" r:id="rId6" imgW="393120" imgH="200880" progId="Equation.3">
              <p:embed/>
            </p:oleObj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203848" y="2328615"/>
            <a:ext cx="133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: </a:t>
            </a:r>
            <a:r>
              <a:rPr lang="en-US" altLang="en-US" sz="2400" dirty="0" smtClean="0"/>
              <a:t>ソフト節</a:t>
            </a:r>
            <a:endParaRPr kumimoji="1" lang="ja-JP" altLang="en-US" sz="2400" dirty="0"/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3745669"/>
              </p:ext>
            </p:extLst>
          </p:nvPr>
        </p:nvGraphicFramePr>
        <p:xfrm>
          <a:off x="2943993" y="2971800"/>
          <a:ext cx="296862" cy="457200"/>
        </p:xfrm>
        <a:graphic>
          <a:graphicData uri="http://schemas.openxmlformats.org/presentationml/2006/ole">
            <p:oleObj spid="_x0000_s96317" name="数式" r:id="rId7" imgW="127800" imgH="200880" progId="Equation.3">
              <p:embed/>
            </p:oleObj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763688" y="2895327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（新変数　　）</a:t>
            </a:r>
            <a:endParaRPr kumimoji="1" lang="ja-JP" altLang="en-US" sz="2400" dirty="0"/>
          </a:p>
        </p:txBody>
      </p:sp>
      <p:sp>
        <p:nvSpPr>
          <p:cNvPr id="13" name="右中かっこ 12"/>
          <p:cNvSpPr/>
          <p:nvPr/>
        </p:nvSpPr>
        <p:spPr>
          <a:xfrm rot="5400000">
            <a:off x="3023828" y="3392996"/>
            <a:ext cx="360040" cy="18722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70707" y="2895327"/>
            <a:ext cx="939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‥ </a:t>
            </a:r>
            <a:r>
              <a:rPr kumimoji="1" lang="en-US" altLang="ja-JP" sz="2800" dirty="0" smtClean="0"/>
              <a:t>①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9632" y="5249815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①</a:t>
            </a:r>
            <a:r>
              <a:rPr kumimoji="1" lang="ja-JP" altLang="en-US" sz="2400" dirty="0" smtClean="0"/>
              <a:t>＋</a:t>
            </a:r>
            <a:r>
              <a:rPr kumimoji="1" lang="en-US" altLang="ja-JP" sz="2800" dirty="0" smtClean="0"/>
              <a:t>②</a:t>
            </a:r>
            <a:r>
              <a:rPr kumimoji="1" lang="ja-JP" altLang="en-US" sz="2400" dirty="0" smtClean="0"/>
              <a:t>＋ハード節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36626" y="4489956"/>
            <a:ext cx="939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‥ ②</a:t>
            </a:r>
            <a:endParaRPr kumimoji="1" lang="ja-JP" altLang="en-US" sz="2800" dirty="0"/>
          </a:p>
        </p:txBody>
      </p:sp>
      <p:sp>
        <p:nvSpPr>
          <p:cNvPr id="17" name="右矢印 16"/>
          <p:cNvSpPr/>
          <p:nvPr/>
        </p:nvSpPr>
        <p:spPr>
          <a:xfrm>
            <a:off x="3851920" y="5403413"/>
            <a:ext cx="432048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27984" y="5280593"/>
            <a:ext cx="1622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MiniSat</a:t>
            </a:r>
            <a:r>
              <a:rPr lang="en-US" altLang="ja-JP" sz="2400" dirty="0" smtClean="0"/>
              <a:t> 2.0</a:t>
            </a:r>
            <a:endParaRPr kumimoji="1" lang="ja-JP" altLang="en-US" sz="2400" dirty="0"/>
          </a:p>
        </p:txBody>
      </p: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544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err="1" smtClean="0"/>
              <a:t>QwMaxSat</a:t>
            </a:r>
            <a:r>
              <a:rPr lang="en-US" altLang="ja-JP" dirty="0"/>
              <a:t> </a:t>
            </a:r>
            <a:r>
              <a:rPr lang="en-US" altLang="ja-JP" dirty="0" smtClean="0"/>
              <a:t>: </a:t>
            </a:r>
            <a:r>
              <a:rPr lang="en-US" altLang="en-US" dirty="0" smtClean="0"/>
              <a:t>使い方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1560" y="1700808"/>
            <a:ext cx="726833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lang="ja-JP" altLang="en-US" sz="2400" dirty="0" smtClean="0"/>
              <a:t>インストール</a:t>
            </a:r>
            <a:endParaRPr lang="en-US" altLang="en-US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altLang="ja-JP" sz="2400" dirty="0" err="1" smtClean="0"/>
              <a:t>minisat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と同様</a:t>
            </a:r>
            <a:r>
              <a:rPr lang="en-US" altLang="ja-JP" sz="2400" dirty="0" smtClean="0"/>
              <a:t> </a:t>
            </a:r>
          </a:p>
          <a:p>
            <a:pPr marL="342900" indent="-342900">
              <a:buFont typeface="Wingdings" charset="2"/>
              <a:buChar char="l"/>
            </a:pPr>
            <a:r>
              <a:rPr lang="ja-JP" altLang="en-US" sz="2400" dirty="0" smtClean="0"/>
              <a:t>使い方</a:t>
            </a:r>
            <a:endParaRPr lang="en-US" altLang="ja-JP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altLang="ja-JP" sz="2400" dirty="0" err="1" smtClean="0"/>
              <a:t>minisat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と同様　（コマンドライン入力）</a:t>
            </a:r>
            <a:endParaRPr lang="en-US" altLang="ja-JP" sz="2400" dirty="0" smtClean="0"/>
          </a:p>
          <a:p>
            <a:pPr marL="342900" indent="-342900">
              <a:buFont typeface="Wingdings" charset="2"/>
              <a:buChar char="l"/>
            </a:pPr>
            <a:r>
              <a:rPr lang="ja-JP" altLang="en-US" sz="2400" dirty="0" smtClean="0"/>
              <a:t>オプション</a:t>
            </a:r>
            <a:endParaRPr lang="en-US" altLang="ja-JP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ja-JP" altLang="en-US" sz="2400" dirty="0" smtClean="0"/>
              <a:t>基数制約の符号化方式</a:t>
            </a:r>
            <a:r>
              <a:rPr lang="en-US" altLang="ja-JP" sz="2400" dirty="0" smtClean="0"/>
              <a:t>  –card = warn / bail / </a:t>
            </a:r>
            <a:r>
              <a:rPr lang="en-US" altLang="ja-JP" sz="2400" dirty="0" err="1" smtClean="0"/>
              <a:t>asin</a:t>
            </a:r>
            <a:endParaRPr lang="en-US" altLang="ja-JP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ja-JP" altLang="en-US" sz="2400" dirty="0" smtClean="0"/>
              <a:t>基数制約中の基本式</a:t>
            </a:r>
            <a:r>
              <a:rPr lang="en-US" altLang="ja-JP" sz="2400" dirty="0" smtClean="0"/>
              <a:t>      –comp = 0 / 10 / 11</a:t>
            </a:r>
          </a:p>
          <a:p>
            <a:pPr marL="800100" lvl="1" indent="-342900">
              <a:buFont typeface="Wingdings" charset="2"/>
              <a:buChar char="Ø"/>
            </a:pPr>
            <a:r>
              <a:rPr lang="ja-JP" altLang="en-US" sz="2400" dirty="0" smtClean="0"/>
              <a:t>モデル（値割当）の出力</a:t>
            </a:r>
            <a:r>
              <a:rPr lang="en-US" altLang="ja-JP" sz="2400" dirty="0" smtClean="0"/>
              <a:t>  –</a:t>
            </a:r>
            <a:r>
              <a:rPr lang="en-US" altLang="ja-JP" sz="2400" dirty="0" err="1" smtClean="0"/>
              <a:t>pmodel</a:t>
            </a:r>
            <a:r>
              <a:rPr lang="en-US" altLang="ja-JP" sz="2400" dirty="0" smtClean="0"/>
              <a:t> = 0 / 1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6695733"/>
              </p:ext>
            </p:extLst>
          </p:nvPr>
        </p:nvGraphicFramePr>
        <p:xfrm>
          <a:off x="395536" y="4941168"/>
          <a:ext cx="56886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1175792"/>
                <a:gridCol w="1272480"/>
                <a:gridCol w="252028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変数の数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節の数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出典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warn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</a:t>
                      </a:r>
                      <a:r>
                        <a:rPr kumimoji="1" lang="en-US" altLang="ja-JP" dirty="0" err="1" smtClean="0"/>
                        <a:t>Joost</a:t>
                      </a:r>
                      <a:r>
                        <a:rPr kumimoji="1" lang="en-US" altLang="ja-JP" baseline="0" dirty="0" smtClean="0"/>
                        <a:t> P. </a:t>
                      </a:r>
                      <a:r>
                        <a:rPr kumimoji="1" lang="en-US" altLang="ja-JP" baseline="0" dirty="0" err="1" smtClean="0"/>
                        <a:t>Warners</a:t>
                      </a:r>
                      <a:r>
                        <a:rPr kumimoji="1" lang="en-US" altLang="ja-JP" baseline="0" dirty="0" smtClean="0"/>
                        <a:t> 1998]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bail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[Olivier </a:t>
                      </a:r>
                      <a:r>
                        <a:rPr kumimoji="1" lang="en-US" altLang="ja-JP" dirty="0" err="1" smtClean="0"/>
                        <a:t>Bailleux</a:t>
                      </a:r>
                      <a:r>
                        <a:rPr kumimoji="1" lang="en-US" altLang="ja-JP" dirty="0" smtClean="0"/>
                        <a:t> 2003]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asin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[Roberto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is-IS" altLang="ja-JP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Asín 2009]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5791926"/>
              </p:ext>
            </p:extLst>
          </p:nvPr>
        </p:nvGraphicFramePr>
        <p:xfrm>
          <a:off x="1156271" y="5379243"/>
          <a:ext cx="1138237" cy="354013"/>
        </p:xfrm>
        <a:graphic>
          <a:graphicData uri="http://schemas.openxmlformats.org/presentationml/2006/ole">
            <p:oleObj spid="_x0000_s99392" name="数式" r:id="rId4" imgW="758520" imgH="228240" progId="Equation.3">
              <p:embed/>
            </p:oleObj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3653457"/>
              </p:ext>
            </p:extLst>
          </p:nvPr>
        </p:nvGraphicFramePr>
        <p:xfrm>
          <a:off x="2511252" y="5733256"/>
          <a:ext cx="836612" cy="352425"/>
        </p:xfrm>
        <a:graphic>
          <a:graphicData uri="http://schemas.openxmlformats.org/presentationml/2006/ole">
            <p:oleObj spid="_x0000_s99393" name="数式" r:id="rId5" imgW="557640" imgH="228240" progId="Equation.3">
              <p:embed/>
            </p:oleObj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0056729"/>
              </p:ext>
            </p:extLst>
          </p:nvPr>
        </p:nvGraphicFramePr>
        <p:xfrm>
          <a:off x="2380407" y="5379019"/>
          <a:ext cx="1138237" cy="354013"/>
        </p:xfrm>
        <a:graphic>
          <a:graphicData uri="http://schemas.openxmlformats.org/presentationml/2006/ole">
            <p:oleObj spid="_x0000_s99394" name="数式" r:id="rId6" imgW="758520" imgH="228240" progId="Equation.3">
              <p:embed/>
            </p:oleObj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1699056"/>
              </p:ext>
            </p:extLst>
          </p:nvPr>
        </p:nvGraphicFramePr>
        <p:xfrm>
          <a:off x="1157858" y="5733256"/>
          <a:ext cx="1135063" cy="352425"/>
        </p:xfrm>
        <a:graphic>
          <a:graphicData uri="http://schemas.openxmlformats.org/presentationml/2006/ole">
            <p:oleObj spid="_x0000_s99395" name="数式" r:id="rId7" imgW="758520" imgH="228240" progId="Equation.3">
              <p:embed/>
            </p:oleObj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4554204"/>
              </p:ext>
            </p:extLst>
          </p:nvPr>
        </p:nvGraphicFramePr>
        <p:xfrm>
          <a:off x="1111027" y="6099894"/>
          <a:ext cx="1228725" cy="425450"/>
        </p:xfrm>
        <a:graphic>
          <a:graphicData uri="http://schemas.openxmlformats.org/presentationml/2006/ole">
            <p:oleObj spid="_x0000_s99396" name="数式" r:id="rId8" imgW="822600" imgH="283320" progId="Equation.3">
              <p:embed/>
            </p:oleObj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9671335"/>
              </p:ext>
            </p:extLst>
          </p:nvPr>
        </p:nvGraphicFramePr>
        <p:xfrm>
          <a:off x="2335163" y="6099894"/>
          <a:ext cx="1228725" cy="425450"/>
        </p:xfrm>
        <a:graphic>
          <a:graphicData uri="http://schemas.openxmlformats.org/presentationml/2006/ole">
            <p:oleObj spid="_x0000_s99397" name="数式" r:id="rId9" imgW="822600" imgH="283320" progId="Equation.3">
              <p:embed/>
            </p:oleObj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156176" y="5180999"/>
            <a:ext cx="2855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Arial"/>
                <a:cs typeface="Arial"/>
              </a:rPr>
              <a:t>n</a:t>
            </a:r>
            <a:r>
              <a:rPr lang="en-US" altLang="ja-JP" dirty="0" smtClean="0"/>
              <a:t> 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ソフト節の数</a:t>
            </a:r>
            <a:endParaRPr kumimoji="1" lang="en-US" altLang="ja-JP" dirty="0" smtClean="0"/>
          </a:p>
          <a:p>
            <a:r>
              <a:rPr lang="en-US" altLang="ja-JP" i="1" dirty="0" smtClean="0">
                <a:latin typeface="Arial"/>
                <a:cs typeface="Arial"/>
              </a:rPr>
              <a:t>m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ソフト節の重さの総和</a:t>
            </a:r>
            <a:endParaRPr kumimoji="1" lang="en-US" altLang="ja-JP" dirty="0" smtClean="0"/>
          </a:p>
          <a:p>
            <a:r>
              <a:rPr lang="en-US" altLang="ja-JP" i="1" dirty="0" smtClean="0">
                <a:latin typeface="Arial"/>
                <a:cs typeface="Arial"/>
              </a:rPr>
              <a:t>w</a:t>
            </a:r>
            <a:r>
              <a:rPr lang="en-US" altLang="ja-JP" dirty="0" smtClean="0"/>
              <a:t> : </a:t>
            </a:r>
            <a:r>
              <a:rPr lang="ja-JP" altLang="en-US" dirty="0" smtClean="0"/>
              <a:t>ソフト節の重さの最大値</a:t>
            </a:r>
            <a:endParaRPr lang="en-US" altLang="ja-JP" dirty="0" smtClean="0"/>
          </a:p>
          <a:p>
            <a:r>
              <a:rPr lang="en-US" altLang="ja-JP" i="1" dirty="0" smtClean="0">
                <a:latin typeface="Arial"/>
                <a:cs typeface="Arial"/>
              </a:rPr>
              <a:t>k</a:t>
            </a:r>
            <a:r>
              <a:rPr lang="en-US" altLang="ja-JP" dirty="0" smtClean="0"/>
              <a:t> 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実行時に決まる整数</a:t>
            </a:r>
            <a:endParaRPr kumimoji="1" lang="ja-JP" altLang="en-US" dirty="0"/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05982092"/>
              </p:ext>
            </p:extLst>
          </p:nvPr>
        </p:nvGraphicFramePr>
        <p:xfrm>
          <a:off x="6556523" y="6390530"/>
          <a:ext cx="1039813" cy="350838"/>
        </p:xfrm>
        <a:graphic>
          <a:graphicData uri="http://schemas.openxmlformats.org/presentationml/2006/ole">
            <p:oleObj spid="_x0000_s99398" name="数式" r:id="rId10" imgW="694800" imgH="228240" progId="Equation.3">
              <p:embed/>
            </p:oleObj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347864" y="1484784"/>
            <a:ext cx="5020926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-card=bail 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–comp=0  –</a:t>
            </a:r>
            <a:r>
              <a:rPr kumimoji="1" lang="en-US" altLang="ja-JP" sz="2800" dirty="0" err="1" smtClean="0"/>
              <a:t>pmodel</a:t>
            </a:r>
            <a:r>
              <a:rPr kumimoji="1" lang="en-US" altLang="ja-JP" sz="2800" dirty="0" smtClean="0"/>
              <a:t>=1</a:t>
            </a:r>
          </a:p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MaxSAT</a:t>
            </a:r>
            <a:r>
              <a:rPr lang="en-US" altLang="ja-JP" sz="2800" dirty="0" smtClean="0"/>
              <a:t> 2012 PM crafted 1</a:t>
            </a:r>
            <a:r>
              <a:rPr lang="ja-JP" altLang="en-US" sz="2800" dirty="0" smtClean="0"/>
              <a:t>位）</a:t>
            </a:r>
            <a:endParaRPr kumimoji="1" lang="ja-JP" altLang="en-US" sz="2800" dirty="0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7068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err="1" smtClean="0"/>
              <a:t>QwMaxSat</a:t>
            </a:r>
            <a:r>
              <a:rPr lang="en-US" altLang="ja-JP" dirty="0"/>
              <a:t> </a:t>
            </a:r>
            <a:r>
              <a:rPr lang="en-US" altLang="ja-JP" dirty="0" smtClean="0"/>
              <a:t>: </a:t>
            </a:r>
            <a:r>
              <a:rPr lang="ja-JP" altLang="en-US" smtClean="0"/>
              <a:t>性能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94151515"/>
              </p:ext>
            </p:extLst>
          </p:nvPr>
        </p:nvGraphicFramePr>
        <p:xfrm>
          <a:off x="2051720" y="2492896"/>
          <a:ext cx="5400599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7"/>
                <a:gridCol w="792088"/>
                <a:gridCol w="936104"/>
                <a:gridCol w="936104"/>
                <a:gridCol w="913035"/>
                <a:gridCol w="1031181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card</a:t>
                      </a:r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comp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Crafted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Industrial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</a:t>
                      </a:r>
                      <a:r>
                        <a:rPr kumimoji="1" lang="en-US" altLang="ja-JP" dirty="0" smtClean="0"/>
                        <a:t>340</a:t>
                      </a:r>
                      <a:r>
                        <a:rPr kumimoji="1" lang="ja-JP" altLang="en-US" dirty="0" smtClean="0"/>
                        <a:t>問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</a:t>
                      </a:r>
                      <a:r>
                        <a:rPr kumimoji="1" lang="en-US" altLang="ja-JP" dirty="0" smtClean="0"/>
                        <a:t>396</a:t>
                      </a:r>
                      <a:r>
                        <a:rPr kumimoji="1" lang="ja-JP" altLang="en-US" dirty="0" smtClean="0"/>
                        <a:t>問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warn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211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75.31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244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114.85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bail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MaxHS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330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5.92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243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53.67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ISAC+-</a:t>
                      </a:r>
                      <a:r>
                        <a:rPr kumimoji="1" lang="en-US" altLang="ja-JP" dirty="0" err="1" smtClean="0"/>
                        <a:t>wpms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323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12.85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348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51.69</a:t>
                      </a:r>
                      <a:endParaRPr kumimoji="1" lang="ja-JP" altLang="en-US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9832" y="5158933"/>
            <a:ext cx="1459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参考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err="1" smtClean="0">
                <a:solidFill>
                  <a:srgbClr val="FF0000"/>
                </a:solidFill>
              </a:rPr>
              <a:t>MaxSAT</a:t>
            </a:r>
            <a:r>
              <a:rPr kumimoji="1" lang="en-US" altLang="ja-JP" dirty="0" smtClean="0">
                <a:solidFill>
                  <a:srgbClr val="FF0000"/>
                </a:solidFill>
              </a:rPr>
              <a:t> 2013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1840" y="5970766"/>
            <a:ext cx="4286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解けた問題数</a:t>
            </a:r>
            <a:r>
              <a:rPr lang="ja-JP" altLang="en-US" sz="1600" dirty="0" smtClean="0"/>
              <a:t>（制限時間３０分）／平均時間（秒）</a:t>
            </a:r>
            <a:endParaRPr kumimoji="1" lang="ja-JP" altLang="en-US" sz="1600" dirty="0"/>
          </a:p>
        </p:txBody>
      </p:sp>
      <p:sp>
        <p:nvSpPr>
          <p:cNvPr id="6" name="角丸四角形 5"/>
          <p:cNvSpPr/>
          <p:nvPr/>
        </p:nvSpPr>
        <p:spPr>
          <a:xfrm>
            <a:off x="4139952" y="4077072"/>
            <a:ext cx="280831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計測中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6A65-A4C5-4A24-935C-18D0EEECFC1D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945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KOSHI@ELH9PNSFUVWXY5K7" val="315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4667</TotalTime>
  <Words>944</Words>
  <Application>Microsoft Office PowerPoint</Application>
  <PresentationFormat>画面に合わせる (4:3)</PresentationFormat>
  <Paragraphs>224</Paragraphs>
  <Slides>14</Slides>
  <Notes>13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ウェーブ</vt:lpstr>
      <vt:lpstr>数式</vt:lpstr>
      <vt:lpstr>QwMaxSat:  A Weighted Partial MaxSAT Solver</vt:lpstr>
      <vt:lpstr>Problem Solving with MaxSAT</vt:lpstr>
      <vt:lpstr>Overview</vt:lpstr>
      <vt:lpstr>Weighted Partial MaxSAT (WPM)</vt:lpstr>
      <vt:lpstr>MaxSATソルバーの分類</vt:lpstr>
      <vt:lpstr>QMaxSat: Q-dai MaxSAT Solver</vt:lpstr>
      <vt:lpstr>QwMaxSat : 解法</vt:lpstr>
      <vt:lpstr>QwMaxSat : 使い方</vt:lpstr>
      <vt:lpstr>QwMaxSat : 性能</vt:lpstr>
      <vt:lpstr>実行環境</vt:lpstr>
      <vt:lpstr>TIPS (1) 重みに小数点を使いたい時 </vt:lpstr>
      <vt:lpstr>TIPS (2) 一般の論理式に重みをつけたい時  負の重みをつけたい時</vt:lpstr>
      <vt:lpstr>今後の予定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極小モデル生成とジョブショップスケジューリング問題の解法</dc:title>
  <dc:creator>越村三幸</dc:creator>
  <cp:lastModifiedBy>koshi</cp:lastModifiedBy>
  <cp:revision>376</cp:revision>
  <dcterms:created xsi:type="dcterms:W3CDTF">2008-09-08T01:04:16Z</dcterms:created>
  <dcterms:modified xsi:type="dcterms:W3CDTF">2013-07-26T03:17:17Z</dcterms:modified>
</cp:coreProperties>
</file>