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6" r:id="rId5"/>
    <p:sldId id="261" r:id="rId6"/>
    <p:sldId id="262" r:id="rId7"/>
    <p:sldId id="263" r:id="rId8"/>
    <p:sldId id="275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7" r:id="rId17"/>
    <p:sldId id="259" r:id="rId18"/>
    <p:sldId id="264" r:id="rId19"/>
    <p:sldId id="265" r:id="rId2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750AF-E0CD-3041-8A0B-3C28C66445FD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9AA3F-BB7E-C34A-A406-A5E6D3EF1A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63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540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Try </a:t>
            </a:r>
            <a:r>
              <a:rPr kumimoji="1" lang="en-US" altLang="ja-JP" dirty="0" smtClean="0"/>
              <a:t>to solve P and SC.</a:t>
            </a:r>
          </a:p>
          <a:p>
            <a:r>
              <a:rPr kumimoji="1" lang="en-US" altLang="ja-JP" dirty="0" smtClean="0"/>
              <a:t>If a model is found,</a:t>
            </a:r>
            <a:r>
              <a:rPr kumimoji="1" lang="en-US" altLang="ja-JP" baseline="0" dirty="0" smtClean="0"/>
              <a:t> then exit with the answer SATISFIABLE.</a:t>
            </a:r>
          </a:p>
          <a:p>
            <a:r>
              <a:rPr kumimoji="1" lang="en-US" altLang="ja-JP" baseline="0" dirty="0" smtClean="0"/>
              <a:t>Else if the current SC is empty, then exit with the answer UNSATISFIABLE.</a:t>
            </a:r>
          </a:p>
          <a:p>
            <a:r>
              <a:rPr kumimoji="1" lang="en-US" altLang="ja-JP" baseline="0" dirty="0" smtClean="0"/>
              <a:t>Otherwise, relax the SC and try again.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61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Let me show you an example. This is a Ramsey problem.</a:t>
            </a:r>
            <a:endParaRPr kumimoji="1"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want to find a special graph called Ramsey graph whose edges are 2-colored either red or blue.</a:t>
            </a:r>
          </a:p>
          <a:p>
            <a:r>
              <a:rPr kumimoji="1" lang="en-US" altLang="ja-JP" dirty="0" smtClean="0"/>
              <a:t>It must </a:t>
            </a:r>
            <a:r>
              <a:rPr kumimoji="1" lang="en-US" altLang="ja-JP" baseline="0" dirty="0" smtClean="0"/>
              <a:t>satisfy a hard constraint </a:t>
            </a:r>
            <a:r>
              <a:rPr kumimoji="1" lang="en-US" altLang="ja-JP" dirty="0" smtClean="0"/>
              <a:t>which I will not explain here.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</a:t>
            </a:r>
            <a:r>
              <a:rPr kumimoji="1" lang="en-US" altLang="ja-JP" baseline="0" dirty="0" smtClean="0"/>
              <a:t> normal SAT solver would take quite some time to find a solution,</a:t>
            </a:r>
          </a:p>
          <a:p>
            <a:r>
              <a:rPr kumimoji="1" lang="en-US" altLang="ja-JP" baseline="0" dirty="0" smtClean="0"/>
              <a:t>because the search space is fairly large.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is the adjacency</a:t>
            </a:r>
            <a:r>
              <a:rPr kumimoji="1" lang="en-US" altLang="ja-JP" baseline="0" dirty="0" smtClean="0"/>
              <a:t> matrix for a Ramsey graph (3,8,27).</a:t>
            </a:r>
          </a:p>
          <a:p>
            <a:r>
              <a:rPr kumimoji="1" lang="en-US" altLang="ja-JP" baseline="0" dirty="0" smtClean="0"/>
              <a:t> As you can see, the pattern seems quite random.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89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you might</a:t>
            </a:r>
            <a:r>
              <a:rPr kumimoji="1" lang="en-US" altLang="ja-JP" baseline="0" dirty="0" smtClean="0"/>
              <a:t> ask are there </a:t>
            </a:r>
            <a:r>
              <a:rPr kumimoji="1" lang="en-US" altLang="ja-JP" dirty="0" smtClean="0"/>
              <a:t>any prettier solutions</a:t>
            </a:r>
          </a:p>
          <a:p>
            <a:r>
              <a:rPr kumimoji="1" lang="en-US" altLang="ja-JP" baseline="0" dirty="0" smtClean="0"/>
              <a:t>that could be quickly found?</a:t>
            </a:r>
            <a:endParaRPr kumimoji="1" lang="en-US" altLang="ja-JP" dirty="0" smtClean="0"/>
          </a:p>
          <a:p>
            <a:r>
              <a:rPr kumimoji="1" lang="en-US" altLang="ja-JP" baseline="0" dirty="0" smtClean="0"/>
              <a:t>The answer is no.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004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On the other hand,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err="1" smtClean="0"/>
              <a:t>SCSat</a:t>
            </a:r>
            <a:r>
              <a:rPr kumimoji="1" lang="en-US" altLang="ja-JP" dirty="0" smtClean="0"/>
              <a:t> will give a true solution,</a:t>
            </a:r>
            <a:r>
              <a:rPr kumimoji="1" lang="en-US" altLang="ja-JP" baseline="0" dirty="0" smtClean="0"/>
              <a:t> even though it looks like a little bit ugly.</a:t>
            </a:r>
          </a:p>
          <a:p>
            <a:r>
              <a:rPr kumimoji="1" lang="en-US" altLang="ja-JP" baseline="0" dirty="0" smtClean="0"/>
              <a:t>As you can see, the stripe-pattern constraint is only partially satisfied in the solution.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04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In this way, </a:t>
            </a:r>
            <a:r>
              <a:rPr kumimoji="1" lang="en-US" altLang="ja-JP" dirty="0" smtClean="0"/>
              <a:t>we have succeeded to find</a:t>
            </a:r>
            <a:r>
              <a:rPr kumimoji="1" lang="en-US" altLang="ja-JP" baseline="0" dirty="0" smtClean="0"/>
              <a:t> an interesting solution like this.</a:t>
            </a:r>
          </a:p>
          <a:p>
            <a:r>
              <a:rPr kumimoji="1" lang="en-US" altLang="ja-JP" baseline="0" dirty="0" smtClean="0"/>
              <a:t>This improved the long-standing best known lower bound of the Ramsey number R(4,8) to 58.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9AA3F-BB7E-C34A-A406-A5E6D3EF1AE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60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67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6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7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19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5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36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58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56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C424-A267-0245-BE79-273592542E95}" type="datetimeFigureOut">
              <a:rPr kumimoji="1" lang="ja-JP" altLang="en-US" smtClean="0"/>
              <a:t>2013/07/25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30F6-25C1-2F45-8B99-93FA6009D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76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SCSat</a:t>
            </a:r>
            <a:r>
              <a:rPr kumimoji="1" lang="en-US" altLang="ja-JP" dirty="0" smtClean="0"/>
              <a:t>: A Soft Constraint Guided SAT Solver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藤田　博</a:t>
            </a:r>
            <a:endParaRPr kumimoji="1" lang="en-US" altLang="ja-JP" dirty="0" smtClean="0"/>
          </a:p>
          <a:p>
            <a:r>
              <a:rPr lang="ja-JP" altLang="en-US" dirty="0" smtClean="0"/>
              <a:t>九州大学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273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ja-JP" altLang="en-US" dirty="0" smtClean="0"/>
              <a:t>サイクル長</a:t>
            </a:r>
            <a:r>
              <a:rPr lang="en-US" altLang="ja-JP" dirty="0" smtClean="0"/>
              <a:t>10</a:t>
            </a:r>
            <a:r>
              <a:rPr lang="ja-JP" altLang="en-US" dirty="0" smtClean="0"/>
              <a:t>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変数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</a:t>
            </a:r>
            <a:r>
              <a:rPr lang="ja-JP" altLang="en-US" dirty="0" smtClean="0"/>
              <a:t>ずつ</a:t>
            </a:r>
            <a:endParaRPr lang="en-US" altLang="ja-JP" dirty="0" smtClean="0"/>
          </a:p>
        </p:txBody>
      </p:sp>
      <p:sp>
        <p:nvSpPr>
          <p:cNvPr id="2560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err="1" smtClean="0"/>
              <a:t>AltCyc</a:t>
            </a:r>
            <a:endParaRPr lang="ja-JP" altLang="en-US" dirty="0" smtClean="0"/>
          </a:p>
        </p:txBody>
      </p:sp>
      <p:sp>
        <p:nvSpPr>
          <p:cNvPr id="25604" name="テキスト ボックス 22"/>
          <p:cNvSpPr txBox="1">
            <a:spLocks noChangeArrowheads="1"/>
          </p:cNvSpPr>
          <p:nvPr/>
        </p:nvSpPr>
        <p:spPr bwMode="auto">
          <a:xfrm>
            <a:off x="4357688" y="214312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V0</a:t>
            </a:r>
            <a:endParaRPr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2714625" y="2643188"/>
            <a:ext cx="3600450" cy="3600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3357563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6143625" y="3857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5500688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429125" y="2500313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429125" y="6143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357563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12" name="テキスト ボックス 24"/>
          <p:cNvSpPr txBox="1">
            <a:spLocks noChangeArrowheads="1"/>
          </p:cNvSpPr>
          <p:nvPr/>
        </p:nvSpPr>
        <p:spPr bwMode="auto">
          <a:xfrm>
            <a:off x="5643563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V1</a:t>
            </a:r>
            <a:endParaRPr lang="ja-JP" altLang="en-US" dirty="0"/>
          </a:p>
        </p:txBody>
      </p:sp>
      <p:sp>
        <p:nvSpPr>
          <p:cNvPr id="25613" name="テキスト ボックス 26"/>
          <p:cNvSpPr txBox="1">
            <a:spLocks noChangeArrowheads="1"/>
          </p:cNvSpPr>
          <p:nvPr/>
        </p:nvSpPr>
        <p:spPr bwMode="auto">
          <a:xfrm>
            <a:off x="6357938" y="3643313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V2</a:t>
            </a:r>
            <a:endParaRPr lang="ja-JP" altLang="en-US" dirty="0"/>
          </a:p>
        </p:txBody>
      </p:sp>
      <p:sp>
        <p:nvSpPr>
          <p:cNvPr id="25614" name="テキスト ボックス 27"/>
          <p:cNvSpPr txBox="1">
            <a:spLocks noChangeArrowheads="1"/>
          </p:cNvSpPr>
          <p:nvPr/>
        </p:nvSpPr>
        <p:spPr bwMode="auto">
          <a:xfrm>
            <a:off x="4357688" y="635793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V5</a:t>
            </a:r>
            <a:endParaRPr lang="ja-JP" altLang="en-US" dirty="0"/>
          </a:p>
        </p:txBody>
      </p:sp>
      <p:sp>
        <p:nvSpPr>
          <p:cNvPr id="25615" name="テキスト ボックス 28"/>
          <p:cNvSpPr txBox="1">
            <a:spLocks noChangeArrowheads="1"/>
          </p:cNvSpPr>
          <p:nvPr/>
        </p:nvSpPr>
        <p:spPr bwMode="auto">
          <a:xfrm>
            <a:off x="2928938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V6</a:t>
            </a:r>
            <a:endParaRPr lang="ja-JP" altLang="en-US" dirty="0"/>
          </a:p>
        </p:txBody>
      </p:sp>
      <p:sp>
        <p:nvSpPr>
          <p:cNvPr id="25616" name="テキスト ボックス 29"/>
          <p:cNvSpPr txBox="1">
            <a:spLocks noChangeArrowheads="1"/>
          </p:cNvSpPr>
          <p:nvPr/>
        </p:nvSpPr>
        <p:spPr bwMode="auto">
          <a:xfrm>
            <a:off x="2928938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V9</a:t>
            </a:r>
            <a:endParaRPr lang="ja-JP" altLang="en-US" dirty="0"/>
          </a:p>
        </p:txBody>
      </p:sp>
      <p:cxnSp>
        <p:nvCxnSpPr>
          <p:cNvPr id="34" name="直線コネクタ 33"/>
          <p:cNvCxnSpPr>
            <a:stCxn id="51" idx="6"/>
            <a:endCxn id="53" idx="1"/>
          </p:cNvCxnSpPr>
          <p:nvPr/>
        </p:nvCxnSpPr>
        <p:spPr>
          <a:xfrm>
            <a:off x="4643438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51" idx="5"/>
            <a:endCxn id="28" idx="2"/>
          </p:cNvCxnSpPr>
          <p:nvPr/>
        </p:nvCxnSpPr>
        <p:spPr>
          <a:xfrm rot="16200000" flipH="1">
            <a:off x="4201287" y="3094006"/>
            <a:ext cx="2353104" cy="153157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53" idx="5"/>
            <a:endCxn id="54" idx="0"/>
          </p:cNvCxnSpPr>
          <p:nvPr/>
        </p:nvCxnSpPr>
        <p:spPr>
          <a:xfrm rot="16200000" flipH="1">
            <a:off x="5594350" y="3200400"/>
            <a:ext cx="746125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6143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500688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714625" y="3786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2714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24" name="テキスト ボックス 26"/>
          <p:cNvSpPr txBox="1">
            <a:spLocks noChangeArrowheads="1"/>
          </p:cNvSpPr>
          <p:nvPr/>
        </p:nvSpPr>
        <p:spPr bwMode="auto">
          <a:xfrm>
            <a:off x="6357938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V3</a:t>
            </a:r>
            <a:endParaRPr lang="ja-JP" altLang="en-US" dirty="0"/>
          </a:p>
        </p:txBody>
      </p:sp>
      <p:sp>
        <p:nvSpPr>
          <p:cNvPr id="25625" name="テキスト ボックス 26"/>
          <p:cNvSpPr txBox="1">
            <a:spLocks noChangeArrowheads="1"/>
          </p:cNvSpPr>
          <p:nvPr/>
        </p:nvSpPr>
        <p:spPr bwMode="auto">
          <a:xfrm>
            <a:off x="5715000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V4</a:t>
            </a:r>
            <a:endParaRPr lang="ja-JP" altLang="en-US" dirty="0"/>
          </a:p>
        </p:txBody>
      </p:sp>
      <p:sp>
        <p:nvSpPr>
          <p:cNvPr id="25626" name="テキスト ボックス 26"/>
          <p:cNvSpPr txBox="1">
            <a:spLocks noChangeArrowheads="1"/>
          </p:cNvSpPr>
          <p:nvPr/>
        </p:nvSpPr>
        <p:spPr bwMode="auto">
          <a:xfrm>
            <a:off x="2286000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V7</a:t>
            </a:r>
            <a:endParaRPr lang="ja-JP" altLang="en-US" dirty="0"/>
          </a:p>
        </p:txBody>
      </p:sp>
      <p:sp>
        <p:nvSpPr>
          <p:cNvPr id="25627" name="テキスト ボックス 26"/>
          <p:cNvSpPr txBox="1">
            <a:spLocks noChangeArrowheads="1"/>
          </p:cNvSpPr>
          <p:nvPr/>
        </p:nvSpPr>
        <p:spPr bwMode="auto">
          <a:xfrm>
            <a:off x="2286000" y="3571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V8</a:t>
            </a:r>
            <a:endParaRPr lang="ja-JP" altLang="en-US" dirty="0"/>
          </a:p>
        </p:txBody>
      </p:sp>
      <p:cxnSp>
        <p:nvCxnSpPr>
          <p:cNvPr id="48" name="直線コネクタ 47"/>
          <p:cNvCxnSpPr>
            <a:stCxn id="54" idx="4"/>
            <a:endCxn id="28" idx="0"/>
          </p:cNvCxnSpPr>
          <p:nvPr/>
        </p:nvCxnSpPr>
        <p:spPr>
          <a:xfrm rot="5400000">
            <a:off x="5822157" y="4501356"/>
            <a:ext cx="857250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8" idx="4"/>
            <a:endCxn id="29" idx="7"/>
          </p:cNvCxnSpPr>
          <p:nvPr/>
        </p:nvCxnSpPr>
        <p:spPr>
          <a:xfrm rot="5400000">
            <a:off x="5630069" y="5196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29" idx="3"/>
            <a:endCxn id="21" idx="6"/>
          </p:cNvCxnSpPr>
          <p:nvPr/>
        </p:nvCxnSpPr>
        <p:spPr>
          <a:xfrm rot="5400000">
            <a:off x="4946650" y="5665788"/>
            <a:ext cx="282575" cy="889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21" idx="2"/>
            <a:endCxn id="22" idx="5"/>
          </p:cNvCxnSpPr>
          <p:nvPr/>
        </p:nvCxnSpPr>
        <p:spPr>
          <a:xfrm rot="10800000">
            <a:off x="3540125" y="5969000"/>
            <a:ext cx="889000" cy="28257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22" idx="2"/>
            <a:endCxn id="31" idx="4"/>
          </p:cNvCxnSpPr>
          <p:nvPr/>
        </p:nvCxnSpPr>
        <p:spPr>
          <a:xfrm rot="10800000">
            <a:off x="2820988" y="5143500"/>
            <a:ext cx="536575" cy="75088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31" idx="0"/>
            <a:endCxn id="30" idx="4"/>
          </p:cNvCxnSpPr>
          <p:nvPr/>
        </p:nvCxnSpPr>
        <p:spPr>
          <a:xfrm rot="5400000" flipH="1" flipV="1">
            <a:off x="2357438" y="4465638"/>
            <a:ext cx="928687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30" idx="0"/>
            <a:endCxn id="56" idx="3"/>
          </p:cNvCxnSpPr>
          <p:nvPr/>
        </p:nvCxnSpPr>
        <p:spPr>
          <a:xfrm rot="5400000" flipH="1" flipV="1">
            <a:off x="2767807" y="3164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>
            <a:stCxn id="54" idx="3"/>
            <a:endCxn id="21" idx="7"/>
          </p:cNvCxnSpPr>
          <p:nvPr/>
        </p:nvCxnSpPr>
        <p:spPr>
          <a:xfrm rot="5400000">
            <a:off x="4326304" y="4326303"/>
            <a:ext cx="2134457" cy="15629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29" idx="2"/>
            <a:endCxn id="31" idx="5"/>
          </p:cNvCxnSpPr>
          <p:nvPr/>
        </p:nvCxnSpPr>
        <p:spPr>
          <a:xfrm rot="10800000">
            <a:off x="2897554" y="5112116"/>
            <a:ext cx="2603135" cy="78147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22" idx="0"/>
            <a:endCxn id="56" idx="4"/>
          </p:cNvCxnSpPr>
          <p:nvPr/>
        </p:nvCxnSpPr>
        <p:spPr>
          <a:xfrm rot="5400000" flipH="1" flipV="1">
            <a:off x="2143125" y="4464844"/>
            <a:ext cx="26431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51" idx="2"/>
            <a:endCxn id="56" idx="7"/>
          </p:cNvCxnSpPr>
          <p:nvPr/>
        </p:nvCxnSpPr>
        <p:spPr>
          <a:xfrm rot="10800000" flipV="1">
            <a:off x="3540125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>
            <a:stCxn id="30" idx="7"/>
            <a:endCxn id="53" idx="3"/>
          </p:cNvCxnSpPr>
          <p:nvPr/>
        </p:nvCxnSpPr>
        <p:spPr>
          <a:xfrm rot="5400000" flipH="1" flipV="1">
            <a:off x="3861959" y="2147459"/>
            <a:ext cx="705708" cy="26345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>
            <a:stCxn id="56" idx="6"/>
            <a:endCxn id="54" idx="2"/>
          </p:cNvCxnSpPr>
          <p:nvPr/>
        </p:nvCxnSpPr>
        <p:spPr>
          <a:xfrm>
            <a:off x="3571875" y="3036094"/>
            <a:ext cx="2571750" cy="928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>
            <a:stCxn id="53" idx="4"/>
            <a:endCxn id="29" idx="0"/>
          </p:cNvCxnSpPr>
          <p:nvPr/>
        </p:nvCxnSpPr>
        <p:spPr>
          <a:xfrm rot="5400000">
            <a:off x="4286250" y="4464844"/>
            <a:ext cx="26431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>
            <a:stCxn id="28" idx="3"/>
            <a:endCxn id="22" idx="7"/>
          </p:cNvCxnSpPr>
          <p:nvPr/>
        </p:nvCxnSpPr>
        <p:spPr>
          <a:xfrm rot="5400000">
            <a:off x="4504896" y="4147709"/>
            <a:ext cx="705708" cy="26345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21" idx="1"/>
            <a:endCxn id="30" idx="5"/>
          </p:cNvCxnSpPr>
          <p:nvPr/>
        </p:nvCxnSpPr>
        <p:spPr>
          <a:xfrm rot="16200000" flipV="1">
            <a:off x="2576085" y="4290584"/>
            <a:ext cx="2205895" cy="15629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>
            <a:stCxn id="31" idx="7"/>
            <a:endCxn id="51" idx="3"/>
          </p:cNvCxnSpPr>
          <p:nvPr/>
        </p:nvCxnSpPr>
        <p:spPr>
          <a:xfrm rot="5400000" flipH="1" flipV="1">
            <a:off x="2540365" y="3040429"/>
            <a:ext cx="2277333" cy="15629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771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ja-JP" altLang="en-US" dirty="0" smtClean="0"/>
              <a:t>サイクル長</a:t>
            </a:r>
            <a:r>
              <a:rPr lang="en-US" altLang="ja-JP" dirty="0" smtClean="0"/>
              <a:t>10</a:t>
            </a:r>
            <a:r>
              <a:rPr lang="ja-JP" altLang="en-US" dirty="0" smtClean="0"/>
              <a:t>を</a:t>
            </a:r>
            <a:r>
              <a:rPr lang="en-US" altLang="ja-JP" dirty="0" smtClean="0"/>
              <a:t>5</a:t>
            </a:r>
            <a:r>
              <a:rPr lang="en-US" altLang="en-US" dirty="0" smtClean="0"/>
              <a:t>変数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</a:t>
            </a:r>
            <a:r>
              <a:rPr lang="ja-JP" altLang="en-US" dirty="0" smtClean="0"/>
              <a:t>ずつ</a:t>
            </a:r>
            <a:endParaRPr lang="en-US" altLang="ja-JP" dirty="0" smtClean="0"/>
          </a:p>
        </p:txBody>
      </p:sp>
      <p:sp>
        <p:nvSpPr>
          <p:cNvPr id="2560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err="1" smtClean="0"/>
              <a:t>AltCyc</a:t>
            </a:r>
            <a:r>
              <a:rPr lang="en-US" altLang="ja-JP" dirty="0" smtClean="0"/>
              <a:t>’</a:t>
            </a:r>
            <a:endParaRPr lang="ja-JP" altLang="en-US" dirty="0" smtClean="0"/>
          </a:p>
        </p:txBody>
      </p:sp>
      <p:sp>
        <p:nvSpPr>
          <p:cNvPr id="25604" name="テキスト ボックス 22"/>
          <p:cNvSpPr txBox="1">
            <a:spLocks noChangeArrowheads="1"/>
          </p:cNvSpPr>
          <p:nvPr/>
        </p:nvSpPr>
        <p:spPr bwMode="auto">
          <a:xfrm>
            <a:off x="4357688" y="214312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V0</a:t>
            </a:r>
            <a:endParaRPr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2714625" y="2643188"/>
            <a:ext cx="3600450" cy="3600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3357563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6143625" y="3857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5500688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429125" y="2500313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429125" y="6143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357563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12" name="テキスト ボックス 24"/>
          <p:cNvSpPr txBox="1">
            <a:spLocks noChangeArrowheads="1"/>
          </p:cNvSpPr>
          <p:nvPr/>
        </p:nvSpPr>
        <p:spPr bwMode="auto">
          <a:xfrm>
            <a:off x="5643563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V1</a:t>
            </a:r>
            <a:endParaRPr lang="ja-JP" altLang="en-US" dirty="0"/>
          </a:p>
        </p:txBody>
      </p:sp>
      <p:sp>
        <p:nvSpPr>
          <p:cNvPr id="25613" name="テキスト ボックス 26"/>
          <p:cNvSpPr txBox="1">
            <a:spLocks noChangeArrowheads="1"/>
          </p:cNvSpPr>
          <p:nvPr/>
        </p:nvSpPr>
        <p:spPr bwMode="auto">
          <a:xfrm>
            <a:off x="6357938" y="3643313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V2</a:t>
            </a:r>
            <a:endParaRPr lang="ja-JP" altLang="en-US" dirty="0"/>
          </a:p>
        </p:txBody>
      </p:sp>
      <p:sp>
        <p:nvSpPr>
          <p:cNvPr id="25614" name="テキスト ボックス 27"/>
          <p:cNvSpPr txBox="1">
            <a:spLocks noChangeArrowheads="1"/>
          </p:cNvSpPr>
          <p:nvPr/>
        </p:nvSpPr>
        <p:spPr bwMode="auto">
          <a:xfrm>
            <a:off x="4357688" y="635793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V5</a:t>
            </a:r>
            <a:endParaRPr lang="ja-JP" altLang="en-US" dirty="0"/>
          </a:p>
        </p:txBody>
      </p:sp>
      <p:sp>
        <p:nvSpPr>
          <p:cNvPr id="25615" name="テキスト ボックス 28"/>
          <p:cNvSpPr txBox="1">
            <a:spLocks noChangeArrowheads="1"/>
          </p:cNvSpPr>
          <p:nvPr/>
        </p:nvSpPr>
        <p:spPr bwMode="auto">
          <a:xfrm>
            <a:off x="2928938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V6</a:t>
            </a:r>
            <a:endParaRPr lang="ja-JP" altLang="en-US" dirty="0"/>
          </a:p>
        </p:txBody>
      </p:sp>
      <p:sp>
        <p:nvSpPr>
          <p:cNvPr id="25616" name="テキスト ボックス 29"/>
          <p:cNvSpPr txBox="1">
            <a:spLocks noChangeArrowheads="1"/>
          </p:cNvSpPr>
          <p:nvPr/>
        </p:nvSpPr>
        <p:spPr bwMode="auto">
          <a:xfrm>
            <a:off x="2928938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V9</a:t>
            </a:r>
            <a:endParaRPr lang="ja-JP" altLang="en-US" dirty="0"/>
          </a:p>
        </p:txBody>
      </p:sp>
      <p:cxnSp>
        <p:nvCxnSpPr>
          <p:cNvPr id="34" name="直線コネクタ 33"/>
          <p:cNvCxnSpPr>
            <a:stCxn id="51" idx="6"/>
            <a:endCxn id="53" idx="1"/>
          </p:cNvCxnSpPr>
          <p:nvPr/>
        </p:nvCxnSpPr>
        <p:spPr>
          <a:xfrm>
            <a:off x="4643438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51" idx="5"/>
            <a:endCxn id="28" idx="2"/>
          </p:cNvCxnSpPr>
          <p:nvPr/>
        </p:nvCxnSpPr>
        <p:spPr>
          <a:xfrm rot="16200000" flipH="1">
            <a:off x="4201287" y="3094006"/>
            <a:ext cx="2353104" cy="153157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53" idx="5"/>
            <a:endCxn id="54" idx="0"/>
          </p:cNvCxnSpPr>
          <p:nvPr/>
        </p:nvCxnSpPr>
        <p:spPr>
          <a:xfrm rot="16200000" flipH="1">
            <a:off x="5594350" y="3200400"/>
            <a:ext cx="746125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6143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500688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714625" y="3786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2714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24" name="テキスト ボックス 26"/>
          <p:cNvSpPr txBox="1">
            <a:spLocks noChangeArrowheads="1"/>
          </p:cNvSpPr>
          <p:nvPr/>
        </p:nvSpPr>
        <p:spPr bwMode="auto">
          <a:xfrm>
            <a:off x="6357938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V3</a:t>
            </a:r>
            <a:endParaRPr lang="ja-JP" altLang="en-US" dirty="0"/>
          </a:p>
        </p:txBody>
      </p:sp>
      <p:sp>
        <p:nvSpPr>
          <p:cNvPr id="25625" name="テキスト ボックス 26"/>
          <p:cNvSpPr txBox="1">
            <a:spLocks noChangeArrowheads="1"/>
          </p:cNvSpPr>
          <p:nvPr/>
        </p:nvSpPr>
        <p:spPr bwMode="auto">
          <a:xfrm>
            <a:off x="5715000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V4</a:t>
            </a:r>
            <a:endParaRPr lang="ja-JP" altLang="en-US" dirty="0"/>
          </a:p>
        </p:txBody>
      </p:sp>
      <p:sp>
        <p:nvSpPr>
          <p:cNvPr id="25626" name="テキスト ボックス 26"/>
          <p:cNvSpPr txBox="1">
            <a:spLocks noChangeArrowheads="1"/>
          </p:cNvSpPr>
          <p:nvPr/>
        </p:nvSpPr>
        <p:spPr bwMode="auto">
          <a:xfrm>
            <a:off x="2286000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V7</a:t>
            </a:r>
            <a:endParaRPr lang="ja-JP" altLang="en-US" dirty="0"/>
          </a:p>
        </p:txBody>
      </p:sp>
      <p:sp>
        <p:nvSpPr>
          <p:cNvPr id="25627" name="テキスト ボックス 26"/>
          <p:cNvSpPr txBox="1">
            <a:spLocks noChangeArrowheads="1"/>
          </p:cNvSpPr>
          <p:nvPr/>
        </p:nvSpPr>
        <p:spPr bwMode="auto">
          <a:xfrm>
            <a:off x="2286000" y="3571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V8</a:t>
            </a:r>
            <a:endParaRPr lang="ja-JP" altLang="en-US" dirty="0"/>
          </a:p>
        </p:txBody>
      </p:sp>
      <p:cxnSp>
        <p:nvCxnSpPr>
          <p:cNvPr id="48" name="直線コネクタ 47"/>
          <p:cNvCxnSpPr>
            <a:stCxn id="54" idx="4"/>
            <a:endCxn id="28" idx="0"/>
          </p:cNvCxnSpPr>
          <p:nvPr/>
        </p:nvCxnSpPr>
        <p:spPr>
          <a:xfrm rot="5400000">
            <a:off x="5822157" y="4501356"/>
            <a:ext cx="857250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8" idx="4"/>
            <a:endCxn id="29" idx="7"/>
          </p:cNvCxnSpPr>
          <p:nvPr/>
        </p:nvCxnSpPr>
        <p:spPr>
          <a:xfrm rot="5400000">
            <a:off x="5630069" y="5196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29" idx="3"/>
            <a:endCxn id="21" idx="6"/>
          </p:cNvCxnSpPr>
          <p:nvPr/>
        </p:nvCxnSpPr>
        <p:spPr>
          <a:xfrm rot="5400000">
            <a:off x="4946650" y="5665788"/>
            <a:ext cx="282575" cy="889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21" idx="2"/>
            <a:endCxn id="22" idx="5"/>
          </p:cNvCxnSpPr>
          <p:nvPr/>
        </p:nvCxnSpPr>
        <p:spPr>
          <a:xfrm rot="10800000">
            <a:off x="3540125" y="5969000"/>
            <a:ext cx="889000" cy="28257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22" idx="2"/>
            <a:endCxn id="31" idx="4"/>
          </p:cNvCxnSpPr>
          <p:nvPr/>
        </p:nvCxnSpPr>
        <p:spPr>
          <a:xfrm rot="10800000">
            <a:off x="2820988" y="5143500"/>
            <a:ext cx="536575" cy="75088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31" idx="0"/>
            <a:endCxn id="30" idx="4"/>
          </p:cNvCxnSpPr>
          <p:nvPr/>
        </p:nvCxnSpPr>
        <p:spPr>
          <a:xfrm rot="5400000" flipH="1" flipV="1">
            <a:off x="2357438" y="4465638"/>
            <a:ext cx="928687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30" idx="0"/>
            <a:endCxn id="56" idx="3"/>
          </p:cNvCxnSpPr>
          <p:nvPr/>
        </p:nvCxnSpPr>
        <p:spPr>
          <a:xfrm rot="5400000" flipH="1" flipV="1">
            <a:off x="2767807" y="3164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>
            <a:stCxn id="54" idx="3"/>
            <a:endCxn id="21" idx="7"/>
          </p:cNvCxnSpPr>
          <p:nvPr/>
        </p:nvCxnSpPr>
        <p:spPr>
          <a:xfrm rot="5400000">
            <a:off x="4326304" y="4326303"/>
            <a:ext cx="2134457" cy="156295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29" idx="2"/>
            <a:endCxn id="31" idx="5"/>
          </p:cNvCxnSpPr>
          <p:nvPr/>
        </p:nvCxnSpPr>
        <p:spPr>
          <a:xfrm rot="10800000">
            <a:off x="2897554" y="5112116"/>
            <a:ext cx="2603135" cy="78147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22" idx="0"/>
            <a:endCxn id="56" idx="4"/>
          </p:cNvCxnSpPr>
          <p:nvPr/>
        </p:nvCxnSpPr>
        <p:spPr>
          <a:xfrm rot="5400000" flipH="1" flipV="1">
            <a:off x="2143125" y="4464844"/>
            <a:ext cx="2643188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51" idx="2"/>
            <a:endCxn id="56" idx="7"/>
          </p:cNvCxnSpPr>
          <p:nvPr/>
        </p:nvCxnSpPr>
        <p:spPr>
          <a:xfrm rot="10800000" flipV="1">
            <a:off x="3540125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>
            <a:stCxn id="30" idx="6"/>
            <a:endCxn id="53" idx="3"/>
          </p:cNvCxnSpPr>
          <p:nvPr/>
        </p:nvCxnSpPr>
        <p:spPr>
          <a:xfrm flipV="1">
            <a:off x="2928938" y="3111865"/>
            <a:ext cx="2603135" cy="7814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>
            <a:stCxn id="56" idx="5"/>
            <a:endCxn id="54" idx="2"/>
          </p:cNvCxnSpPr>
          <p:nvPr/>
        </p:nvCxnSpPr>
        <p:spPr>
          <a:xfrm rot="16200000" flipH="1">
            <a:off x="4415599" y="2236755"/>
            <a:ext cx="852917" cy="260313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>
            <a:stCxn id="53" idx="4"/>
            <a:endCxn id="29" idx="0"/>
          </p:cNvCxnSpPr>
          <p:nvPr/>
        </p:nvCxnSpPr>
        <p:spPr>
          <a:xfrm rot="5400000">
            <a:off x="4286250" y="4464844"/>
            <a:ext cx="2643188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>
            <a:stCxn id="28" idx="3"/>
            <a:endCxn id="22" idx="6"/>
          </p:cNvCxnSpPr>
          <p:nvPr/>
        </p:nvCxnSpPr>
        <p:spPr>
          <a:xfrm rot="5400000">
            <a:off x="4482704" y="4201287"/>
            <a:ext cx="781479" cy="26031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21" idx="1"/>
            <a:endCxn id="30" idx="5"/>
          </p:cNvCxnSpPr>
          <p:nvPr/>
        </p:nvCxnSpPr>
        <p:spPr>
          <a:xfrm rot="16200000" flipV="1">
            <a:off x="2576085" y="4290584"/>
            <a:ext cx="2205895" cy="15629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>
            <a:stCxn id="31" idx="7"/>
            <a:endCxn id="51" idx="3"/>
          </p:cNvCxnSpPr>
          <p:nvPr/>
        </p:nvCxnSpPr>
        <p:spPr>
          <a:xfrm rot="5400000" flipH="1" flipV="1">
            <a:off x="2540365" y="3040429"/>
            <a:ext cx="2277333" cy="156295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98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Pyramid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2285984" y="4357694"/>
            <a:ext cx="457203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428860" y="514351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572264" y="514351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428992" y="435769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429256" y="435769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500562" y="55007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429124" y="185736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>
            <a:stCxn id="12" idx="2"/>
            <a:endCxn id="6" idx="0"/>
          </p:cNvCxnSpPr>
          <p:nvPr/>
        </p:nvCxnSpPr>
        <p:spPr>
          <a:xfrm rot="10800000" flipV="1">
            <a:off x="2500298" y="1928802"/>
            <a:ext cx="1928826" cy="32147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2" idx="6"/>
            <a:endCxn id="7" idx="0"/>
          </p:cNvCxnSpPr>
          <p:nvPr/>
        </p:nvCxnSpPr>
        <p:spPr>
          <a:xfrm>
            <a:off x="4572000" y="1928802"/>
            <a:ext cx="2071702" cy="32147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2" idx="3"/>
            <a:endCxn id="8" idx="0"/>
          </p:cNvCxnSpPr>
          <p:nvPr/>
        </p:nvCxnSpPr>
        <p:spPr>
          <a:xfrm rot="5400000">
            <a:off x="2786050" y="2693696"/>
            <a:ext cx="2378378" cy="9496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2" idx="5"/>
            <a:endCxn id="9" idx="0"/>
          </p:cNvCxnSpPr>
          <p:nvPr/>
        </p:nvCxnSpPr>
        <p:spPr>
          <a:xfrm rot="16200000" flipH="1">
            <a:off x="3836696" y="2693696"/>
            <a:ext cx="2378378" cy="9496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12" idx="4"/>
            <a:endCxn id="10" idx="0"/>
          </p:cNvCxnSpPr>
          <p:nvPr/>
        </p:nvCxnSpPr>
        <p:spPr>
          <a:xfrm rot="16200000" flipH="1">
            <a:off x="2786050" y="3714752"/>
            <a:ext cx="350046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357686" y="571501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V0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429388" y="535782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V1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86380" y="457200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V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86116" y="457200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V3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85984" y="535782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V4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86248" y="142873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548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833556" y="1285856"/>
          <a:ext cx="5476889" cy="528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</a:tblGrid>
              <a:tr h="480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v0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v5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v6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v7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v8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v9</a:t>
                      </a:r>
                      <a:endParaRPr kumimoji="1" lang="ja-JP" altLang="en-US" dirty="0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v5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v6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v7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v8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v9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p5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p6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p7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p8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p9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p10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p11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p12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p13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357422" y="6143644"/>
            <a:ext cx="4429156" cy="428628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Pyramid</a:t>
            </a:r>
            <a:r>
              <a:rPr lang="ja-JP" altLang="en-US" dirty="0" smtClean="0"/>
              <a:t>の隣接行列</a:t>
            </a:r>
            <a:endParaRPr kumimoji="1" lang="ja-JP" altLang="en-US" dirty="0"/>
          </a:p>
        </p:txBody>
      </p:sp>
      <p:sp>
        <p:nvSpPr>
          <p:cNvPr id="5" name="直角三角形 4"/>
          <p:cNvSpPr/>
          <p:nvPr/>
        </p:nvSpPr>
        <p:spPr>
          <a:xfrm>
            <a:off x="2357422" y="1785926"/>
            <a:ext cx="4429156" cy="4286280"/>
          </a:xfrm>
          <a:prstGeom prst="rtTriangle">
            <a:avLst/>
          </a:prstGeom>
          <a:solidFill>
            <a:srgbClr val="FFC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7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</a:t>
            </a:r>
            <a:r>
              <a:rPr lang="en-US" altLang="ja-JP" dirty="0" smtClean="0"/>
              <a:t>rum</a:t>
            </a:r>
            <a:endParaRPr kumimoji="1" lang="ja-JP" altLang="en-US" dirty="0"/>
          </a:p>
        </p:txBody>
      </p:sp>
      <p:cxnSp>
        <p:nvCxnSpPr>
          <p:cNvPr id="21" name="直線コネクタ 20"/>
          <p:cNvCxnSpPr>
            <a:stCxn id="34" idx="2"/>
            <a:endCxn id="6" idx="0"/>
          </p:cNvCxnSpPr>
          <p:nvPr/>
        </p:nvCxnSpPr>
        <p:spPr>
          <a:xfrm rot="10800000" flipV="1">
            <a:off x="2500298" y="2857496"/>
            <a:ext cx="1928826" cy="2857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4" idx="6"/>
            <a:endCxn id="7" idx="0"/>
          </p:cNvCxnSpPr>
          <p:nvPr/>
        </p:nvCxnSpPr>
        <p:spPr>
          <a:xfrm>
            <a:off x="4572000" y="2857496"/>
            <a:ext cx="2071702" cy="2857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34" idx="3"/>
            <a:endCxn id="8" idx="0"/>
          </p:cNvCxnSpPr>
          <p:nvPr/>
        </p:nvCxnSpPr>
        <p:spPr>
          <a:xfrm rot="5400000">
            <a:off x="2964645" y="3443795"/>
            <a:ext cx="2021188" cy="9496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34" idx="5"/>
            <a:endCxn id="9" idx="0"/>
          </p:cNvCxnSpPr>
          <p:nvPr/>
        </p:nvCxnSpPr>
        <p:spPr>
          <a:xfrm rot="16200000" flipH="1">
            <a:off x="4015291" y="3443795"/>
            <a:ext cx="2021188" cy="9496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4" idx="4"/>
            <a:endCxn id="10" idx="0"/>
          </p:cNvCxnSpPr>
          <p:nvPr/>
        </p:nvCxnSpPr>
        <p:spPr>
          <a:xfrm rot="16200000" flipH="1">
            <a:off x="2964645" y="4464851"/>
            <a:ext cx="314327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/>
          <p:cNvGrpSpPr/>
          <p:nvPr/>
        </p:nvGrpSpPr>
        <p:grpSpPr>
          <a:xfrm>
            <a:off x="2285984" y="4929198"/>
            <a:ext cx="4610198" cy="1726654"/>
            <a:chOff x="2285984" y="4357694"/>
            <a:chExt cx="4610198" cy="1726654"/>
          </a:xfrm>
        </p:grpSpPr>
        <p:sp>
          <p:nvSpPr>
            <p:cNvPr id="5" name="円/楕円 4"/>
            <p:cNvSpPr/>
            <p:nvPr/>
          </p:nvSpPr>
          <p:spPr>
            <a:xfrm>
              <a:off x="2285984" y="4357694"/>
              <a:ext cx="4572032" cy="12144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2428860" y="514351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6572264" y="514351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3428992" y="435769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429256" y="435769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4500562" y="550070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357686" y="571501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V0</a:t>
              </a:r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429388" y="535782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V1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286380" y="457200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V</a:t>
              </a:r>
              <a:r>
                <a:rPr kumimoji="1" lang="en-US" altLang="ja-JP" dirty="0" smtClean="0"/>
                <a:t>2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286116" y="457200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V3</a:t>
              </a:r>
              <a:endParaRPr kumimoji="1" lang="ja-JP" altLang="en-US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285984" y="535782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V4</a:t>
              </a:r>
              <a:endParaRPr kumimoji="1" lang="ja-JP" altLang="en-US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857356" y="1214422"/>
            <a:ext cx="5324578" cy="1714512"/>
            <a:chOff x="1928794" y="3929066"/>
            <a:chExt cx="5324578" cy="1714512"/>
          </a:xfrm>
        </p:grpSpPr>
        <p:sp>
          <p:nvSpPr>
            <p:cNvPr id="26" name="円/楕円 25"/>
            <p:cNvSpPr/>
            <p:nvPr/>
          </p:nvSpPr>
          <p:spPr>
            <a:xfrm>
              <a:off x="2285984" y="4357694"/>
              <a:ext cx="4572032" cy="121444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428860" y="514351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6572264" y="514351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3428992" y="435769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429256" y="435769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4500562" y="550070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357686" y="507207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V5</a:t>
              </a:r>
              <a:endParaRPr kumimoji="1" lang="ja-JP" altLang="en-US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786578" y="521495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V6</a:t>
              </a:r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286380" y="392906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V7</a:t>
              </a:r>
              <a:endParaRPr kumimoji="1" lang="ja-JP" altLang="en-US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286116" y="392906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V8</a:t>
              </a:r>
              <a:endParaRPr kumimoji="1" lang="ja-JP" altLang="en-US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928794" y="514351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V9</a:t>
              </a:r>
              <a:endParaRPr kumimoji="1" lang="ja-JP" altLang="en-US" dirty="0"/>
            </a:p>
          </p:txBody>
        </p:sp>
      </p:grpSp>
      <p:cxnSp>
        <p:nvCxnSpPr>
          <p:cNvPr id="52" name="直線コネクタ 51"/>
          <p:cNvCxnSpPr>
            <a:stCxn id="28" idx="4"/>
            <a:endCxn id="6" idx="0"/>
          </p:cNvCxnSpPr>
          <p:nvPr/>
        </p:nvCxnSpPr>
        <p:spPr>
          <a:xfrm rot="16200000" flipH="1">
            <a:off x="892943" y="4107661"/>
            <a:ext cx="314327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32" idx="4"/>
            <a:endCxn id="8" idx="0"/>
          </p:cNvCxnSpPr>
          <p:nvPr/>
        </p:nvCxnSpPr>
        <p:spPr>
          <a:xfrm rot="16200000" flipH="1">
            <a:off x="1893075" y="3321843"/>
            <a:ext cx="314327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16200000" flipH="1">
            <a:off x="3893339" y="3321843"/>
            <a:ext cx="314327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6200000" flipH="1">
            <a:off x="5036347" y="4107661"/>
            <a:ext cx="3143272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32" idx="3"/>
            <a:endCxn id="6" idx="0"/>
          </p:cNvCxnSpPr>
          <p:nvPr/>
        </p:nvCxnSpPr>
        <p:spPr>
          <a:xfrm rot="5400000">
            <a:off x="964381" y="3300919"/>
            <a:ext cx="3950014" cy="8781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33" idx="3"/>
            <a:endCxn id="6" idx="7"/>
          </p:cNvCxnSpPr>
          <p:nvPr/>
        </p:nvCxnSpPr>
        <p:spPr>
          <a:xfrm rot="5400000">
            <a:off x="1979308" y="2336506"/>
            <a:ext cx="3970938" cy="28279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stCxn id="30" idx="4"/>
            <a:endCxn id="6" idx="6"/>
          </p:cNvCxnSpPr>
          <p:nvPr/>
        </p:nvCxnSpPr>
        <p:spPr>
          <a:xfrm rot="5400000">
            <a:off x="2964645" y="2178835"/>
            <a:ext cx="3214710" cy="40005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stCxn id="28" idx="5"/>
            <a:endCxn id="10" idx="1"/>
          </p:cNvCxnSpPr>
          <p:nvPr/>
        </p:nvCxnSpPr>
        <p:spPr>
          <a:xfrm rot="16200000" flipH="1">
            <a:off x="1729275" y="3300919"/>
            <a:ext cx="3542310" cy="2042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stCxn id="28" idx="5"/>
            <a:endCxn id="8" idx="1"/>
          </p:cNvCxnSpPr>
          <p:nvPr/>
        </p:nvCxnSpPr>
        <p:spPr>
          <a:xfrm rot="16200000" flipH="1">
            <a:off x="1764994" y="3265200"/>
            <a:ext cx="2399302" cy="9705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28" idx="5"/>
            <a:endCxn id="9" idx="1"/>
          </p:cNvCxnSpPr>
          <p:nvPr/>
        </p:nvCxnSpPr>
        <p:spPr>
          <a:xfrm rot="16200000" flipH="1">
            <a:off x="2765126" y="2265068"/>
            <a:ext cx="2399302" cy="297080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stCxn id="28" idx="6"/>
            <a:endCxn id="7" idx="2"/>
          </p:cNvCxnSpPr>
          <p:nvPr/>
        </p:nvCxnSpPr>
        <p:spPr>
          <a:xfrm>
            <a:off x="2500298" y="2500306"/>
            <a:ext cx="4071966" cy="32861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>
            <a:stCxn id="30" idx="4"/>
            <a:endCxn id="10" idx="7"/>
          </p:cNvCxnSpPr>
          <p:nvPr/>
        </p:nvCxnSpPr>
        <p:spPr>
          <a:xfrm rot="5400000">
            <a:off x="3836696" y="3357562"/>
            <a:ext cx="3521386" cy="19497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32" idx="4"/>
            <a:endCxn id="10" idx="1"/>
          </p:cNvCxnSpPr>
          <p:nvPr/>
        </p:nvCxnSpPr>
        <p:spPr>
          <a:xfrm rot="16200000" flipH="1">
            <a:off x="1821637" y="3393281"/>
            <a:ext cx="4307204" cy="10924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stCxn id="33" idx="4"/>
            <a:endCxn id="10" idx="7"/>
          </p:cNvCxnSpPr>
          <p:nvPr/>
        </p:nvCxnSpPr>
        <p:spPr>
          <a:xfrm rot="5400000">
            <a:off x="2872283" y="3536157"/>
            <a:ext cx="4307204" cy="8067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33" idx="5"/>
            <a:endCxn id="7" idx="1"/>
          </p:cNvCxnSpPr>
          <p:nvPr/>
        </p:nvCxnSpPr>
        <p:spPr>
          <a:xfrm rot="16200000" flipH="1">
            <a:off x="4051010" y="3193762"/>
            <a:ext cx="3970938" cy="11134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32" idx="5"/>
            <a:endCxn id="7" idx="1"/>
          </p:cNvCxnSpPr>
          <p:nvPr/>
        </p:nvCxnSpPr>
        <p:spPr>
          <a:xfrm rot="16200000" flipH="1">
            <a:off x="3050878" y="2193630"/>
            <a:ext cx="3970938" cy="31136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stCxn id="33" idx="3"/>
            <a:endCxn id="8" idx="7"/>
          </p:cNvCxnSpPr>
          <p:nvPr/>
        </p:nvCxnSpPr>
        <p:spPr>
          <a:xfrm rot="5400000">
            <a:off x="2872283" y="2443663"/>
            <a:ext cx="3185120" cy="18277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32" idx="5"/>
            <a:endCxn id="9" idx="1"/>
          </p:cNvCxnSpPr>
          <p:nvPr/>
        </p:nvCxnSpPr>
        <p:spPr>
          <a:xfrm rot="16200000" flipH="1">
            <a:off x="2872283" y="2372225"/>
            <a:ext cx="3185120" cy="197067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>
            <a:stCxn id="30" idx="4"/>
            <a:endCxn id="9" idx="7"/>
          </p:cNvCxnSpPr>
          <p:nvPr/>
        </p:nvCxnSpPr>
        <p:spPr>
          <a:xfrm rot="5400000">
            <a:off x="4872547" y="3250405"/>
            <a:ext cx="2378378" cy="1021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>
            <a:stCxn id="30" idx="3"/>
            <a:endCxn id="8" idx="0"/>
          </p:cNvCxnSpPr>
          <p:nvPr/>
        </p:nvCxnSpPr>
        <p:spPr>
          <a:xfrm rot="5400000">
            <a:off x="3821901" y="2229349"/>
            <a:ext cx="2378378" cy="3021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684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833556" y="1285856"/>
          <a:ext cx="5476889" cy="528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  <a:gridCol w="497899"/>
              </a:tblGrid>
              <a:tr h="480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v0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v5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v6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v7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v8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v9</a:t>
                      </a:r>
                      <a:endParaRPr kumimoji="1" lang="ja-JP" altLang="en-US" dirty="0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p2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p1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v5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p5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p9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p8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p7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p6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v6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p6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p5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p9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p8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p7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v7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p7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p6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p5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p9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p8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v8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p8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p7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p6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p5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p9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p4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p3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 anchorCtr="1"/>
                </a:tc>
              </a:tr>
              <a:tr h="48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v9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p9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p8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p7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p6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p5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p3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p4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p4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p3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357422" y="4214818"/>
            <a:ext cx="2428892" cy="2357454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直角三角形 6"/>
          <p:cNvSpPr/>
          <p:nvPr/>
        </p:nvSpPr>
        <p:spPr>
          <a:xfrm>
            <a:off x="4857752" y="4214818"/>
            <a:ext cx="2428892" cy="2357454"/>
          </a:xfrm>
          <a:prstGeom prst="rtTriangle">
            <a:avLst/>
          </a:prstGeom>
          <a:solidFill>
            <a:srgbClr val="FFC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57422" y="1785926"/>
            <a:ext cx="2428892" cy="2357454"/>
          </a:xfrm>
          <a:prstGeom prst="rtTriangle">
            <a:avLst/>
          </a:prstGeom>
          <a:solidFill>
            <a:srgbClr val="FFC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Drum</a:t>
            </a:r>
            <a:r>
              <a:rPr lang="ja-JP" altLang="en-US" dirty="0" smtClean="0"/>
              <a:t>の隣接行列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2953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SCSat</a:t>
            </a:r>
            <a:r>
              <a:rPr lang="ja-JP" altLang="en-US" dirty="0" smtClean="0"/>
              <a:t>実行</a:t>
            </a:r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prstClr val="white"/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lang="en-US" altLang="ja-JP" dirty="0" err="1" smtClean="0"/>
              <a:t>SCSat</a:t>
            </a:r>
            <a:r>
              <a:rPr lang="en-US" altLang="ja-JP" dirty="0" smtClean="0"/>
              <a:t>(Ramsey</a:t>
            </a:r>
            <a:r>
              <a:rPr lang="ja-JP" altLang="en-US" dirty="0" smtClean="0"/>
              <a:t>特化版</a:t>
            </a:r>
            <a:r>
              <a:rPr lang="en-US" altLang="ja-JP" dirty="0" smtClean="0"/>
              <a:t>)</a:t>
            </a:r>
            <a:r>
              <a:rPr kumimoji="1" lang="ja-JP" altLang="en-US" dirty="0" smtClean="0"/>
              <a:t>のデモ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206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成果：　</a:t>
            </a:r>
            <a:r>
              <a:rPr kumimoji="1" lang="en-US" altLang="ja-JP" dirty="0" err="1" smtClean="0"/>
              <a:t>RamseyGraph</a:t>
            </a:r>
            <a:r>
              <a:rPr kumimoji="1" lang="en-US" altLang="ja-JP" dirty="0" smtClean="0"/>
              <a:t>(4,8,57)</a:t>
            </a:r>
            <a:br>
              <a:rPr kumimoji="1" lang="en-US" altLang="ja-JP" dirty="0" smtClean="0"/>
            </a:br>
            <a:r>
              <a:rPr lang="ja-JP" altLang="en-US" sz="3600" dirty="0" smtClean="0"/>
              <a:t>ラムゼー数</a:t>
            </a:r>
            <a:r>
              <a:rPr lang="en-US" altLang="ja-JP" sz="3600" dirty="0" smtClean="0"/>
              <a:t>R(4,8)</a:t>
            </a:r>
            <a:r>
              <a:rPr lang="ja-JP" altLang="en-US" sz="3600" dirty="0" smtClean="0"/>
              <a:t>の最良下界を</a:t>
            </a:r>
            <a:r>
              <a:rPr lang="en-US" altLang="ja-JP" sz="3600" dirty="0" smtClean="0"/>
              <a:t>58</a:t>
            </a:r>
            <a:r>
              <a:rPr lang="ja-JP" altLang="en-US" sz="3600" dirty="0" smtClean="0"/>
              <a:t>に更新</a:t>
            </a:r>
            <a:endParaRPr kumimoji="1" lang="ja-JP" altLang="en-US" sz="3600" dirty="0"/>
          </a:p>
        </p:txBody>
      </p:sp>
      <p:pic>
        <p:nvPicPr>
          <p:cNvPr id="6" name="コンテンツ プレースホルダー 5" descr="rmg-4-8-57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" r="109"/>
          <a:stretch>
            <a:fillRect/>
          </a:stretch>
        </p:blipFill>
        <p:spPr>
          <a:xfrm>
            <a:off x="457200" y="1635975"/>
            <a:ext cx="8229600" cy="4525963"/>
          </a:xfrm>
        </p:spPr>
      </p:pic>
      <p:sp>
        <p:nvSpPr>
          <p:cNvPr id="7" name="テキスト ボックス 6"/>
          <p:cNvSpPr txBox="1"/>
          <p:nvPr/>
        </p:nvSpPr>
        <p:spPr>
          <a:xfrm>
            <a:off x="5652120" y="6093296"/>
            <a:ext cx="26744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See arXiv:1212.1328, 2012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1724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3900" dirty="0" smtClean="0"/>
              <a:t>重要な</a:t>
            </a:r>
            <a:r>
              <a:rPr lang="en-US" altLang="ja-JP" sz="3900" dirty="0" smtClean="0"/>
              <a:t>SAT</a:t>
            </a:r>
            <a:r>
              <a:rPr lang="ja-JP" altLang="en-US" sz="3900" dirty="0" smtClean="0"/>
              <a:t>問題で、</a:t>
            </a:r>
            <a:endParaRPr lang="en-US" altLang="ja-JP" sz="3900" dirty="0" smtClean="0"/>
          </a:p>
          <a:p>
            <a:r>
              <a:rPr lang="ja-JP" altLang="en-US" sz="3900" dirty="0" smtClean="0"/>
              <a:t>充足可能と想定されるも</a:t>
            </a:r>
            <a:endParaRPr lang="en-US" altLang="ja-JP" sz="3900" dirty="0" smtClean="0"/>
          </a:p>
          <a:p>
            <a:r>
              <a:rPr lang="en-US" altLang="ja-JP" sz="3900" dirty="0" err="1" smtClean="0"/>
              <a:t>MiniSAT</a:t>
            </a:r>
            <a:r>
              <a:rPr lang="ja-JP" altLang="en-US" sz="3900" dirty="0" smtClean="0"/>
              <a:t>等を数ヶ月走行しても未解決な程困難</a:t>
            </a:r>
            <a:endParaRPr lang="en-US" altLang="ja-JP" sz="3900" dirty="0" smtClean="0"/>
          </a:p>
          <a:p>
            <a:pPr marL="0" indent="0">
              <a:buNone/>
            </a:pPr>
            <a:endParaRPr lang="en-US" altLang="ja-JP" sz="3900" dirty="0" smtClean="0"/>
          </a:p>
          <a:p>
            <a:pPr marL="0" indent="0">
              <a:buNone/>
            </a:pPr>
            <a:r>
              <a:rPr lang="ja-JP" altLang="en-US" sz="3900" dirty="0" smtClean="0"/>
              <a:t>しかしながら、</a:t>
            </a:r>
            <a:endParaRPr lang="en-US" altLang="ja-JP" sz="3900" dirty="0" smtClean="0"/>
          </a:p>
          <a:p>
            <a:r>
              <a:rPr lang="ja-JP" altLang="en-US" sz="3900" dirty="0" smtClean="0"/>
              <a:t>対称性等の付加制約を（部分的ながらも）満たすような解が想定される</a:t>
            </a:r>
            <a:endParaRPr lang="en-US" altLang="ja-JP" sz="3900" dirty="0" smtClean="0"/>
          </a:p>
          <a:p>
            <a:pPr marL="0" indent="0">
              <a:buNone/>
            </a:pPr>
            <a:endParaRPr lang="en-US" altLang="ja-JP" sz="3900" dirty="0" smtClean="0"/>
          </a:p>
          <a:p>
            <a:pPr marL="0" indent="0">
              <a:buNone/>
            </a:pPr>
            <a:r>
              <a:rPr lang="ja-JP" altLang="en-US" sz="3900" dirty="0" smtClean="0"/>
              <a:t>ならば、適当なソフト制約をご自分でご用意の上、</a:t>
            </a:r>
            <a:endParaRPr lang="en-US" altLang="ja-JP" sz="3900" dirty="0" smtClean="0"/>
          </a:p>
          <a:p>
            <a:pPr marL="0" indent="0">
              <a:buNone/>
            </a:pPr>
            <a:r>
              <a:rPr lang="en-US" altLang="ja-JP" sz="3900" dirty="0" err="1" smtClean="0"/>
              <a:t>SCSat</a:t>
            </a:r>
            <a:r>
              <a:rPr lang="ja-JP" altLang="en-US" sz="3900" dirty="0" smtClean="0"/>
              <a:t>をぜひお試しください。</a:t>
            </a:r>
            <a:endParaRPr lang="en-US" altLang="ja-JP" sz="3900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206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 smtClean="0"/>
              <a:t>Thank you!</a:t>
            </a:r>
            <a:endParaRPr kumimoji="1" lang="ja-JP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09304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SCSat</a:t>
            </a:r>
            <a:r>
              <a:rPr lang="ja-JP" altLang="en-US" dirty="0" smtClean="0"/>
              <a:t>とは何か？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1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対象：　充足可能と予想されながらも、単一解を得るのさえ極めて困難な</a:t>
            </a:r>
            <a:r>
              <a:rPr lang="en-US" altLang="ja-JP" dirty="0" smtClean="0"/>
              <a:t>SAT</a:t>
            </a:r>
            <a:r>
              <a:rPr lang="ja-JP" altLang="en-US" dirty="0" smtClean="0"/>
              <a:t>問題</a:t>
            </a:r>
            <a:r>
              <a:rPr lang="en-US" altLang="ja-JP" dirty="0" smtClean="0"/>
              <a:t>P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特徴：　ソフト制約（</a:t>
            </a:r>
            <a:r>
              <a:rPr lang="en-US" altLang="ja-JP" dirty="0" smtClean="0"/>
              <a:t>SC</a:t>
            </a:r>
            <a:r>
              <a:rPr lang="ja-JP" altLang="en-US" dirty="0" smtClean="0"/>
              <a:t>）を利用</a:t>
            </a:r>
            <a:endParaRPr lang="en-US" altLang="ja-JP" dirty="0" smtClean="0"/>
          </a:p>
          <a:p>
            <a:pPr lvl="1"/>
            <a:r>
              <a:rPr lang="ja-JP" altLang="en-US" dirty="0"/>
              <a:t>対称性等の“好ましい”性質をより多く有する解を</a:t>
            </a:r>
            <a:r>
              <a:rPr lang="ja-JP" altLang="en-US" dirty="0" smtClean="0"/>
              <a:t>指向するよう探索</a:t>
            </a:r>
            <a:r>
              <a:rPr lang="ja-JP" altLang="en-US" dirty="0"/>
              <a:t>を</a:t>
            </a:r>
            <a:r>
              <a:rPr lang="ja-JP" altLang="en-US" dirty="0" smtClean="0"/>
              <a:t>誘導</a:t>
            </a:r>
            <a:endParaRPr lang="en-US" altLang="ja-JP" dirty="0"/>
          </a:p>
          <a:p>
            <a:pPr lvl="1"/>
            <a:r>
              <a:rPr lang="ja-JP" altLang="en-US" dirty="0" smtClean="0"/>
              <a:t>元問題</a:t>
            </a:r>
            <a:r>
              <a:rPr lang="en-US" altLang="ja-JP" dirty="0" smtClean="0"/>
              <a:t>P</a:t>
            </a:r>
            <a:r>
              <a:rPr lang="ja-JP" altLang="en-US" dirty="0" smtClean="0"/>
              <a:t>の探索空間を格段に狭め、問題を易しくする。</a:t>
            </a:r>
            <a:endParaRPr lang="en-US" altLang="ja-JP" dirty="0"/>
          </a:p>
          <a:p>
            <a:pPr lvl="1"/>
            <a:r>
              <a:rPr lang="en-US" altLang="ja-JP" dirty="0" smtClean="0"/>
              <a:t>SC</a:t>
            </a:r>
            <a:r>
              <a:rPr lang="ja-JP" altLang="en-US" dirty="0" smtClean="0"/>
              <a:t>が強すぎて</a:t>
            </a:r>
            <a:r>
              <a:rPr lang="en-US" altLang="ja-JP" dirty="0" smtClean="0"/>
              <a:t>UNSAT</a:t>
            </a:r>
            <a:r>
              <a:rPr lang="ja-JP" altLang="en-US" dirty="0" smtClean="0"/>
              <a:t>となる度、これを自動的に適宜緩和、リスタート。</a:t>
            </a:r>
            <a:endParaRPr lang="en-US" altLang="ja-JP" sz="2600" dirty="0"/>
          </a:p>
          <a:p>
            <a:pPr lvl="1"/>
            <a:endParaRPr lang="en-US" altLang="ja-JP" sz="2600" dirty="0" smtClean="0"/>
          </a:p>
          <a:p>
            <a:pPr marL="0" indent="0">
              <a:buNone/>
            </a:pPr>
            <a:endParaRPr lang="en-US" altLang="ja-JP" baseline="30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7" y="6048000"/>
            <a:ext cx="47605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See Proc. SAT2013, LNCS 7962, 2013, pp.415-421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98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手続き概要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9570" y="1595696"/>
            <a:ext cx="6991877" cy="104028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入力：　元問題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CNF</a:t>
            </a:r>
            <a:r>
              <a:rPr lang="ja-JP" altLang="en-US" sz="2800" dirty="0" smtClean="0"/>
              <a:t>、ソフト制約</a:t>
            </a:r>
            <a:r>
              <a:rPr lang="en-US" altLang="ja-JP" sz="2800" dirty="0" smtClean="0"/>
              <a:t>SC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WCNF</a:t>
            </a:r>
          </a:p>
          <a:p>
            <a:pPr marL="0" indent="0">
              <a:buNone/>
            </a:pPr>
            <a:r>
              <a:rPr lang="ja-JP" altLang="en-US" sz="2800" dirty="0" smtClean="0"/>
              <a:t>出力：　</a:t>
            </a:r>
            <a:r>
              <a:rPr lang="en-US" altLang="ja-JP" sz="2800" dirty="0" smtClean="0"/>
              <a:t>SAT</a:t>
            </a:r>
            <a:r>
              <a:rPr lang="ja-JP" altLang="en-US" sz="2800" dirty="0" smtClean="0"/>
              <a:t>の場合はモデル（単解）　</a:t>
            </a:r>
            <a:r>
              <a:rPr lang="en-US" altLang="ja-JP" sz="2800" dirty="0" smtClean="0"/>
              <a:t>/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UNSAT</a:t>
            </a:r>
          </a:p>
        </p:txBody>
      </p:sp>
      <p:sp>
        <p:nvSpPr>
          <p:cNvPr id="4" name="テキスト ボックス 5"/>
          <p:cNvSpPr txBox="1">
            <a:spLocks noChangeArrowheads="1"/>
          </p:cNvSpPr>
          <p:nvPr/>
        </p:nvSpPr>
        <p:spPr bwMode="auto">
          <a:xfrm>
            <a:off x="972113" y="3061901"/>
            <a:ext cx="7514038" cy="3108544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8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dirty="0"/>
              <a:t> 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0; </a:t>
            </a:r>
            <a:r>
              <a:rPr lang="en-US" altLang="ja-JP" sz="2800" dirty="0" err="1"/>
              <a:t>SC</a:t>
            </a:r>
            <a:r>
              <a:rPr lang="en-US" altLang="ja-JP" sz="2800" b="1" baseline="-25000" dirty="0" err="1"/>
              <a:t>i</a:t>
            </a:r>
            <a:r>
              <a:rPr lang="en-US" altLang="ja-JP" sz="2800" dirty="0"/>
              <a:t> := SC;</a:t>
            </a:r>
          </a:p>
          <a:p>
            <a:r>
              <a:rPr lang="en-US" altLang="ja-JP" sz="2800" dirty="0"/>
              <a:t>  do {</a:t>
            </a:r>
          </a:p>
          <a:p>
            <a:r>
              <a:rPr lang="en-US" altLang="ja-JP" sz="2800" dirty="0"/>
              <a:t>           solve(</a:t>
            </a:r>
            <a:r>
              <a:rPr lang="en-US" altLang="ja-JP" sz="2800" dirty="0" err="1"/>
              <a:t>P∧SC</a:t>
            </a:r>
            <a:r>
              <a:rPr lang="en-US" altLang="ja-JP" sz="2800" b="1" baseline="-25000" dirty="0" err="1"/>
              <a:t>i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/>
              <a:t>           if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result: SAT ) </a:t>
            </a:r>
            <a:r>
              <a:rPr lang="en-US" altLang="ja-JP" sz="2800" dirty="0"/>
              <a:t>then exit</a:t>
            </a:r>
            <a:r>
              <a:rPr lang="en-US" altLang="ja-JP" sz="2800" dirty="0" smtClean="0"/>
              <a:t>( a model )</a:t>
            </a:r>
            <a:r>
              <a:rPr lang="en-US" altLang="ja-JP" sz="2800" dirty="0"/>
              <a:t>;</a:t>
            </a:r>
          </a:p>
          <a:p>
            <a:r>
              <a:rPr lang="en-US" altLang="ja-JP" sz="2800" dirty="0"/>
              <a:t>           else if (</a:t>
            </a:r>
            <a:r>
              <a:rPr lang="en-US" altLang="ja-JP" sz="2800" dirty="0" err="1"/>
              <a:t>SC</a:t>
            </a:r>
            <a:r>
              <a:rPr lang="en-US" altLang="ja-JP" sz="2800" b="1" baseline="-25000" dirty="0" err="1"/>
              <a:t>i</a:t>
            </a:r>
            <a:r>
              <a:rPr lang="en-US" altLang="ja-JP" sz="2800" baseline="30000" dirty="0"/>
              <a:t> </a:t>
            </a:r>
            <a:r>
              <a:rPr lang="en-US" altLang="ja-JP" sz="2800" dirty="0"/>
              <a:t>is empty) then exit(UNSAT);</a:t>
            </a:r>
          </a:p>
          <a:p>
            <a:r>
              <a:rPr lang="en-US" altLang="ja-JP" sz="2800" dirty="0"/>
              <a:t>           else { SC</a:t>
            </a:r>
            <a:r>
              <a:rPr lang="en-US" altLang="ja-JP" sz="2800" b="1" baseline="-25000" dirty="0"/>
              <a:t>i+1</a:t>
            </a:r>
            <a:r>
              <a:rPr lang="en-US" altLang="ja-JP" sz="2800" dirty="0"/>
              <a:t> := relax(</a:t>
            </a:r>
            <a:r>
              <a:rPr lang="en-US" altLang="ja-JP" sz="2800" dirty="0" err="1"/>
              <a:t>SC</a:t>
            </a:r>
            <a:r>
              <a:rPr lang="en-US" altLang="ja-JP" sz="2800" b="1" baseline="-25000" dirty="0" err="1"/>
              <a:t>i</a:t>
            </a:r>
            <a:r>
              <a:rPr lang="en-US" altLang="ja-JP" sz="2800" dirty="0"/>
              <a:t>);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:= i+1; }</a:t>
            </a:r>
          </a:p>
          <a:p>
            <a:r>
              <a:rPr lang="en-US" altLang="ja-JP" sz="2800" dirty="0"/>
              <a:t>  }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3922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例）　</a:t>
            </a:r>
            <a:r>
              <a:rPr kumimoji="1" lang="en-US" altLang="ja-JP" dirty="0" smtClean="0"/>
              <a:t>Ramsey</a:t>
            </a:r>
            <a:r>
              <a:rPr kumimoji="1" lang="ja-JP" altLang="en-US" dirty="0" smtClean="0"/>
              <a:t>数、</a:t>
            </a:r>
            <a:r>
              <a:rPr kumimoji="1" lang="en-US" altLang="ja-JP" dirty="0" smtClean="0"/>
              <a:t>Ramsey</a:t>
            </a:r>
            <a:r>
              <a:rPr kumimoji="1" lang="ja-JP" altLang="en-US" dirty="0" smtClean="0"/>
              <a:t>グラフ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prstClr val="white"/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ツール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JRamsey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のデモ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517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894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4000" dirty="0" smtClean="0"/>
              <a:t>例）</a:t>
            </a:r>
            <a:r>
              <a:rPr lang="ja-JP" altLang="ja-JP" sz="4000" dirty="0"/>
              <a:t>　</a:t>
            </a:r>
            <a:r>
              <a:rPr kumimoji="1" lang="en-US" altLang="ja-JP" sz="4000" dirty="0" err="1" smtClean="0"/>
              <a:t>RamseyGraph</a:t>
            </a:r>
            <a:r>
              <a:rPr kumimoji="1" lang="en-US" altLang="ja-JP" sz="4000" dirty="0" smtClean="0"/>
              <a:t>(3,8,27)</a:t>
            </a:r>
            <a:br>
              <a:rPr kumimoji="1" lang="en-US" altLang="ja-JP" sz="4000" dirty="0" smtClean="0"/>
            </a:br>
            <a:r>
              <a:rPr lang="ja-JP" altLang="en-US" sz="3600" dirty="0" smtClean="0"/>
              <a:t>通常の</a:t>
            </a:r>
            <a:r>
              <a:rPr lang="en-US" altLang="ja-JP" sz="3600" dirty="0" smtClean="0"/>
              <a:t>SAT</a:t>
            </a:r>
            <a:r>
              <a:rPr lang="ja-JP" altLang="en-US" sz="3600" dirty="0" smtClean="0"/>
              <a:t>ソルバーではやや困難</a:t>
            </a:r>
            <a:endParaRPr kumimoji="1" lang="ja-JP" altLang="en-US" sz="3600" dirty="0"/>
          </a:p>
        </p:txBody>
      </p:sp>
      <p:pic>
        <p:nvPicPr>
          <p:cNvPr id="8" name="コンテンツ プレースホルダー 7" descr="ram-3-8-27-0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393" r="-43393"/>
          <a:stretch>
            <a:fillRect/>
          </a:stretch>
        </p:blipFill>
        <p:spPr>
          <a:xfrm>
            <a:off x="0" y="2332037"/>
            <a:ext cx="8229600" cy="4525963"/>
          </a:xfrm>
        </p:spPr>
      </p:pic>
      <p:sp>
        <p:nvSpPr>
          <p:cNvPr id="4" name="角丸四角形吹き出し 3"/>
          <p:cNvSpPr/>
          <p:nvPr/>
        </p:nvSpPr>
        <p:spPr>
          <a:xfrm>
            <a:off x="6472673" y="2332037"/>
            <a:ext cx="2383834" cy="2438746"/>
          </a:xfrm>
          <a:prstGeom prst="wedgeRoundRectCallout">
            <a:avLst>
              <a:gd name="adj1" fmla="val -57212"/>
              <a:gd name="adj2" fmla="val 67315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r="100000" b="100000"/>
            </a:path>
            <a:tileRect l="-100000" t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solidFill>
                  <a:schemeClr val="tx1"/>
                </a:solidFill>
              </a:rPr>
              <a:t>変数個数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=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 smtClean="0">
                <a:solidFill>
                  <a:schemeClr val="tx1"/>
                </a:solidFill>
              </a:rPr>
              <a:t>27*26 / 2 =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351</a:t>
            </a: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節数</a:t>
            </a:r>
            <a:r>
              <a:rPr lang="en-US" altLang="ja-JP" sz="2800" dirty="0" smtClean="0">
                <a:solidFill>
                  <a:schemeClr val="tx1"/>
                </a:solidFill>
              </a:rPr>
              <a:t> = 2223000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8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63471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3200" smtClean="0"/>
              <a:t>ストライプ制約</a:t>
            </a:r>
            <a:r>
              <a:rPr lang="ja-JP" altLang="en-US" sz="3200" dirty="0" smtClean="0"/>
              <a:t>の付加：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もっと美しく、かつ易しい解があるのでは？</a:t>
            </a:r>
            <a:endParaRPr kumimoji="1" lang="ja-JP" altLang="en-US" sz="3200" dirty="0"/>
          </a:p>
        </p:txBody>
      </p:sp>
      <p:pic>
        <p:nvPicPr>
          <p:cNvPr id="4" name="コンテンツ プレースホルダー 3" descr="ram-3-8-27-x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393" r="-43393"/>
          <a:stretch>
            <a:fillRect/>
          </a:stretch>
        </p:blipFill>
        <p:spPr>
          <a:xfrm>
            <a:off x="0" y="2332037"/>
            <a:ext cx="8229600" cy="4525963"/>
          </a:xfrm>
        </p:spPr>
      </p:pic>
      <p:sp>
        <p:nvSpPr>
          <p:cNvPr id="6" name="角丸四角形吹き出し 5"/>
          <p:cNvSpPr/>
          <p:nvPr/>
        </p:nvSpPr>
        <p:spPr>
          <a:xfrm>
            <a:off x="6472673" y="2007847"/>
            <a:ext cx="2214127" cy="1937332"/>
          </a:xfrm>
          <a:prstGeom prst="wedgeRoundRectCallout">
            <a:avLst>
              <a:gd name="adj1" fmla="val -56492"/>
              <a:gd name="adj2" fmla="val 93351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r="100000" b="100000"/>
            </a:path>
            <a:tileRect l="-100000" t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正味の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</a:rPr>
              <a:t>変数個数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=</a:t>
            </a:r>
            <a:endParaRPr lang="en-US" altLang="ja-JP" sz="3200" dirty="0">
              <a:solidFill>
                <a:srgbClr val="000000"/>
              </a:solidFill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</a:rPr>
              <a:t>ストライプ数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=</a:t>
            </a:r>
            <a:endParaRPr lang="en-US" altLang="ja-JP" sz="3200" dirty="0">
              <a:solidFill>
                <a:srgbClr val="000000"/>
              </a:solidFill>
            </a:endParaRPr>
          </a:p>
          <a:p>
            <a:r>
              <a:rPr lang="en-US" altLang="ja-JP" sz="3200" dirty="0">
                <a:solidFill>
                  <a:srgbClr val="FF0000"/>
                </a:solidFill>
              </a:rPr>
              <a:t>26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3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否、きれいな解はなく、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やや乱れた解しかない！</a:t>
            </a:r>
            <a:endParaRPr kumimoji="1" lang="ja-JP" altLang="en-US" dirty="0"/>
          </a:p>
        </p:txBody>
      </p:sp>
      <p:pic>
        <p:nvPicPr>
          <p:cNvPr id="3" name="コンテンツ プレースホルダー 2" descr="r-3-8-27-relaxed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393" r="-43393"/>
          <a:stretch>
            <a:fillRect/>
          </a:stretch>
        </p:blipFill>
        <p:spPr>
          <a:xfrm>
            <a:off x="0" y="2332037"/>
            <a:ext cx="8229600" cy="4525963"/>
          </a:xfrm>
        </p:spPr>
      </p:pic>
      <p:sp>
        <p:nvSpPr>
          <p:cNvPr id="5" name="角丸四角形吹き出し 4"/>
          <p:cNvSpPr/>
          <p:nvPr/>
        </p:nvSpPr>
        <p:spPr>
          <a:xfrm>
            <a:off x="6472673" y="2332037"/>
            <a:ext cx="2214127" cy="1613142"/>
          </a:xfrm>
          <a:prstGeom prst="wedgeRoundRectCallout">
            <a:avLst>
              <a:gd name="adj1" fmla="val -56492"/>
              <a:gd name="adj2" fmla="val 93351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r="100000" b="100000"/>
            </a:path>
            <a:tileRect l="-100000" t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部分的に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ストライプ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2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様々な</a:t>
            </a:r>
            <a:r>
              <a:rPr kumimoji="1" lang="en-US" altLang="ja-JP" dirty="0" smtClean="0"/>
              <a:t>Ramsey</a:t>
            </a:r>
            <a:r>
              <a:rPr lang="ja-JP" altLang="en-US" dirty="0" smtClean="0"/>
              <a:t>付加</a:t>
            </a:r>
            <a:r>
              <a:rPr kumimoji="1" lang="ja-JP" altLang="en-US" dirty="0" smtClean="0"/>
              <a:t>制約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2009</a:t>
            </a:r>
            <a:r>
              <a:rPr kumimoji="1" lang="ja-JP" altLang="en-US" dirty="0" smtClean="0"/>
              <a:t>年</a:t>
            </a:r>
            <a:r>
              <a:rPr lang="ja-JP" altLang="en-US" dirty="0" smtClean="0"/>
              <a:t>、ハード制約として付加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Symmetric Zebra, </a:t>
            </a:r>
            <a:r>
              <a:rPr lang="en-US" altLang="ja-JP" dirty="0" smtClean="0"/>
              <a:t>Cycle, </a:t>
            </a:r>
            <a:r>
              <a:rPr kumimoji="1" lang="en-US" altLang="ja-JP" dirty="0" smtClean="0"/>
              <a:t>Alternative Cycle,</a:t>
            </a:r>
            <a:r>
              <a:rPr lang="en-US" altLang="ja-JP" dirty="0"/>
              <a:t> </a:t>
            </a:r>
            <a:r>
              <a:rPr lang="en-US" altLang="ja-JP" dirty="0" smtClean="0"/>
              <a:t>Pyramid, </a:t>
            </a:r>
            <a:r>
              <a:rPr kumimoji="1" lang="en-US" altLang="ja-JP" dirty="0" smtClean="0"/>
              <a:t>Drum, etc.</a:t>
            </a:r>
          </a:p>
          <a:p>
            <a:pPr lvl="1"/>
            <a:r>
              <a:rPr lang="ja-JP" altLang="en-US" dirty="0" smtClean="0"/>
              <a:t>それなりに有効ではあるが、</a:t>
            </a:r>
            <a:r>
              <a:rPr lang="en-US" altLang="ja-JP" dirty="0" smtClean="0"/>
              <a:t>Ramsey</a:t>
            </a:r>
            <a:r>
              <a:rPr lang="ja-JP" altLang="en-US" dirty="0" smtClean="0"/>
              <a:t>数探求に直接寄与しないインスタンスばかり。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2012</a:t>
            </a:r>
            <a:r>
              <a:rPr kumimoji="1" lang="ja-JP" altLang="en-US" dirty="0" smtClean="0"/>
              <a:t>年、</a:t>
            </a:r>
            <a:r>
              <a:rPr lang="ja-JP" altLang="en-US" dirty="0" smtClean="0"/>
              <a:t>ソフト制約として付加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en-US" altLang="ja-JP" dirty="0" err="1" smtClean="0"/>
              <a:t>Nonsymmetric</a:t>
            </a:r>
            <a:r>
              <a:rPr lang="en-US" altLang="ja-JP" dirty="0" smtClean="0"/>
              <a:t>-) Zebra, Partitioned Zebra, </a:t>
            </a:r>
            <a:r>
              <a:rPr lang="en-US" altLang="ja-JP" dirty="0" err="1" smtClean="0"/>
              <a:t>Ichimatsu</a:t>
            </a:r>
            <a:r>
              <a:rPr lang="en-US" altLang="ja-JP" dirty="0" smtClean="0"/>
              <a:t> (Checkerboard), etc.</a:t>
            </a:r>
          </a:p>
          <a:p>
            <a:pPr lvl="1"/>
            <a:r>
              <a:rPr lang="en-US" altLang="ja-JP" dirty="0" smtClean="0"/>
              <a:t>Ramsey</a:t>
            </a:r>
            <a:r>
              <a:rPr lang="ja-JP" altLang="en-US" dirty="0" smtClean="0"/>
              <a:t>数探索に関わる重要なインスタンスにおいて実際に成果が</a:t>
            </a:r>
            <a:r>
              <a:rPr lang="ja-JP" altLang="en-US" smtClean="0"/>
              <a:t>あった。有望。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1154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ja-JP" altLang="en-US" dirty="0" smtClean="0"/>
              <a:t>独立サイクルごとに同彩色</a:t>
            </a:r>
            <a:endParaRPr lang="en-US" altLang="ja-JP" dirty="0" smtClean="0"/>
          </a:p>
        </p:txBody>
      </p:sp>
      <p:sp>
        <p:nvSpPr>
          <p:cNvPr id="2560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Cycle</a:t>
            </a:r>
            <a:r>
              <a:rPr lang="ja-JP" altLang="en-US" dirty="0" smtClean="0"/>
              <a:t>制約</a:t>
            </a:r>
          </a:p>
        </p:txBody>
      </p:sp>
      <p:sp>
        <p:nvSpPr>
          <p:cNvPr id="25604" name="テキスト ボックス 22"/>
          <p:cNvSpPr txBox="1">
            <a:spLocks noChangeArrowheads="1"/>
          </p:cNvSpPr>
          <p:nvPr/>
        </p:nvSpPr>
        <p:spPr bwMode="auto">
          <a:xfrm>
            <a:off x="4357688" y="214312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V0</a:t>
            </a:r>
            <a:endParaRPr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2714625" y="2643188"/>
            <a:ext cx="3600450" cy="3600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3357563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6143625" y="3857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5500688" y="29289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429125" y="2500313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429125" y="6143625"/>
            <a:ext cx="214313" cy="21431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357563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12" name="テキスト ボックス 24"/>
          <p:cNvSpPr txBox="1">
            <a:spLocks noChangeArrowheads="1"/>
          </p:cNvSpPr>
          <p:nvPr/>
        </p:nvSpPr>
        <p:spPr bwMode="auto">
          <a:xfrm>
            <a:off x="5643563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V1</a:t>
            </a:r>
            <a:endParaRPr lang="ja-JP" altLang="en-US" dirty="0"/>
          </a:p>
        </p:txBody>
      </p:sp>
      <p:sp>
        <p:nvSpPr>
          <p:cNvPr id="25613" name="テキスト ボックス 26"/>
          <p:cNvSpPr txBox="1">
            <a:spLocks noChangeArrowheads="1"/>
          </p:cNvSpPr>
          <p:nvPr/>
        </p:nvSpPr>
        <p:spPr bwMode="auto">
          <a:xfrm>
            <a:off x="6357938" y="3643313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V2</a:t>
            </a:r>
            <a:endParaRPr lang="ja-JP" altLang="en-US" dirty="0"/>
          </a:p>
        </p:txBody>
      </p:sp>
      <p:sp>
        <p:nvSpPr>
          <p:cNvPr id="25614" name="テキスト ボックス 27"/>
          <p:cNvSpPr txBox="1">
            <a:spLocks noChangeArrowheads="1"/>
          </p:cNvSpPr>
          <p:nvPr/>
        </p:nvSpPr>
        <p:spPr bwMode="auto">
          <a:xfrm>
            <a:off x="4357688" y="635793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V5</a:t>
            </a:r>
            <a:endParaRPr lang="ja-JP" altLang="en-US" dirty="0"/>
          </a:p>
        </p:txBody>
      </p:sp>
      <p:sp>
        <p:nvSpPr>
          <p:cNvPr id="25615" name="テキスト ボックス 28"/>
          <p:cNvSpPr txBox="1">
            <a:spLocks noChangeArrowheads="1"/>
          </p:cNvSpPr>
          <p:nvPr/>
        </p:nvSpPr>
        <p:spPr bwMode="auto">
          <a:xfrm>
            <a:off x="2928938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V6</a:t>
            </a:r>
            <a:endParaRPr lang="ja-JP" altLang="en-US" dirty="0"/>
          </a:p>
        </p:txBody>
      </p:sp>
      <p:sp>
        <p:nvSpPr>
          <p:cNvPr id="25616" name="テキスト ボックス 29"/>
          <p:cNvSpPr txBox="1">
            <a:spLocks noChangeArrowheads="1"/>
          </p:cNvSpPr>
          <p:nvPr/>
        </p:nvSpPr>
        <p:spPr bwMode="auto">
          <a:xfrm>
            <a:off x="2928938" y="2643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V9</a:t>
            </a:r>
            <a:endParaRPr lang="ja-JP" altLang="en-US" dirty="0"/>
          </a:p>
        </p:txBody>
      </p:sp>
      <p:cxnSp>
        <p:nvCxnSpPr>
          <p:cNvPr id="34" name="直線コネクタ 33"/>
          <p:cNvCxnSpPr>
            <a:stCxn id="51" idx="6"/>
            <a:endCxn id="53" idx="1"/>
          </p:cNvCxnSpPr>
          <p:nvPr/>
        </p:nvCxnSpPr>
        <p:spPr>
          <a:xfrm>
            <a:off x="4643438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51" idx="5"/>
            <a:endCxn id="54" idx="1"/>
          </p:cNvCxnSpPr>
          <p:nvPr/>
        </p:nvCxnSpPr>
        <p:spPr>
          <a:xfrm rot="16200000" flipH="1">
            <a:off x="4790282" y="2504281"/>
            <a:ext cx="1206500" cy="156368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53" idx="5"/>
            <a:endCxn id="54" idx="0"/>
          </p:cNvCxnSpPr>
          <p:nvPr/>
        </p:nvCxnSpPr>
        <p:spPr>
          <a:xfrm rot="16200000" flipH="1">
            <a:off x="5594350" y="3200400"/>
            <a:ext cx="746125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6143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500688" y="5786438"/>
            <a:ext cx="214312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714625" y="3786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2714625" y="4929188"/>
            <a:ext cx="214313" cy="21431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24" name="テキスト ボックス 26"/>
          <p:cNvSpPr txBox="1">
            <a:spLocks noChangeArrowheads="1"/>
          </p:cNvSpPr>
          <p:nvPr/>
        </p:nvSpPr>
        <p:spPr bwMode="auto">
          <a:xfrm>
            <a:off x="6357938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V3</a:t>
            </a:r>
            <a:endParaRPr lang="ja-JP" altLang="en-US" dirty="0"/>
          </a:p>
        </p:txBody>
      </p:sp>
      <p:sp>
        <p:nvSpPr>
          <p:cNvPr id="25625" name="テキスト ボックス 26"/>
          <p:cNvSpPr txBox="1">
            <a:spLocks noChangeArrowheads="1"/>
          </p:cNvSpPr>
          <p:nvPr/>
        </p:nvSpPr>
        <p:spPr bwMode="auto">
          <a:xfrm>
            <a:off x="5715000" y="5857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V4</a:t>
            </a:r>
            <a:endParaRPr lang="ja-JP" altLang="en-US" dirty="0"/>
          </a:p>
        </p:txBody>
      </p:sp>
      <p:sp>
        <p:nvSpPr>
          <p:cNvPr id="25626" name="テキスト ボックス 26"/>
          <p:cNvSpPr txBox="1">
            <a:spLocks noChangeArrowheads="1"/>
          </p:cNvSpPr>
          <p:nvPr/>
        </p:nvSpPr>
        <p:spPr bwMode="auto">
          <a:xfrm>
            <a:off x="2286000" y="4929188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V7</a:t>
            </a:r>
            <a:endParaRPr lang="ja-JP" altLang="en-US" dirty="0"/>
          </a:p>
        </p:txBody>
      </p:sp>
      <p:sp>
        <p:nvSpPr>
          <p:cNvPr id="25627" name="テキスト ボックス 26"/>
          <p:cNvSpPr txBox="1">
            <a:spLocks noChangeArrowheads="1"/>
          </p:cNvSpPr>
          <p:nvPr/>
        </p:nvSpPr>
        <p:spPr bwMode="auto">
          <a:xfrm>
            <a:off x="2286000" y="3571875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V8</a:t>
            </a:r>
            <a:endParaRPr lang="ja-JP" altLang="en-US" dirty="0"/>
          </a:p>
        </p:txBody>
      </p:sp>
      <p:cxnSp>
        <p:nvCxnSpPr>
          <p:cNvPr id="48" name="直線コネクタ 47"/>
          <p:cNvCxnSpPr>
            <a:stCxn id="54" idx="4"/>
            <a:endCxn id="28" idx="0"/>
          </p:cNvCxnSpPr>
          <p:nvPr/>
        </p:nvCxnSpPr>
        <p:spPr>
          <a:xfrm rot="5400000">
            <a:off x="5822157" y="4501356"/>
            <a:ext cx="857250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8" idx="4"/>
            <a:endCxn id="29" idx="7"/>
          </p:cNvCxnSpPr>
          <p:nvPr/>
        </p:nvCxnSpPr>
        <p:spPr>
          <a:xfrm rot="5400000">
            <a:off x="5630069" y="5196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29" idx="3"/>
            <a:endCxn id="21" idx="6"/>
          </p:cNvCxnSpPr>
          <p:nvPr/>
        </p:nvCxnSpPr>
        <p:spPr>
          <a:xfrm rot="5400000">
            <a:off x="4946650" y="5665788"/>
            <a:ext cx="282575" cy="8890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21" idx="2"/>
            <a:endCxn id="22" idx="5"/>
          </p:cNvCxnSpPr>
          <p:nvPr/>
        </p:nvCxnSpPr>
        <p:spPr>
          <a:xfrm rot="10800000">
            <a:off x="3540125" y="5969000"/>
            <a:ext cx="889000" cy="28257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22" idx="2"/>
            <a:endCxn id="31" idx="4"/>
          </p:cNvCxnSpPr>
          <p:nvPr/>
        </p:nvCxnSpPr>
        <p:spPr>
          <a:xfrm rot="10800000">
            <a:off x="2820988" y="5143500"/>
            <a:ext cx="536575" cy="75088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31" idx="0"/>
            <a:endCxn id="30" idx="4"/>
          </p:cNvCxnSpPr>
          <p:nvPr/>
        </p:nvCxnSpPr>
        <p:spPr>
          <a:xfrm rot="5400000" flipH="1" flipV="1">
            <a:off x="2357438" y="4465638"/>
            <a:ext cx="928687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30" idx="0"/>
            <a:endCxn id="56" idx="3"/>
          </p:cNvCxnSpPr>
          <p:nvPr/>
        </p:nvCxnSpPr>
        <p:spPr>
          <a:xfrm rot="5400000" flipH="1" flipV="1">
            <a:off x="2767807" y="3164681"/>
            <a:ext cx="674688" cy="5683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>
            <a:stCxn id="54" idx="3"/>
            <a:endCxn id="29" idx="0"/>
          </p:cNvCxnSpPr>
          <p:nvPr/>
        </p:nvCxnSpPr>
        <p:spPr>
          <a:xfrm rot="5400000">
            <a:off x="5018882" y="4629944"/>
            <a:ext cx="1746250" cy="5667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29" idx="2"/>
            <a:endCxn id="22" idx="6"/>
          </p:cNvCxnSpPr>
          <p:nvPr/>
        </p:nvCxnSpPr>
        <p:spPr>
          <a:xfrm rot="10800000" flipV="1">
            <a:off x="3571875" y="5894388"/>
            <a:ext cx="19288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22" idx="0"/>
            <a:endCxn id="30" idx="5"/>
          </p:cNvCxnSpPr>
          <p:nvPr/>
        </p:nvCxnSpPr>
        <p:spPr>
          <a:xfrm rot="16200000" flipV="1">
            <a:off x="2271713" y="4594225"/>
            <a:ext cx="1817688" cy="5667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51" idx="2"/>
            <a:endCxn id="56" idx="7"/>
          </p:cNvCxnSpPr>
          <p:nvPr/>
        </p:nvCxnSpPr>
        <p:spPr>
          <a:xfrm rot="10800000" flipV="1">
            <a:off x="3540125" y="2606675"/>
            <a:ext cx="889000" cy="3540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>
            <a:stCxn id="30" idx="7"/>
            <a:endCxn id="51" idx="3"/>
          </p:cNvCxnSpPr>
          <p:nvPr/>
        </p:nvCxnSpPr>
        <p:spPr>
          <a:xfrm rot="5400000" flipH="1" flipV="1">
            <a:off x="3111500" y="2468563"/>
            <a:ext cx="1135063" cy="156368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>
            <a:stCxn id="56" idx="6"/>
            <a:endCxn id="53" idx="2"/>
          </p:cNvCxnSpPr>
          <p:nvPr/>
        </p:nvCxnSpPr>
        <p:spPr>
          <a:xfrm>
            <a:off x="3571875" y="3035300"/>
            <a:ext cx="1928813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>
            <a:stCxn id="53" idx="4"/>
            <a:endCxn id="28" idx="1"/>
          </p:cNvCxnSpPr>
          <p:nvPr/>
        </p:nvCxnSpPr>
        <p:spPr>
          <a:xfrm rot="16200000" flipH="1">
            <a:off x="4983163" y="3768725"/>
            <a:ext cx="1817688" cy="5667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>
            <a:stCxn id="28" idx="3"/>
            <a:endCxn id="21" idx="7"/>
          </p:cNvCxnSpPr>
          <p:nvPr/>
        </p:nvCxnSpPr>
        <p:spPr>
          <a:xfrm rot="5400000">
            <a:off x="4861719" y="4861719"/>
            <a:ext cx="1063625" cy="1563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21" idx="1"/>
            <a:endCxn id="31" idx="5"/>
          </p:cNvCxnSpPr>
          <p:nvPr/>
        </p:nvCxnSpPr>
        <p:spPr>
          <a:xfrm rot="16200000" flipV="1">
            <a:off x="3147219" y="4861719"/>
            <a:ext cx="1063625" cy="1563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>
            <a:stCxn id="31" idx="7"/>
            <a:endCxn id="56" idx="4"/>
          </p:cNvCxnSpPr>
          <p:nvPr/>
        </p:nvCxnSpPr>
        <p:spPr>
          <a:xfrm rot="5400000" flipH="1" flipV="1">
            <a:off x="2271713" y="3768725"/>
            <a:ext cx="1817688" cy="5667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5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798</Words>
  <Application>Microsoft Macintosh PowerPoint</Application>
  <PresentationFormat>画面に合わせる (4:3)</PresentationFormat>
  <Paragraphs>296</Paragraphs>
  <Slides>19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ホワイト</vt:lpstr>
      <vt:lpstr>SCSat: A Soft Constraint Guided SAT Solver</vt:lpstr>
      <vt:lpstr>SCSatとは何か？</vt:lpstr>
      <vt:lpstr>手続き概要</vt:lpstr>
      <vt:lpstr>例）　Ramsey数、Ramseyグラフ</vt:lpstr>
      <vt:lpstr>例）　RamseyGraph(3,8,27) 通常のSATソルバーではやや困難</vt:lpstr>
      <vt:lpstr>ストライプ制約の付加： もっと美しく、かつ易しい解があるのでは？</vt:lpstr>
      <vt:lpstr>否、きれいな解はなく、 やや乱れた解しかない！</vt:lpstr>
      <vt:lpstr>様々なRamsey付加制約</vt:lpstr>
      <vt:lpstr>Cycle制約</vt:lpstr>
      <vt:lpstr>AltCyc</vt:lpstr>
      <vt:lpstr>AltCyc’</vt:lpstr>
      <vt:lpstr>Pyramid</vt:lpstr>
      <vt:lpstr>Pyramidの隣接行列</vt:lpstr>
      <vt:lpstr>Drum</vt:lpstr>
      <vt:lpstr>Drumの隣接行列</vt:lpstr>
      <vt:lpstr>SCSat実行例</vt:lpstr>
      <vt:lpstr>成果：　RamseyGraph(4,8,57) ラムゼー数R(4,8)の最良下界を58に更新</vt:lpstr>
      <vt:lpstr>最後に</vt:lpstr>
      <vt:lpstr>Thank you!</vt:lpstr>
    </vt:vector>
  </TitlesOfParts>
  <Company>九州大学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SCSat: A Soft Constraint Guided SAT Solver</dc:title>
  <dc:creator>藤田 博</dc:creator>
  <cp:lastModifiedBy>藤田 博</cp:lastModifiedBy>
  <cp:revision>87</cp:revision>
  <cp:lastPrinted>2013-06-21T07:25:49Z</cp:lastPrinted>
  <dcterms:created xsi:type="dcterms:W3CDTF">2013-06-14T22:09:25Z</dcterms:created>
  <dcterms:modified xsi:type="dcterms:W3CDTF">2013-07-24T21:04:39Z</dcterms:modified>
</cp:coreProperties>
</file>