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75" r:id="rId3"/>
    <p:sldId id="306" r:id="rId4"/>
    <p:sldId id="383" r:id="rId5"/>
    <p:sldId id="258" r:id="rId6"/>
    <p:sldId id="391" r:id="rId7"/>
    <p:sldId id="393" r:id="rId8"/>
    <p:sldId id="401" r:id="rId9"/>
    <p:sldId id="389" r:id="rId10"/>
    <p:sldId id="394" r:id="rId11"/>
    <p:sldId id="395" r:id="rId12"/>
    <p:sldId id="261" r:id="rId13"/>
    <p:sldId id="396" r:id="rId14"/>
    <p:sldId id="397" r:id="rId15"/>
    <p:sldId id="399" r:id="rId16"/>
    <p:sldId id="398" r:id="rId17"/>
    <p:sldId id="400" r:id="rId18"/>
    <p:sldId id="407" r:id="rId19"/>
    <p:sldId id="310" r:id="rId20"/>
    <p:sldId id="312" r:id="rId21"/>
    <p:sldId id="408" r:id="rId22"/>
    <p:sldId id="410" r:id="rId23"/>
    <p:sldId id="403" r:id="rId24"/>
    <p:sldId id="404" r:id="rId25"/>
    <p:sldId id="406" r:id="rId26"/>
    <p:sldId id="386" r:id="rId27"/>
    <p:sldId id="353" r:id="rId28"/>
    <p:sldId id="387" r:id="rId29"/>
    <p:sldId id="343" r:id="rId30"/>
    <p:sldId id="339" r:id="rId31"/>
    <p:sldId id="341" r:id="rId32"/>
    <p:sldId id="342" r:id="rId33"/>
    <p:sldId id="348" r:id="rId34"/>
    <p:sldId id="388" r:id="rId35"/>
    <p:sldId id="274" r:id="rId3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AFEC6"/>
    <a:srgbClr val="F6FD95"/>
    <a:srgbClr val="F79646"/>
    <a:srgbClr val="000000"/>
    <a:srgbClr val="FFFFFF"/>
    <a:srgbClr val="C00000"/>
    <a:srgbClr val="FFC000"/>
    <a:srgbClr val="4F81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89088" autoAdjust="0"/>
  </p:normalViewPr>
  <p:slideViewPr>
    <p:cSldViewPr>
      <p:cViewPr>
        <p:scale>
          <a:sx n="60" d="100"/>
          <a:sy n="60" d="100"/>
        </p:scale>
        <p:origin x="-15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1C3E1-D14A-4E2C-AF19-167959275BC4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0B72B-1331-44F4-9C76-675E6AC19A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用語の修正および「今後の展開」スライドの削除：２０１４年２月２１日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b="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35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B72B-1331-44F4-9C76-675E6AC19AA2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86C11-156B-42AF-B29B-F715BF57FA46}" type="datetimeFigureOut">
              <a:rPr kumimoji="1" lang="ja-JP" altLang="en-US" smtClean="0"/>
              <a:pPr/>
              <a:t>2014/2/21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2F499-1C33-42BC-A818-0BCEBF6D441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-erato.ist.hokudai.ac.j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research.nii.ac.jp/~uno/dualization.html" TargetMode="External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research.nii.ac.jp/~uno/dualization.html" TargetMode="External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research.nii.ac.jp/~uno/dualization.html" TargetMode="Externa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kuma-san.net/htcbdd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Autofit/>
          </a:bodyPr>
          <a:lstStyle/>
          <a:p>
            <a:r>
              <a:rPr lang="ja-JP" altLang="en-US" sz="40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二分決定グラフに基づく</a:t>
            </a:r>
            <a:r>
              <a:rPr lang="en-US" altLang="ja-JP" sz="40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40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40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大規模ハイパーグラフの極小横断列挙</a:t>
            </a:r>
            <a:endParaRPr kumimoji="1" lang="ja-JP" altLang="en-US" sz="40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3488" y="3886200"/>
            <a:ext cx="8312968" cy="2423120"/>
          </a:xfrm>
        </p:spPr>
        <p:txBody>
          <a:bodyPr>
            <a:normAutofit fontScale="47500" lnSpcReduction="20000"/>
          </a:bodyPr>
          <a:lstStyle/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5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戸田貴久</a:t>
            </a:r>
            <a:r>
              <a:rPr lang="en-US" altLang="ja-JP" sz="5800" baseline="30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1,2</a:t>
            </a:r>
            <a:r>
              <a:rPr lang="ja-JP" altLang="en-US" sz="5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湊真一</a:t>
            </a:r>
            <a:r>
              <a:rPr lang="en-US" altLang="ja-JP" sz="5800" baseline="30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2,1</a:t>
            </a:r>
            <a:endParaRPr lang="en-US" altLang="ja-JP" sz="4400" baseline="3000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hlinkClick r:id="rId3"/>
            </a:endParaRPr>
          </a:p>
          <a:p>
            <a:endParaRPr lang="en-US" altLang="ja-JP" sz="4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JST </a:t>
            </a:r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湊</a:t>
            </a:r>
            <a:r>
              <a:rPr lang="en-US" altLang="ja-JP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ERATO</a:t>
            </a:r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プロジェクト</a:t>
            </a:r>
            <a:r>
              <a:rPr lang="en-US" altLang="ja-JP" sz="4400" baseline="30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</a:p>
          <a:p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北海道大学大学院情報科学研究科</a:t>
            </a:r>
            <a:r>
              <a:rPr lang="en-US" altLang="ja-JP" sz="4400" baseline="30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</a:p>
          <a:p>
            <a:endParaRPr lang="en-US" altLang="ja-JP" sz="4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r"/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２０１３年７月２６日　第３回</a:t>
            </a:r>
            <a:r>
              <a:rPr lang="en-US" altLang="ja-JP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CSPSAT2</a:t>
            </a:r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研究会</a:t>
            </a:r>
            <a:endParaRPr lang="en-US" altLang="ja-JP" sz="4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4" name="図 3" descr="erato_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4632" y="381794"/>
            <a:ext cx="1238250" cy="571500"/>
          </a:xfrm>
          <a:prstGeom prst="rect">
            <a:avLst/>
          </a:prstGeom>
        </p:spPr>
      </p:pic>
      <p:pic>
        <p:nvPicPr>
          <p:cNvPr id="5" name="図 4" descr="jst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88224" y="210344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9144000" cy="1368152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極小横断の列挙との関係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395536" y="4338101"/>
            <a:ext cx="3089143" cy="2340260"/>
            <a:chOff x="1259632" y="4869160"/>
            <a:chExt cx="2376264" cy="1800200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2260059" y="4884780"/>
              <a:ext cx="261660" cy="3551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kumimoji="1" lang="en-US" altLang="ja-JP" sz="2400" dirty="0" smtClean="0">
                  <a:ea typeface="メイリオ" pitchFamily="50" charset="-128"/>
                  <a:cs typeface="メイリオ" pitchFamily="50" charset="-128"/>
                </a:rPr>
                <a:t>1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111277" y="5191964"/>
              <a:ext cx="261660" cy="3551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2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107786" y="5804515"/>
              <a:ext cx="261660" cy="3551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3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2260059" y="6111699"/>
              <a:ext cx="261660" cy="3551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4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426061" y="5804515"/>
              <a:ext cx="261660" cy="3551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5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432027" y="5191964"/>
              <a:ext cx="261660" cy="3551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6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38" name="グループ化 488"/>
            <p:cNvGrpSpPr/>
            <p:nvPr/>
          </p:nvGrpSpPr>
          <p:grpSpPr>
            <a:xfrm>
              <a:off x="1943708" y="5697252"/>
              <a:ext cx="1692188" cy="972108"/>
              <a:chOff x="5040611" y="8893127"/>
              <a:chExt cx="6768752" cy="3888432"/>
            </a:xfrm>
          </p:grpSpPr>
          <p:cxnSp>
            <p:nvCxnSpPr>
              <p:cNvPr id="56" name="直線コネクタ 55"/>
              <p:cNvCxnSpPr/>
              <p:nvPr/>
            </p:nvCxnSpPr>
            <p:spPr>
              <a:xfrm flipV="1">
                <a:off x="5040611" y="8893127"/>
                <a:ext cx="5760640" cy="2448272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 flipV="1">
                <a:off x="6048723" y="10333287"/>
                <a:ext cx="5760640" cy="2448272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>
                <a:off x="5040611" y="11341399"/>
                <a:ext cx="1008112" cy="144016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>
                <a:off x="10801251" y="8893127"/>
                <a:ext cx="1008112" cy="144016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グループ化 504"/>
            <p:cNvGrpSpPr/>
            <p:nvPr/>
          </p:nvGrpSpPr>
          <p:grpSpPr>
            <a:xfrm>
              <a:off x="2123728" y="4869160"/>
              <a:ext cx="1440160" cy="1620180"/>
              <a:chOff x="5760691" y="5580759"/>
              <a:chExt cx="5760640" cy="6480720"/>
            </a:xfrm>
          </p:grpSpPr>
          <p:cxnSp>
            <p:nvCxnSpPr>
              <p:cNvPr id="50" name="直線コネクタ 49"/>
              <p:cNvCxnSpPr/>
              <p:nvPr/>
            </p:nvCxnSpPr>
            <p:spPr>
              <a:xfrm>
                <a:off x="5760691" y="5580759"/>
                <a:ext cx="3600400" cy="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/>
              <p:cNvCxnSpPr/>
              <p:nvPr/>
            </p:nvCxnSpPr>
            <p:spPr>
              <a:xfrm>
                <a:off x="9361091" y="5580759"/>
                <a:ext cx="2160240" cy="144016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 flipH="1">
                <a:off x="10801251" y="7020919"/>
                <a:ext cx="720080" cy="504056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 flipH="1">
                <a:off x="8641011" y="12061479"/>
                <a:ext cx="2160240" cy="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>
                <a:off x="5760691" y="5580759"/>
                <a:ext cx="0" cy="216024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>
                <a:off x="5760691" y="7740999"/>
                <a:ext cx="2880320" cy="432048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グループ化 519"/>
            <p:cNvGrpSpPr/>
            <p:nvPr/>
          </p:nvGrpSpPr>
          <p:grpSpPr>
            <a:xfrm>
              <a:off x="1259632" y="5049180"/>
              <a:ext cx="612068" cy="1260140"/>
              <a:chOff x="2304307" y="6300839"/>
              <a:chExt cx="2448272" cy="5040560"/>
            </a:xfrm>
          </p:grpSpPr>
          <p:cxnSp>
            <p:nvCxnSpPr>
              <p:cNvPr id="46" name="直線コネクタ 45"/>
              <p:cNvCxnSpPr/>
              <p:nvPr/>
            </p:nvCxnSpPr>
            <p:spPr>
              <a:xfrm>
                <a:off x="2304307" y="6300839"/>
                <a:ext cx="0" cy="504056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2304307" y="11341399"/>
                <a:ext cx="2016224" cy="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flipV="1">
                <a:off x="4320531" y="6300839"/>
                <a:ext cx="432048" cy="504056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 flipH="1">
                <a:off x="2304307" y="6300839"/>
                <a:ext cx="2448272" cy="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グループ化 530"/>
            <p:cNvGrpSpPr/>
            <p:nvPr/>
          </p:nvGrpSpPr>
          <p:grpSpPr>
            <a:xfrm>
              <a:off x="1367644" y="5769260"/>
              <a:ext cx="324036" cy="414046"/>
              <a:chOff x="2736355" y="9181159"/>
              <a:chExt cx="1296144" cy="1656184"/>
            </a:xfrm>
          </p:grpSpPr>
          <p:cxnSp>
            <p:nvCxnSpPr>
              <p:cNvPr id="42" name="直線コネクタ 41"/>
              <p:cNvCxnSpPr/>
              <p:nvPr/>
            </p:nvCxnSpPr>
            <p:spPr>
              <a:xfrm>
                <a:off x="2736355" y="9181159"/>
                <a:ext cx="0" cy="1656184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>
                <a:off x="2736355" y="9181159"/>
                <a:ext cx="1296144" cy="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>
                <a:off x="2736355" y="10837343"/>
                <a:ext cx="1152128" cy="0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 flipV="1">
                <a:off x="3888483" y="9181159"/>
                <a:ext cx="144016" cy="1656184"/>
              </a:xfrm>
              <a:prstGeom prst="line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グループ化 59"/>
          <p:cNvGrpSpPr/>
          <p:nvPr/>
        </p:nvGrpSpPr>
        <p:grpSpPr>
          <a:xfrm>
            <a:off x="3976134" y="5040179"/>
            <a:ext cx="1287143" cy="982909"/>
            <a:chOff x="12961491" y="7380959"/>
            <a:chExt cx="3960440" cy="3024336"/>
          </a:xfrm>
          <a:solidFill>
            <a:schemeClr val="bg2">
              <a:lumMod val="50000"/>
            </a:schemeClr>
          </a:solidFill>
        </p:grpSpPr>
        <p:sp>
          <p:nvSpPr>
            <p:cNvPr id="61" name="ストライプ矢印 60"/>
            <p:cNvSpPr/>
            <p:nvPr/>
          </p:nvSpPr>
          <p:spPr>
            <a:xfrm>
              <a:off x="12961491" y="7380959"/>
              <a:ext cx="3960440" cy="3024336"/>
            </a:xfrm>
            <a:prstGeom prst="striped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13681571" y="8317064"/>
              <a:ext cx="2462212" cy="1420508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列挙</a:t>
              </a:r>
              <a:endParaRPr kumimoji="1" lang="ja-JP" altLang="en-US" sz="24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5714373" y="4221088"/>
            <a:ext cx="3089143" cy="2457273"/>
            <a:chOff x="5714373" y="4221088"/>
            <a:chExt cx="3089143" cy="2457273"/>
          </a:xfrm>
        </p:grpSpPr>
        <p:grpSp>
          <p:nvGrpSpPr>
            <p:cNvPr id="25" name="グループ化 477"/>
            <p:cNvGrpSpPr/>
            <p:nvPr/>
          </p:nvGrpSpPr>
          <p:grpSpPr>
            <a:xfrm>
              <a:off x="5737775" y="4221088"/>
              <a:ext cx="2246650" cy="2457273"/>
              <a:chOff x="18002051" y="5220719"/>
              <a:chExt cx="6912768" cy="7560840"/>
            </a:xfrm>
          </p:grpSpPr>
          <p:cxnSp>
            <p:nvCxnSpPr>
              <p:cNvPr id="26" name="直線コネクタ 25"/>
              <p:cNvCxnSpPr/>
              <p:nvPr/>
            </p:nvCxnSpPr>
            <p:spPr>
              <a:xfrm>
                <a:off x="24050723" y="5220719"/>
                <a:ext cx="864096" cy="756084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 flipH="1">
                <a:off x="21746467" y="5220719"/>
                <a:ext cx="2304256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 flipH="1">
                <a:off x="18002051" y="5220719"/>
                <a:ext cx="3744416" cy="576064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/>
              <p:nvPr/>
            </p:nvCxnSpPr>
            <p:spPr>
              <a:xfrm>
                <a:off x="18002051" y="10981359"/>
                <a:ext cx="2880320" cy="1800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/>
              <p:cNvCxnSpPr/>
              <p:nvPr/>
            </p:nvCxnSpPr>
            <p:spPr>
              <a:xfrm>
                <a:off x="20882371" y="12781559"/>
                <a:ext cx="403244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テキスト ボックス 9"/>
            <p:cNvSpPr txBox="1"/>
            <p:nvPr/>
          </p:nvSpPr>
          <p:spPr>
            <a:xfrm>
              <a:off x="7155344" y="435840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kumimoji="1" lang="en-US" altLang="ja-JP" sz="2400" dirty="0" smtClean="0">
                  <a:ea typeface="メイリオ" pitchFamily="50" charset="-128"/>
                  <a:cs typeface="メイリオ" pitchFamily="50" charset="-128"/>
                </a:rPr>
                <a:t>1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8261927" y="475774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2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8257389" y="5554063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3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155344" y="5953402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4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6071146" y="5554063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5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078902" y="475774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6</a:t>
              </a:r>
              <a:endParaRPr kumimoji="1" lang="ja-JP" altLang="en-US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5971801" y="5508231"/>
              <a:ext cx="2784909" cy="538260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grpSp>
          <p:nvGrpSpPr>
            <p:cNvPr id="18" name="グループ化 458"/>
            <p:cNvGrpSpPr/>
            <p:nvPr/>
          </p:nvGrpSpPr>
          <p:grpSpPr>
            <a:xfrm>
              <a:off x="5714373" y="4572127"/>
              <a:ext cx="3089143" cy="1872208"/>
              <a:chOff x="17930043" y="6300839"/>
              <a:chExt cx="9505056" cy="5760640"/>
            </a:xfrm>
          </p:grpSpPr>
          <p:cxnSp>
            <p:nvCxnSpPr>
              <p:cNvPr id="19" name="直線コネクタ 18"/>
              <p:cNvCxnSpPr/>
              <p:nvPr/>
            </p:nvCxnSpPr>
            <p:spPr>
              <a:xfrm>
                <a:off x="17930043" y="10477303"/>
                <a:ext cx="3456384" cy="1584176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21386427" y="12061479"/>
                <a:ext cx="2016224" cy="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 flipV="1">
                <a:off x="23402651" y="7668991"/>
                <a:ext cx="4032448" cy="4392488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 flipV="1">
                <a:off x="17930043" y="8605095"/>
                <a:ext cx="792088" cy="1872208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 flipV="1">
                <a:off x="18722131" y="6300839"/>
                <a:ext cx="7200800" cy="2304256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25922931" y="6300839"/>
                <a:ext cx="1512168" cy="1368152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フリーフォーム 67"/>
          <p:cNvSpPr/>
          <p:nvPr/>
        </p:nvSpPr>
        <p:spPr>
          <a:xfrm>
            <a:off x="755576" y="1772816"/>
            <a:ext cx="602603" cy="2452343"/>
          </a:xfrm>
          <a:custGeom>
            <a:avLst/>
            <a:gdLst>
              <a:gd name="connsiteX0" fmla="*/ 386579 w 386579"/>
              <a:gd name="connsiteY0" fmla="*/ 0 h 2144111"/>
              <a:gd name="connsiteX1" fmla="*/ 355048 w 386579"/>
              <a:gd name="connsiteY1" fmla="*/ 47297 h 2144111"/>
              <a:gd name="connsiteX2" fmla="*/ 339282 w 386579"/>
              <a:gd name="connsiteY2" fmla="*/ 94593 h 2144111"/>
              <a:gd name="connsiteX3" fmla="*/ 291986 w 386579"/>
              <a:gd name="connsiteY3" fmla="*/ 157655 h 2144111"/>
              <a:gd name="connsiteX4" fmla="*/ 276220 w 386579"/>
              <a:gd name="connsiteY4" fmla="*/ 220718 h 2144111"/>
              <a:gd name="connsiteX5" fmla="*/ 213158 w 386579"/>
              <a:gd name="connsiteY5" fmla="*/ 394138 h 2144111"/>
              <a:gd name="connsiteX6" fmla="*/ 181627 w 386579"/>
              <a:gd name="connsiteY6" fmla="*/ 457200 h 2144111"/>
              <a:gd name="connsiteX7" fmla="*/ 150096 w 386579"/>
              <a:gd name="connsiteY7" fmla="*/ 599090 h 2144111"/>
              <a:gd name="connsiteX8" fmla="*/ 134331 w 386579"/>
              <a:gd name="connsiteY8" fmla="*/ 677918 h 2144111"/>
              <a:gd name="connsiteX9" fmla="*/ 102800 w 386579"/>
              <a:gd name="connsiteY9" fmla="*/ 740980 h 2144111"/>
              <a:gd name="connsiteX10" fmla="*/ 87034 w 386579"/>
              <a:gd name="connsiteY10" fmla="*/ 819807 h 2144111"/>
              <a:gd name="connsiteX11" fmla="*/ 71268 w 386579"/>
              <a:gd name="connsiteY11" fmla="*/ 867104 h 2144111"/>
              <a:gd name="connsiteX12" fmla="*/ 55503 w 386579"/>
              <a:gd name="connsiteY12" fmla="*/ 1040524 h 2144111"/>
              <a:gd name="connsiteX13" fmla="*/ 39737 w 386579"/>
              <a:gd name="connsiteY13" fmla="*/ 1150883 h 2144111"/>
              <a:gd name="connsiteX14" fmla="*/ 8206 w 386579"/>
              <a:gd name="connsiteY14" fmla="*/ 1403131 h 2144111"/>
              <a:gd name="connsiteX15" fmla="*/ 23972 w 386579"/>
              <a:gd name="connsiteY15" fmla="*/ 2144111 h 214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86579" h="2144111">
                <a:moveTo>
                  <a:pt x="386579" y="0"/>
                </a:moveTo>
                <a:cubicBezTo>
                  <a:pt x="376069" y="15766"/>
                  <a:pt x="363522" y="30350"/>
                  <a:pt x="355048" y="47297"/>
                </a:cubicBezTo>
                <a:cubicBezTo>
                  <a:pt x="347616" y="62161"/>
                  <a:pt x="347527" y="80164"/>
                  <a:pt x="339282" y="94593"/>
                </a:cubicBezTo>
                <a:cubicBezTo>
                  <a:pt x="326246" y="117407"/>
                  <a:pt x="307751" y="136634"/>
                  <a:pt x="291986" y="157655"/>
                </a:cubicBezTo>
                <a:cubicBezTo>
                  <a:pt x="286731" y="178676"/>
                  <a:pt x="282446" y="199964"/>
                  <a:pt x="276220" y="220718"/>
                </a:cubicBezTo>
                <a:cubicBezTo>
                  <a:pt x="260086" y="274499"/>
                  <a:pt x="236303" y="342062"/>
                  <a:pt x="213158" y="394138"/>
                </a:cubicBezTo>
                <a:cubicBezTo>
                  <a:pt x="203613" y="415614"/>
                  <a:pt x="192137" y="436179"/>
                  <a:pt x="181627" y="457200"/>
                </a:cubicBezTo>
                <a:cubicBezTo>
                  <a:pt x="134079" y="694948"/>
                  <a:pt x="194625" y="398708"/>
                  <a:pt x="150096" y="599090"/>
                </a:cubicBezTo>
                <a:cubicBezTo>
                  <a:pt x="144283" y="625248"/>
                  <a:pt x="142805" y="652497"/>
                  <a:pt x="134331" y="677918"/>
                </a:cubicBezTo>
                <a:cubicBezTo>
                  <a:pt x="126899" y="700214"/>
                  <a:pt x="113310" y="719959"/>
                  <a:pt x="102800" y="740980"/>
                </a:cubicBezTo>
                <a:cubicBezTo>
                  <a:pt x="97545" y="767256"/>
                  <a:pt x="93533" y="793811"/>
                  <a:pt x="87034" y="819807"/>
                </a:cubicBezTo>
                <a:cubicBezTo>
                  <a:pt x="83003" y="835929"/>
                  <a:pt x="73618" y="850653"/>
                  <a:pt x="71268" y="867104"/>
                </a:cubicBezTo>
                <a:cubicBezTo>
                  <a:pt x="63059" y="924566"/>
                  <a:pt x="61913" y="982834"/>
                  <a:pt x="55503" y="1040524"/>
                </a:cubicBezTo>
                <a:cubicBezTo>
                  <a:pt x="51399" y="1077457"/>
                  <a:pt x="44346" y="1114010"/>
                  <a:pt x="39737" y="1150883"/>
                </a:cubicBezTo>
                <a:cubicBezTo>
                  <a:pt x="0" y="1468779"/>
                  <a:pt x="46217" y="1137066"/>
                  <a:pt x="8206" y="1403131"/>
                </a:cubicBezTo>
                <a:cubicBezTo>
                  <a:pt x="24741" y="2081040"/>
                  <a:pt x="23972" y="1833992"/>
                  <a:pt x="23972" y="2144111"/>
                </a:cubicBezTo>
              </a:path>
            </a:pathLst>
          </a:custGeom>
          <a:ln w="76200">
            <a:solidFill>
              <a:schemeClr val="bg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フリーフォーム 70"/>
          <p:cNvSpPr/>
          <p:nvPr/>
        </p:nvSpPr>
        <p:spPr>
          <a:xfrm>
            <a:off x="6732240" y="3429000"/>
            <a:ext cx="360040" cy="721584"/>
          </a:xfrm>
          <a:custGeom>
            <a:avLst/>
            <a:gdLst>
              <a:gd name="connsiteX0" fmla="*/ 394138 w 394138"/>
              <a:gd name="connsiteY0" fmla="*/ 1119352 h 1119352"/>
              <a:gd name="connsiteX1" fmla="*/ 362607 w 394138"/>
              <a:gd name="connsiteY1" fmla="*/ 898635 h 1119352"/>
              <a:gd name="connsiteX2" fmla="*/ 346841 w 394138"/>
              <a:gd name="connsiteY2" fmla="*/ 851338 h 1119352"/>
              <a:gd name="connsiteX3" fmla="*/ 331076 w 394138"/>
              <a:gd name="connsiteY3" fmla="*/ 772511 h 1119352"/>
              <a:gd name="connsiteX4" fmla="*/ 283779 w 394138"/>
              <a:gd name="connsiteY4" fmla="*/ 630621 h 1119352"/>
              <a:gd name="connsiteX5" fmla="*/ 252248 w 394138"/>
              <a:gd name="connsiteY5" fmla="*/ 536028 h 1119352"/>
              <a:gd name="connsiteX6" fmla="*/ 236483 w 394138"/>
              <a:gd name="connsiteY6" fmla="*/ 488731 h 1119352"/>
              <a:gd name="connsiteX7" fmla="*/ 204952 w 394138"/>
              <a:gd name="connsiteY7" fmla="*/ 441435 h 1119352"/>
              <a:gd name="connsiteX8" fmla="*/ 173421 w 394138"/>
              <a:gd name="connsiteY8" fmla="*/ 346842 h 1119352"/>
              <a:gd name="connsiteX9" fmla="*/ 110359 w 394138"/>
              <a:gd name="connsiteY9" fmla="*/ 236483 h 1119352"/>
              <a:gd name="connsiteX10" fmla="*/ 94593 w 394138"/>
              <a:gd name="connsiteY10" fmla="*/ 173421 h 1119352"/>
              <a:gd name="connsiteX11" fmla="*/ 63062 w 394138"/>
              <a:gd name="connsiteY11" fmla="*/ 126124 h 1119352"/>
              <a:gd name="connsiteX12" fmla="*/ 47296 w 394138"/>
              <a:gd name="connsiteY12" fmla="*/ 78828 h 1119352"/>
              <a:gd name="connsiteX13" fmla="*/ 15765 w 394138"/>
              <a:gd name="connsiteY13" fmla="*/ 31531 h 1119352"/>
              <a:gd name="connsiteX14" fmla="*/ 0 w 394138"/>
              <a:gd name="connsiteY14" fmla="*/ 0 h 1119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4138" h="1119352">
                <a:moveTo>
                  <a:pt x="394138" y="1119352"/>
                </a:moveTo>
                <a:cubicBezTo>
                  <a:pt x="387321" y="1064819"/>
                  <a:pt x="375594" y="957076"/>
                  <a:pt x="362607" y="898635"/>
                </a:cubicBezTo>
                <a:cubicBezTo>
                  <a:pt x="359002" y="882412"/>
                  <a:pt x="350872" y="867460"/>
                  <a:pt x="346841" y="851338"/>
                </a:cubicBezTo>
                <a:cubicBezTo>
                  <a:pt x="340342" y="825342"/>
                  <a:pt x="338126" y="798363"/>
                  <a:pt x="331076" y="772511"/>
                </a:cubicBezTo>
                <a:cubicBezTo>
                  <a:pt x="331070" y="772490"/>
                  <a:pt x="291665" y="654279"/>
                  <a:pt x="283779" y="630621"/>
                </a:cubicBezTo>
                <a:lnTo>
                  <a:pt x="252248" y="536028"/>
                </a:lnTo>
                <a:cubicBezTo>
                  <a:pt x="246993" y="520262"/>
                  <a:pt x="245701" y="502558"/>
                  <a:pt x="236483" y="488731"/>
                </a:cubicBezTo>
                <a:cubicBezTo>
                  <a:pt x="225973" y="472966"/>
                  <a:pt x="212647" y="458750"/>
                  <a:pt x="204952" y="441435"/>
                </a:cubicBezTo>
                <a:cubicBezTo>
                  <a:pt x="191453" y="411063"/>
                  <a:pt x="188285" y="376570"/>
                  <a:pt x="173421" y="346842"/>
                </a:cubicBezTo>
                <a:cubicBezTo>
                  <a:pt x="133416" y="266832"/>
                  <a:pt x="154926" y="303335"/>
                  <a:pt x="110359" y="236483"/>
                </a:cubicBezTo>
                <a:cubicBezTo>
                  <a:pt x="105104" y="215462"/>
                  <a:pt x="103128" y="193337"/>
                  <a:pt x="94593" y="173421"/>
                </a:cubicBezTo>
                <a:cubicBezTo>
                  <a:pt x="87129" y="156005"/>
                  <a:pt x="71536" y="143071"/>
                  <a:pt x="63062" y="126124"/>
                </a:cubicBezTo>
                <a:cubicBezTo>
                  <a:pt x="55630" y="111260"/>
                  <a:pt x="54728" y="93692"/>
                  <a:pt x="47296" y="78828"/>
                </a:cubicBezTo>
                <a:cubicBezTo>
                  <a:pt x="38822" y="61881"/>
                  <a:pt x="25513" y="47779"/>
                  <a:pt x="15765" y="31531"/>
                </a:cubicBezTo>
                <a:cubicBezTo>
                  <a:pt x="9719" y="21455"/>
                  <a:pt x="5255" y="10510"/>
                  <a:pt x="0" y="0"/>
                </a:cubicBezTo>
              </a:path>
            </a:pathLst>
          </a:custGeom>
          <a:ln w="76200">
            <a:solidFill>
              <a:schemeClr val="bg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4" name="グループ化 83"/>
          <p:cNvGrpSpPr/>
          <p:nvPr/>
        </p:nvGrpSpPr>
        <p:grpSpPr>
          <a:xfrm>
            <a:off x="323528" y="807095"/>
            <a:ext cx="6618865" cy="923330"/>
            <a:chOff x="323528" y="807095"/>
            <a:chExt cx="6618865" cy="923330"/>
          </a:xfrm>
        </p:grpSpPr>
        <p:sp>
          <p:nvSpPr>
            <p:cNvPr id="64" name="テキスト ボックス 63"/>
            <p:cNvSpPr txBox="1"/>
            <p:nvPr/>
          </p:nvSpPr>
          <p:spPr>
            <a:xfrm>
              <a:off x="467544" y="1268760"/>
              <a:ext cx="64748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l-GR" altLang="ja-JP" sz="2400" i="1" dirty="0" smtClean="0">
                  <a:latin typeface="メイリオ"/>
                  <a:ea typeface="メイリオ"/>
                  <a:cs typeface="メイリオ"/>
                </a:rPr>
                <a:t>Φ</a:t>
              </a:r>
              <a:r>
                <a:rPr lang="en-US" altLang="ja-JP" sz="2400" dirty="0" smtClean="0">
                  <a:latin typeface="メイリオ"/>
                  <a:ea typeface="メイリオ"/>
                  <a:cs typeface="メイリオ"/>
                </a:rPr>
                <a:t> = </a:t>
              </a:r>
              <a:r>
                <a:rPr lang="en-US" altLang="ja-JP" sz="2400" dirty="0" smtClean="0">
                  <a:ea typeface="メイリオ"/>
                  <a:cs typeface="メイリオ"/>
                </a:rPr>
                <a:t>(x1 ⋁ x2 ⋁ x3) ⋀ (x3 ⋁ x4) ⋀ (x5 ⋁ x6) ) ⋀ x5 </a:t>
              </a: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323528" y="807095"/>
              <a:ext cx="800219" cy="46166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入力</a:t>
              </a:r>
              <a:endParaRPr kumimoji="1" lang="ja-JP" altLang="en-US" sz="24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2771800" y="2492896"/>
            <a:ext cx="6099747" cy="936104"/>
            <a:chOff x="2771800" y="2492896"/>
            <a:chExt cx="6099747" cy="936104"/>
          </a:xfrm>
        </p:grpSpPr>
        <p:sp>
          <p:nvSpPr>
            <p:cNvPr id="65" name="テキスト ボックス 64"/>
            <p:cNvSpPr txBox="1"/>
            <p:nvPr/>
          </p:nvSpPr>
          <p:spPr>
            <a:xfrm>
              <a:off x="2771800" y="2967335"/>
              <a:ext cx="60997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l-GR" altLang="ja-JP" sz="2400" i="1" dirty="0" smtClean="0">
                  <a:latin typeface="メイリオ"/>
                  <a:ea typeface="メイリオ"/>
                  <a:cs typeface="メイリオ"/>
                </a:rPr>
                <a:t>Ψ</a:t>
              </a:r>
              <a:r>
                <a:rPr lang="en-US" altLang="ja-JP" sz="2400" dirty="0" smtClean="0">
                  <a:latin typeface="メイリオ"/>
                  <a:ea typeface="メイリオ"/>
                  <a:cs typeface="メイリオ"/>
                </a:rPr>
                <a:t> = </a:t>
              </a:r>
              <a:r>
                <a:rPr lang="en-US" altLang="ja-JP" sz="2400" dirty="0" smtClean="0">
                  <a:ea typeface="メイリオ"/>
                  <a:cs typeface="メイリオ"/>
                </a:rPr>
                <a:t>(x3 ⋁x5) ⋀ (x1 ⋁ x4 ⋁ x5) ⋀ (x2 ⋁ x4 ⋁ x5)</a:t>
              </a: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2771800" y="2492896"/>
              <a:ext cx="800219" cy="46166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出力</a:t>
              </a:r>
              <a:endParaRPr kumimoji="1" lang="ja-JP" altLang="en-US" sz="24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74" name="テキスト ボックス 73"/>
          <p:cNvSpPr txBox="1"/>
          <p:nvPr/>
        </p:nvSpPr>
        <p:spPr>
          <a:xfrm>
            <a:off x="3491880" y="1959223"/>
            <a:ext cx="5614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400" dirty="0" smtClean="0">
                <a:ea typeface="メイリオ"/>
                <a:cs typeface="メイリオ"/>
              </a:rPr>
              <a:t>(x1 ⋀ x2 ⋀ x3) ⋁ (x3 ⋀ x4) ⋁ (x5 ⋀ x6) ⋁ x5</a:t>
            </a:r>
          </a:p>
        </p:txBody>
      </p:sp>
      <p:grpSp>
        <p:nvGrpSpPr>
          <p:cNvPr id="82" name="グループ化 81"/>
          <p:cNvGrpSpPr/>
          <p:nvPr/>
        </p:nvGrpSpPr>
        <p:grpSpPr>
          <a:xfrm>
            <a:off x="6942393" y="1268760"/>
            <a:ext cx="1518039" cy="792088"/>
            <a:chOff x="6942393" y="1268760"/>
            <a:chExt cx="1518039" cy="792088"/>
          </a:xfrm>
        </p:grpSpPr>
        <p:cxnSp>
          <p:nvCxnSpPr>
            <p:cNvPr id="76" name="図形 75"/>
            <p:cNvCxnSpPr>
              <a:stCxn id="64" idx="3"/>
            </p:cNvCxnSpPr>
            <p:nvPr/>
          </p:nvCxnSpPr>
          <p:spPr>
            <a:xfrm>
              <a:off x="6942393" y="1499593"/>
              <a:ext cx="221895" cy="561255"/>
            </a:xfrm>
            <a:prstGeom prst="bentConnector2">
              <a:avLst/>
            </a:prstGeom>
            <a:ln w="762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テキスト ボックス 76"/>
            <p:cNvSpPr txBox="1"/>
            <p:nvPr/>
          </p:nvSpPr>
          <p:spPr>
            <a:xfrm>
              <a:off x="7352436" y="1268760"/>
              <a:ext cx="110799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双対化</a:t>
              </a:r>
              <a:endParaRPr kumimoji="1" lang="ja-JP" altLang="en-US" sz="2400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6444208" y="2420888"/>
            <a:ext cx="1631796" cy="504056"/>
            <a:chOff x="6444208" y="2420888"/>
            <a:chExt cx="1631796" cy="504056"/>
          </a:xfrm>
        </p:grpSpPr>
        <p:cxnSp>
          <p:nvCxnSpPr>
            <p:cNvPr id="79" name="直線矢印コネクタ 78"/>
            <p:cNvCxnSpPr/>
            <p:nvPr/>
          </p:nvCxnSpPr>
          <p:spPr>
            <a:xfrm>
              <a:off x="6444208" y="2420888"/>
              <a:ext cx="0" cy="504056"/>
            </a:xfrm>
            <a:prstGeom prst="straightConnector1">
              <a:avLst/>
            </a:prstGeom>
            <a:ln w="762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テキスト ボックス 80"/>
            <p:cNvSpPr txBox="1"/>
            <p:nvPr/>
          </p:nvSpPr>
          <p:spPr>
            <a:xfrm>
              <a:off x="6660232" y="2420888"/>
              <a:ext cx="141577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形式変換</a:t>
              </a:r>
              <a:endParaRPr kumimoji="1" lang="ja-JP" altLang="en-US" sz="2400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88" name="テキスト ボックス 87"/>
          <p:cNvSpPr txBox="1"/>
          <p:nvPr/>
        </p:nvSpPr>
        <p:spPr>
          <a:xfrm>
            <a:off x="1653666" y="3501008"/>
            <a:ext cx="48625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1" lang="en-US" altLang="ja-JP" sz="4000" dirty="0" smtClean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rPr>
              <a:t>TRAS-ENUM-complete</a:t>
            </a:r>
            <a:endParaRPr kumimoji="1" lang="ja-JP" altLang="en-US" sz="4000" dirty="0" smtClean="0">
              <a:solidFill>
                <a:srgbClr val="C00000"/>
              </a:solidFill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4" grpId="0"/>
      <p:bldP spid="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179512" y="1872207"/>
          <a:ext cx="8820472" cy="483000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476637"/>
                <a:gridCol w="5343835"/>
              </a:tblGrid>
              <a:tr h="15383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Trans-</a:t>
                      </a:r>
                      <a:r>
                        <a:rPr kumimoji="1" lang="en-US" altLang="ja-JP" sz="4400" dirty="0" err="1" smtClean="0"/>
                        <a:t>Hyp</a:t>
                      </a:r>
                      <a:r>
                        <a:rPr kumimoji="1" lang="en-US" altLang="ja-JP" sz="4400" dirty="0" smtClean="0"/>
                        <a:t>-complete</a:t>
                      </a:r>
                      <a:endParaRPr kumimoji="1" lang="ja-JP" altLang="en-US" sz="4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Trans-</a:t>
                      </a:r>
                      <a:r>
                        <a:rPr kumimoji="1" lang="en-US" altLang="ja-JP" sz="4400" dirty="0" err="1" smtClean="0"/>
                        <a:t>Enum</a:t>
                      </a:r>
                      <a:r>
                        <a:rPr kumimoji="1" lang="en-US" altLang="ja-JP" sz="4400" dirty="0" smtClean="0"/>
                        <a:t>-complete</a:t>
                      </a:r>
                      <a:endParaRPr kumimoji="1" lang="ja-JP" altLang="en-US" sz="4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883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Monotone</a:t>
                      </a:r>
                      <a:r>
                        <a:rPr kumimoji="1" lang="en-US" altLang="ja-JP" sz="2800" baseline="0" dirty="0" smtClean="0"/>
                        <a:t> Dual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Monotone</a:t>
                      </a:r>
                      <a:r>
                        <a:rPr kumimoji="1" lang="en-US" altLang="ja-JP" sz="2800" baseline="0" dirty="0" smtClean="0"/>
                        <a:t> Dualization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883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co-IMSAT, </a:t>
                      </a:r>
                      <a:br>
                        <a:rPr kumimoji="1" lang="en-US" altLang="ja-JP" sz="2800" dirty="0" smtClean="0"/>
                      </a:br>
                      <a:r>
                        <a:rPr kumimoji="1" lang="en-US" altLang="ja-JP" sz="2800" dirty="0" smtClean="0"/>
                        <a:t>co-SIMSAT</a:t>
                      </a:r>
                      <a:endParaRPr kumimoji="1" lang="ja-JP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Maximal frequent</a:t>
                      </a:r>
                      <a:r>
                        <a:rPr kumimoji="1" lang="en-US" altLang="ja-JP" sz="2800" baseline="0" dirty="0" smtClean="0"/>
                        <a:t> sets,</a:t>
                      </a:r>
                      <a:br>
                        <a:rPr kumimoji="1" lang="en-US" altLang="ja-JP" sz="2800" baseline="0" dirty="0" smtClean="0"/>
                      </a:br>
                      <a:r>
                        <a:rPr kumimoji="1" lang="en-US" altLang="ja-JP" sz="2800" baseline="0" dirty="0" smtClean="0"/>
                        <a:t>Minimal infrequent sets generation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4909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co-Additional</a:t>
                      </a:r>
                      <a:r>
                        <a:rPr kumimoji="1" lang="en-US" altLang="ja-JP" sz="2800" baseline="0" dirty="0" smtClean="0"/>
                        <a:t> World</a:t>
                      </a:r>
                      <a:endParaRPr kumimoji="1" lang="ja-JP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Horn</a:t>
                      </a:r>
                      <a:r>
                        <a:rPr kumimoji="1" lang="en-US" altLang="ja-JP" sz="2800" baseline="0" dirty="0" smtClean="0"/>
                        <a:t> envelope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8837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FD-RELATION</a:t>
                      </a:r>
                      <a:r>
                        <a:rPr kumimoji="1" lang="en-US" altLang="ja-JP" sz="2800" baseline="0" dirty="0" smtClean="0"/>
                        <a:t> EQUIVALENCE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Model-based diagnosis</a:t>
                      </a:r>
                      <a:endParaRPr kumimoji="1" lang="en-US" altLang="ja-JP" sz="2800" baseline="0" dirty="0" smtClean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" name="グループ化 25"/>
          <p:cNvGrpSpPr/>
          <p:nvPr/>
        </p:nvGrpSpPr>
        <p:grpSpPr>
          <a:xfrm>
            <a:off x="3664013" y="1894887"/>
            <a:ext cx="0" cy="4774473"/>
            <a:chOff x="3664013" y="1894887"/>
            <a:chExt cx="0" cy="4774473"/>
          </a:xfrm>
        </p:grpSpPr>
        <p:cxnSp>
          <p:nvCxnSpPr>
            <p:cNvPr id="14" name="直線コネクタ 13"/>
            <p:cNvCxnSpPr/>
            <p:nvPr/>
          </p:nvCxnSpPr>
          <p:spPr>
            <a:xfrm>
              <a:off x="3664013" y="1894887"/>
              <a:ext cx="0" cy="1501200"/>
            </a:xfrm>
            <a:prstGeom prst="line">
              <a:avLst/>
            </a:prstGeom>
            <a:ln w="3810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3664013" y="3429000"/>
              <a:ext cx="0" cy="3240360"/>
            </a:xfrm>
            <a:prstGeom prst="line">
              <a:avLst/>
            </a:prstGeom>
            <a:ln w="3810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正方形/長方形 12"/>
          <p:cNvSpPr/>
          <p:nvPr/>
        </p:nvSpPr>
        <p:spPr>
          <a:xfrm>
            <a:off x="539552" y="3501008"/>
            <a:ext cx="7560840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0391" y="377369"/>
            <a:ext cx="94179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kumimoji="1" lang="ja-JP" altLang="en-US" sz="4000" dirty="0" smtClean="0">
                <a:ea typeface="メイリオ" pitchFamily="50" charset="-128"/>
                <a:cs typeface="メイリオ" pitchFamily="50" charset="-128"/>
              </a:rPr>
              <a:t>極小横断の列挙は、</a:t>
            </a:r>
            <a:r>
              <a:rPr kumimoji="1" lang="en-US" altLang="ja-JP" sz="4000" dirty="0" smtClean="0">
                <a:ea typeface="メイリオ" pitchFamily="50" charset="-128"/>
                <a:cs typeface="メイリオ" pitchFamily="50" charset="-128"/>
              </a:rPr>
              <a:t/>
            </a:r>
            <a:br>
              <a:rPr kumimoji="1" lang="en-US" altLang="ja-JP" sz="4000" dirty="0" smtClean="0">
                <a:ea typeface="メイリオ" pitchFamily="50" charset="-128"/>
                <a:cs typeface="メイリオ" pitchFamily="50" charset="-128"/>
              </a:rPr>
            </a:br>
            <a:r>
              <a:rPr kumimoji="1" lang="ja-JP" altLang="en-US" sz="4000" dirty="0" smtClean="0">
                <a:ea typeface="メイリオ" pitchFamily="50" charset="-128"/>
                <a:cs typeface="メイリオ" pitchFamily="50" charset="-128"/>
              </a:rPr>
              <a:t>さまざまな</a:t>
            </a:r>
            <a:r>
              <a:rPr lang="ja-JP" altLang="en-US" sz="4000" dirty="0" smtClean="0">
                <a:ea typeface="メイリオ" pitchFamily="50" charset="-128"/>
                <a:cs typeface="メイリオ" pitchFamily="50" charset="-128"/>
              </a:rPr>
              <a:t>計算問題に形をかえ現れる。</a:t>
            </a:r>
            <a:endParaRPr kumimoji="1" lang="en-US" altLang="ja-JP" sz="4000" dirty="0" smtClean="0"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既存アルゴリズム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0" y="1052737"/>
          <a:ext cx="9144001" cy="580526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987824"/>
                <a:gridCol w="2880320"/>
                <a:gridCol w="1872208"/>
                <a:gridCol w="1403649"/>
              </a:tblGrid>
              <a:tr h="2341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ベルジュアルゴリズム型</a:t>
                      </a:r>
                      <a:endParaRPr kumimoji="1" lang="ja-JP" altLang="en-US" sz="3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山登りアルゴリズム型</a:t>
                      </a:r>
                      <a:endParaRPr kumimoji="1" lang="ja-JP" altLang="en-US" sz="3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逆探索型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1154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err="1" smtClean="0"/>
                        <a:t>Kavvadias-Stravropoulos</a:t>
                      </a:r>
                      <a:r>
                        <a:rPr kumimoji="1" lang="en-US" altLang="ja-JP" sz="2400" dirty="0" smtClean="0"/>
                        <a:t> 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(‘99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400" dirty="0" err="1" smtClean="0"/>
                        <a:t>Hérbert-Bretto-Crémilleux</a:t>
                      </a:r>
                      <a:r>
                        <a:rPr kumimoji="1" lang="en-US" altLang="ja-JP" sz="2400" dirty="0" smtClean="0"/>
                        <a:t> 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(‘07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村上・宇野</a:t>
                      </a:r>
                      <a:r>
                        <a:rPr kumimoji="1" lang="en-US" altLang="ja-JP" sz="2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(‘13)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54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Bailey-</a:t>
                      </a:r>
                      <a:r>
                        <a:rPr kumimoji="1" lang="en-US" altLang="ja-JP" sz="2400" dirty="0" err="1" smtClean="0"/>
                        <a:t>Manoukian</a:t>
                      </a:r>
                      <a:r>
                        <a:rPr kumimoji="1" lang="en-US" altLang="ja-JP" sz="2400" dirty="0" smtClean="0"/>
                        <a:t>-</a:t>
                      </a:r>
                      <a:r>
                        <a:rPr kumimoji="1" lang="en-US" altLang="ja-JP" sz="2400" dirty="0" err="1" smtClean="0"/>
                        <a:t>Ramamohanarao</a:t>
                      </a:r>
                      <a:r>
                        <a:rPr kumimoji="1" lang="en-US" altLang="ja-JP" sz="2400" dirty="0" smtClean="0"/>
                        <a:t> (‘03)</a:t>
                      </a:r>
                      <a:endParaRPr kumimoji="1" lang="ja-JP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</a:tr>
              <a:tr h="1154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Dong-Li (‘05)</a:t>
                      </a:r>
                      <a:endParaRPr kumimoji="1" lang="ja-JP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2987824" y="1052736"/>
            <a:ext cx="0" cy="580526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868144" y="1052736"/>
            <a:ext cx="0" cy="580526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グループ化 14"/>
          <p:cNvGrpSpPr/>
          <p:nvPr/>
        </p:nvGrpSpPr>
        <p:grpSpPr>
          <a:xfrm>
            <a:off x="7668344" y="1052736"/>
            <a:ext cx="1571264" cy="5805264"/>
            <a:chOff x="7487816" y="1052736"/>
            <a:chExt cx="1571264" cy="5805264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7487816" y="1916832"/>
              <a:ext cx="15183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ZDD</a:t>
              </a:r>
              <a:r>
                <a:rPr kumimoji="1" lang="ja-JP" altLang="en-US" sz="3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型</a:t>
              </a:r>
              <a:endParaRPr kumimoji="1" lang="ja-JP" altLang="en-US" sz="32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7487816" y="3933056"/>
              <a:ext cx="15712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altLang="ja-JP" sz="2400" dirty="0" smtClean="0">
                  <a:solidFill>
                    <a:prstClr val="black"/>
                  </a:solidFill>
                </a:rPr>
                <a:t>Knuth (‘09)</a:t>
              </a:r>
              <a:endParaRPr lang="ja-JP" altLang="en-US" sz="2400" dirty="0" smtClean="0">
                <a:solidFill>
                  <a:prstClr val="black"/>
                </a:solidFill>
              </a:endParaRPr>
            </a:p>
          </p:txBody>
        </p:sp>
        <p:cxnSp>
          <p:nvCxnSpPr>
            <p:cNvPr id="14" name="直線コネクタ 13"/>
            <p:cNvCxnSpPr/>
            <p:nvPr/>
          </p:nvCxnSpPr>
          <p:spPr>
            <a:xfrm>
              <a:off x="7524328" y="1052736"/>
              <a:ext cx="0" cy="580526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角丸四角形吹き出し 15"/>
          <p:cNvSpPr/>
          <p:nvPr/>
        </p:nvSpPr>
        <p:spPr>
          <a:xfrm>
            <a:off x="4499992" y="2492896"/>
            <a:ext cx="2808312" cy="792088"/>
          </a:xfrm>
          <a:prstGeom prst="wedgeRoundRectCallout">
            <a:avLst>
              <a:gd name="adj1" fmla="val 29576"/>
              <a:gd name="adj2" fmla="val 8123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で優れた性能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を達成</a:t>
            </a:r>
          </a:p>
        </p:txBody>
      </p:sp>
      <p:sp>
        <p:nvSpPr>
          <p:cNvPr id="17" name="角丸四角形吹き出し 16"/>
          <p:cNvSpPr/>
          <p:nvPr/>
        </p:nvSpPr>
        <p:spPr>
          <a:xfrm>
            <a:off x="4211960" y="5013176"/>
            <a:ext cx="4680520" cy="1296144"/>
          </a:xfrm>
          <a:prstGeom prst="wedgeRoundRectCallout">
            <a:avLst>
              <a:gd name="adj1" fmla="val 31543"/>
              <a:gd name="adj2" fmla="val -9369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ja-JP" sz="2800" i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TAOCP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Vol.4a 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の練習問題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</a:p>
          <a:p>
            <a:r>
              <a:rPr lang="ja-JP" altLang="en-US" sz="28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性能不明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5496" y="6021288"/>
            <a:ext cx="1800200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allAtOnce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Dong-Li</a:t>
            </a:r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法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1268760"/>
            <a:ext cx="5767926" cy="579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入力の集合族 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= {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,…, 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}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に対して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251520" y="1916832"/>
            <a:ext cx="5681673" cy="550151"/>
            <a:chOff x="1482615" y="2429014"/>
            <a:chExt cx="5681673" cy="550151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1482615" y="2429014"/>
              <a:ext cx="1116011" cy="550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3800"/>
                </a:lnSpc>
              </a:pPr>
              <a:r>
                <a:rPr lang="en-US" altLang="ja-JP" sz="24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sz="2400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0</a:t>
              </a:r>
              <a:r>
                <a:rPr lang="en-US" altLang="ja-JP" sz="2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:=∅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5486649" y="2429014"/>
              <a:ext cx="1677639" cy="550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3800"/>
                </a:lnSpc>
              </a:pPr>
              <a:r>
                <a:rPr lang="en-US" altLang="ja-JP" sz="2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Tr(</a:t>
              </a:r>
              <a:r>
                <a:rPr lang="en-US" altLang="ja-JP" sz="24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sz="2400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0</a:t>
              </a:r>
              <a:r>
                <a:rPr lang="en-US" altLang="ja-JP" sz="2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):=∅</a:t>
              </a:r>
            </a:p>
          </p:txBody>
        </p:sp>
        <p:cxnSp>
          <p:nvCxnSpPr>
            <p:cNvPr id="15" name="直線矢印コネクタ 14"/>
            <p:cNvCxnSpPr>
              <a:stCxn id="12" idx="3"/>
              <a:endCxn id="13" idx="1"/>
            </p:cNvCxnSpPr>
            <p:nvPr/>
          </p:nvCxnSpPr>
          <p:spPr>
            <a:xfrm>
              <a:off x="2598626" y="2704090"/>
              <a:ext cx="2888023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直線矢印コネクタ 16"/>
          <p:cNvCxnSpPr>
            <a:stCxn id="24" idx="3"/>
            <a:endCxn id="25" idx="1"/>
          </p:cNvCxnSpPr>
          <p:nvPr/>
        </p:nvCxnSpPr>
        <p:spPr>
          <a:xfrm flipV="1">
            <a:off x="1842020" y="3074333"/>
            <a:ext cx="2413534" cy="14747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251520" y="2799257"/>
            <a:ext cx="1590500" cy="579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:={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}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255554" y="2799257"/>
            <a:ext cx="1050865" cy="5501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Tr(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</p:txBody>
      </p:sp>
      <p:cxnSp>
        <p:nvCxnSpPr>
          <p:cNvPr id="32" name="直線矢印コネクタ 31"/>
          <p:cNvCxnSpPr>
            <a:stCxn id="33" idx="3"/>
            <a:endCxn id="34" idx="1"/>
          </p:cNvCxnSpPr>
          <p:nvPr/>
        </p:nvCxnSpPr>
        <p:spPr>
          <a:xfrm flipV="1">
            <a:off x="2670772" y="4868679"/>
            <a:ext cx="1584782" cy="14747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251520" y="4593603"/>
            <a:ext cx="2419252" cy="579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altLang="ja-JP" sz="2400" i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400" baseline="-25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:={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,…, </a:t>
            </a:r>
            <a:r>
              <a:rPr lang="en-US" altLang="ja-JP" sz="2400" i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}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255554" y="4593603"/>
            <a:ext cx="975523" cy="5501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Tr(</a:t>
            </a:r>
            <a:r>
              <a:rPr lang="en-US" altLang="ja-JP" sz="2400" i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400" baseline="-25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</p:txBody>
      </p:sp>
      <p:cxnSp>
        <p:nvCxnSpPr>
          <p:cNvPr id="43" name="直線矢印コネクタ 42"/>
          <p:cNvCxnSpPr>
            <a:stCxn id="44" idx="3"/>
            <a:endCxn id="45" idx="1"/>
          </p:cNvCxnSpPr>
          <p:nvPr/>
        </p:nvCxnSpPr>
        <p:spPr>
          <a:xfrm flipV="1">
            <a:off x="3816920" y="5780600"/>
            <a:ext cx="438634" cy="14747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251520" y="5505524"/>
            <a:ext cx="3565400" cy="579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i+1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:={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,…, </a:t>
            </a:r>
            <a:r>
              <a:rPr lang="en-US" altLang="ja-JP" sz="2400" i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 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i+1 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}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255554" y="5505524"/>
            <a:ext cx="1268874" cy="5501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Tr(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i+1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</p:txBody>
      </p:sp>
      <p:grpSp>
        <p:nvGrpSpPr>
          <p:cNvPr id="53" name="グループ化 52"/>
          <p:cNvGrpSpPr/>
          <p:nvPr/>
        </p:nvGrpSpPr>
        <p:grpSpPr>
          <a:xfrm>
            <a:off x="1428124" y="3711177"/>
            <a:ext cx="3606297" cy="550151"/>
            <a:chOff x="2659219" y="6047201"/>
            <a:chExt cx="3606297" cy="550151"/>
          </a:xfrm>
        </p:grpSpPr>
        <p:sp>
          <p:nvSpPr>
            <p:cNvPr id="47" name="テキスト ボックス 46"/>
            <p:cNvSpPr txBox="1"/>
            <p:nvPr/>
          </p:nvSpPr>
          <p:spPr>
            <a:xfrm>
              <a:off x="2659219" y="6047201"/>
              <a:ext cx="506870" cy="550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3800"/>
                </a:lnSpc>
              </a:pPr>
              <a:r>
                <a:rPr lang="en-US" altLang="ja-JP" sz="2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∙∙∙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5758646" y="6047201"/>
              <a:ext cx="506870" cy="5501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3800"/>
                </a:lnSpc>
              </a:pPr>
              <a:r>
                <a:rPr lang="en-US" altLang="ja-JP" sz="2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∙∙∙</a:t>
              </a:r>
            </a:p>
          </p:txBody>
        </p:sp>
      </p:grpSp>
      <p:cxnSp>
        <p:nvCxnSpPr>
          <p:cNvPr id="55" name="曲線コネクタ 54"/>
          <p:cNvCxnSpPr>
            <a:stCxn id="13" idx="2"/>
            <a:endCxn id="25" idx="3"/>
          </p:cNvCxnSpPr>
          <p:nvPr/>
        </p:nvCxnSpPr>
        <p:spPr>
          <a:xfrm rot="16200000" flipH="1">
            <a:off x="4896721" y="2664635"/>
            <a:ext cx="607350" cy="212045"/>
          </a:xfrm>
          <a:prstGeom prst="curvedConnector4">
            <a:avLst>
              <a:gd name="adj1" fmla="val 27354"/>
              <a:gd name="adj2" fmla="val 503393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曲線コネクタ 58"/>
          <p:cNvCxnSpPr>
            <a:stCxn id="34" idx="2"/>
            <a:endCxn id="45" idx="3"/>
          </p:cNvCxnSpPr>
          <p:nvPr/>
        </p:nvCxnSpPr>
        <p:spPr>
          <a:xfrm rot="16200000" flipH="1">
            <a:off x="4815449" y="5071621"/>
            <a:ext cx="636846" cy="781112"/>
          </a:xfrm>
          <a:prstGeom prst="curvedConnector4">
            <a:avLst>
              <a:gd name="adj1" fmla="val 28403"/>
              <a:gd name="adj2" fmla="val 129266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5782182" y="5589240"/>
            <a:ext cx="31525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ja-JP" altLang="en-US" sz="20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極小性判定のコスト高い</a:t>
            </a:r>
            <a:endParaRPr lang="en-US" altLang="ja-JP" sz="2000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ct val="20000"/>
              </a:spcBef>
            </a:pPr>
            <a:r>
              <a:rPr lang="en-US" altLang="ja-JP" sz="20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Tr(</a:t>
            </a:r>
            <a:r>
              <a:rPr lang="en-US" altLang="ja-JP" sz="2000" i="1" dirty="0" err="1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000" baseline="-25000" dirty="0" err="1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</a:t>
            </a:r>
            <a:r>
              <a:rPr lang="en-US" altLang="ja-JP" sz="20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を記憶する必要あり</a:t>
            </a:r>
          </a:p>
        </p:txBody>
      </p:sp>
      <p:cxnSp>
        <p:nvCxnSpPr>
          <p:cNvPr id="30" name="曲線コネクタ 54"/>
          <p:cNvCxnSpPr>
            <a:stCxn id="48" idx="3"/>
            <a:endCxn id="34" idx="3"/>
          </p:cNvCxnSpPr>
          <p:nvPr/>
        </p:nvCxnSpPr>
        <p:spPr>
          <a:xfrm>
            <a:off x="5034421" y="3986253"/>
            <a:ext cx="196656" cy="882426"/>
          </a:xfrm>
          <a:prstGeom prst="curvedConnector3">
            <a:avLst>
              <a:gd name="adj1" fmla="val 216244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グループ化 72"/>
          <p:cNvGrpSpPr/>
          <p:nvPr/>
        </p:nvGrpSpPr>
        <p:grpSpPr>
          <a:xfrm>
            <a:off x="5076056" y="2708920"/>
            <a:ext cx="3922869" cy="2088232"/>
            <a:chOff x="5580112" y="3429000"/>
            <a:chExt cx="3922869" cy="2088232"/>
          </a:xfrm>
        </p:grpSpPr>
        <p:sp>
          <p:nvSpPr>
            <p:cNvPr id="72" name="角丸四角形吹き出し 71"/>
            <p:cNvSpPr/>
            <p:nvPr/>
          </p:nvSpPr>
          <p:spPr>
            <a:xfrm>
              <a:off x="5580112" y="3429000"/>
              <a:ext cx="3816424" cy="2088232"/>
            </a:xfrm>
            <a:prstGeom prst="wedgeRoundRectCallout">
              <a:avLst>
                <a:gd name="adj1" fmla="val -40386"/>
                <a:gd name="adj2" fmla="val 67229"/>
                <a:gd name="adj3" fmla="val 16667"/>
              </a:avLst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5580112" y="3546882"/>
              <a:ext cx="3922869" cy="190821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b="1" u="sng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Tr(</a:t>
              </a:r>
              <a:r>
                <a:rPr lang="en-US" altLang="ja-JP" b="1" i="1" u="sng" dirty="0" err="1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b="1" u="sng" baseline="-25000" dirty="0" err="1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lang="en-US" altLang="ja-JP" b="1" u="sng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lang="ja-JP" altLang="en-US" b="1" u="sng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と</a:t>
              </a:r>
              <a:r>
                <a:rPr lang="en-US" altLang="ja-JP" b="1" i="1" u="sng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b="1" u="sng" baseline="-250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</a:t>
              </a:r>
              <a:r>
                <a:rPr lang="ja-JP" altLang="en-US" b="1" u="sng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から</a:t>
              </a:r>
              <a:r>
                <a:rPr lang="en-US" altLang="ja-JP" b="1" u="sng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Tr(</a:t>
              </a:r>
              <a:r>
                <a:rPr lang="en-US" altLang="ja-JP" b="1" i="1" u="sng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b="1" u="sng" baseline="-250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</a:t>
              </a:r>
              <a:r>
                <a:rPr lang="en-US" altLang="ja-JP" b="1" u="sng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lang="ja-JP" altLang="en-US" b="1" u="sng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作成</a:t>
              </a:r>
              <a:endParaRPr lang="en-US" altLang="ja-JP" b="1" u="sng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>
                <a:spcBef>
                  <a:spcPts val="600"/>
                </a:spcBef>
              </a:pPr>
              <a:r>
                <a:rPr lang="en-US" altLang="ja-JP" b="1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lang="en-US" altLang="ja-JP" b="1" dirty="0" err="1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lang="en-US" altLang="ja-JP" b="1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lang="ja-JP" altLang="en-US" b="1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en-US" altLang="ja-JP" i="1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en-US" altLang="ja-JP" dirty="0" err="1" smtClean="0">
                  <a:latin typeface="メイリオ"/>
                  <a:ea typeface="メイリオ"/>
                  <a:cs typeface="メイリオ"/>
                </a:rPr>
                <a:t>∈</a:t>
              </a:r>
              <a:r>
                <a:rPr lang="en-US" altLang="ja-JP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Tr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lang="en-US" altLang="ja-JP" i="1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baseline="-25000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で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</a:t>
              </a:r>
              <a:r>
                <a:rPr lang="ja-JP" altLang="en-US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にも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交差する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ならば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Tr(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):= Tr(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∪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{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}</a:t>
              </a:r>
            </a:p>
            <a:p>
              <a:pPr>
                <a:spcBef>
                  <a:spcPts val="600"/>
                </a:spcBef>
              </a:pPr>
              <a:r>
                <a:rPr lang="en-US" altLang="ja-JP" b="1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(ii) 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そうでないとき、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∪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{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e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} 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が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   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極小となるすべての 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e</a:t>
              </a:r>
              <a:r>
                <a:rPr lang="en-US" altLang="ja-JP" dirty="0" smtClean="0">
                  <a:latin typeface="メイリオ"/>
                  <a:ea typeface="メイリオ"/>
                  <a:cs typeface="メイリオ"/>
                </a:rPr>
                <a:t>∈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 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を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   Tr(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):= Tr(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∪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{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∪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{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e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}}</a:t>
              </a:r>
              <a:endParaRPr lang="en-US" altLang="ja-JP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3" grpId="0"/>
      <p:bldP spid="34" grpId="0"/>
      <p:bldP spid="44" grpId="0"/>
      <p:bldP spid="45" grpId="0"/>
      <p:bldP spid="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既存アルゴリズム</a:t>
            </a:r>
            <a:endParaRPr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0" y="1052737"/>
          <a:ext cx="9144001" cy="580526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987824"/>
                <a:gridCol w="2880320"/>
                <a:gridCol w="1872208"/>
                <a:gridCol w="1403649"/>
              </a:tblGrid>
              <a:tr h="2341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ベルジュアルゴリズム型</a:t>
                      </a:r>
                      <a:endParaRPr kumimoji="1" lang="ja-JP" altLang="en-US" sz="3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山登りアルゴリズム型</a:t>
                      </a:r>
                      <a:endParaRPr kumimoji="1" lang="ja-JP" altLang="en-US" sz="3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逆探索型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1154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err="1" smtClean="0"/>
                        <a:t>Kavvadias-Stravropoulos</a:t>
                      </a:r>
                      <a:r>
                        <a:rPr kumimoji="1" lang="en-US" altLang="ja-JP" sz="2400" dirty="0" smtClean="0"/>
                        <a:t> 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(‘99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400" dirty="0" err="1" smtClean="0"/>
                        <a:t>Hérbert-Bretto-Crémilleux</a:t>
                      </a:r>
                      <a:r>
                        <a:rPr kumimoji="1" lang="en-US" altLang="ja-JP" sz="2400" dirty="0" smtClean="0"/>
                        <a:t> 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(‘07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村上・宇野</a:t>
                      </a:r>
                      <a:r>
                        <a:rPr kumimoji="1" lang="en-US" altLang="ja-JP" sz="2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</a:t>
                      </a:r>
                      <a:r>
                        <a:rPr kumimoji="1" lang="en-US" altLang="ja-JP" sz="2400" dirty="0" smtClean="0"/>
                        <a:t> 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(‘13)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54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Bailey-</a:t>
                      </a:r>
                      <a:r>
                        <a:rPr kumimoji="1" lang="en-US" altLang="ja-JP" sz="2400" dirty="0" err="1" smtClean="0"/>
                        <a:t>Manoukian</a:t>
                      </a:r>
                      <a:r>
                        <a:rPr kumimoji="1" lang="en-US" altLang="ja-JP" sz="2400" dirty="0" smtClean="0"/>
                        <a:t>-</a:t>
                      </a:r>
                      <a:r>
                        <a:rPr kumimoji="1" lang="en-US" altLang="ja-JP" sz="2400" dirty="0" err="1" smtClean="0"/>
                        <a:t>Ramamohanarao</a:t>
                      </a:r>
                      <a:r>
                        <a:rPr kumimoji="1" lang="en-US" altLang="ja-JP" sz="2400" dirty="0" smtClean="0"/>
                        <a:t> (‘03)</a:t>
                      </a:r>
                      <a:endParaRPr kumimoji="1" lang="ja-JP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</a:tr>
              <a:tr h="1154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Dong-Li (‘05)</a:t>
                      </a:r>
                      <a:endParaRPr kumimoji="1" lang="ja-JP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2987824" y="1052736"/>
            <a:ext cx="0" cy="580526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868144" y="1052736"/>
            <a:ext cx="0" cy="580526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14"/>
          <p:cNvGrpSpPr/>
          <p:nvPr/>
        </p:nvGrpSpPr>
        <p:grpSpPr>
          <a:xfrm>
            <a:off x="7668344" y="1052736"/>
            <a:ext cx="1571264" cy="5805264"/>
            <a:chOff x="7487816" y="1052736"/>
            <a:chExt cx="1571264" cy="5805264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7487816" y="1916832"/>
              <a:ext cx="15183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ZDD</a:t>
              </a:r>
              <a:r>
                <a:rPr kumimoji="1" lang="ja-JP" altLang="en-US" sz="3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型</a:t>
              </a:r>
              <a:endParaRPr kumimoji="1" lang="ja-JP" altLang="en-US" sz="32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7487816" y="3933056"/>
              <a:ext cx="15712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altLang="ja-JP" sz="2400" dirty="0" smtClean="0">
                  <a:solidFill>
                    <a:prstClr val="black"/>
                  </a:solidFill>
                </a:rPr>
                <a:t>Knuth (‘09)</a:t>
              </a:r>
              <a:endParaRPr lang="ja-JP" altLang="en-US" sz="2400" dirty="0" smtClean="0">
                <a:solidFill>
                  <a:prstClr val="black"/>
                </a:solidFill>
              </a:endParaRPr>
            </a:p>
          </p:txBody>
        </p:sp>
        <p:cxnSp>
          <p:nvCxnSpPr>
            <p:cNvPr id="14" name="直線コネクタ 13"/>
            <p:cNvCxnSpPr/>
            <p:nvPr/>
          </p:nvCxnSpPr>
          <p:spPr>
            <a:xfrm>
              <a:off x="7524328" y="1052736"/>
              <a:ext cx="0" cy="580526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角丸四角形吹き出し 16"/>
          <p:cNvSpPr/>
          <p:nvPr/>
        </p:nvSpPr>
        <p:spPr>
          <a:xfrm>
            <a:off x="4211960" y="5013176"/>
            <a:ext cx="4680520" cy="1296144"/>
          </a:xfrm>
          <a:prstGeom prst="wedgeRoundRectCallout">
            <a:avLst>
              <a:gd name="adj1" fmla="val 31543"/>
              <a:gd name="adj2" fmla="val -9369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ja-JP" sz="2800" i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TAOCP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Vol.4a 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の練習問題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</a:p>
          <a:p>
            <a:pPr lvl="0"/>
            <a:r>
              <a:rPr lang="ja-JP" altLang="en-US" sz="28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しかし、性能不明！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5496" y="3573016"/>
            <a:ext cx="2520280" cy="8640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吹き出し 15"/>
          <p:cNvSpPr/>
          <p:nvPr/>
        </p:nvSpPr>
        <p:spPr>
          <a:xfrm>
            <a:off x="4499992" y="2492896"/>
            <a:ext cx="2808312" cy="792088"/>
          </a:xfrm>
          <a:prstGeom prst="wedgeRoundRectCallout">
            <a:avLst>
              <a:gd name="adj1" fmla="val 29576"/>
              <a:gd name="adj2" fmla="val 8123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で優れた性能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を達成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3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Kavvadias-Stravropoulos</a:t>
            </a:r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法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1700808"/>
            <a:ext cx="2031325" cy="55015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深さ優先探索</a:t>
            </a:r>
            <a:endParaRPr lang="en-US" altLang="ja-JP" sz="2400" b="1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2442764" y="256490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30796" y="191683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1" lang="en-US" altLang="ja-JP" sz="3200" dirty="0" smtClean="0">
                <a:ea typeface="メイリオ" pitchFamily="50" charset="-128"/>
                <a:cs typeface="メイリオ" pitchFamily="50" charset="-128"/>
              </a:rPr>
              <a:t>(</a:t>
            </a:r>
            <a:r>
              <a:rPr kumimoji="1" lang="en-US" altLang="ja-JP" sz="3200" i="1" dirty="0" smtClean="0">
                <a:ea typeface="メイリオ" pitchFamily="50" charset="-128"/>
                <a:cs typeface="メイリオ" pitchFamily="50" charset="-128"/>
              </a:rPr>
              <a:t>S</a:t>
            </a:r>
            <a:r>
              <a:rPr kumimoji="1" lang="en-US" altLang="ja-JP" sz="3200" dirty="0" smtClean="0">
                <a:ea typeface="メイリオ" pitchFamily="50" charset="-128"/>
                <a:cs typeface="メイリオ" pitchFamily="50" charset="-128"/>
              </a:rPr>
              <a:t>, </a:t>
            </a:r>
            <a:r>
              <a:rPr kumimoji="1" lang="en-US" altLang="ja-JP" sz="3200" i="1" dirty="0" err="1" smtClean="0">
                <a:ea typeface="メイリオ" pitchFamily="50" charset="-128"/>
                <a:cs typeface="メイリオ" pitchFamily="50" charset="-128"/>
              </a:rPr>
              <a:t>i</a:t>
            </a:r>
            <a:r>
              <a:rPr kumimoji="1" lang="en-US" altLang="ja-JP" sz="3200" dirty="0" smtClean="0">
                <a:ea typeface="メイリオ" pitchFamily="50" charset="-128"/>
                <a:cs typeface="メイリオ" pitchFamily="50" charset="-128"/>
              </a:rPr>
              <a:t>)</a:t>
            </a:r>
            <a:endParaRPr kumimoji="1" lang="ja-JP" altLang="en-US" sz="3200" dirty="0" smtClean="0"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2550776" y="2780928"/>
            <a:ext cx="396044" cy="2160240"/>
            <a:chOff x="2550776" y="2780928"/>
            <a:chExt cx="396044" cy="2160240"/>
          </a:xfrm>
        </p:grpSpPr>
        <p:sp>
          <p:nvSpPr>
            <p:cNvPr id="37" name="円/楕円 36"/>
            <p:cNvSpPr/>
            <p:nvPr/>
          </p:nvSpPr>
          <p:spPr>
            <a:xfrm>
              <a:off x="2730796" y="472514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6" name="直線矢印コネクタ 45"/>
            <p:cNvCxnSpPr>
              <a:stCxn id="30" idx="4"/>
              <a:endCxn id="37" idx="0"/>
            </p:cNvCxnSpPr>
            <p:nvPr/>
          </p:nvCxnSpPr>
          <p:spPr>
            <a:xfrm>
              <a:off x="2550776" y="2780928"/>
              <a:ext cx="288032" cy="1944216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/>
          <p:cNvGrpSpPr/>
          <p:nvPr/>
        </p:nvGrpSpPr>
        <p:grpSpPr>
          <a:xfrm>
            <a:off x="107504" y="2749292"/>
            <a:ext cx="2366896" cy="2848659"/>
            <a:chOff x="107504" y="2749292"/>
            <a:chExt cx="2366896" cy="2848659"/>
          </a:xfrm>
        </p:grpSpPr>
        <p:sp>
          <p:nvSpPr>
            <p:cNvPr id="35" name="円/楕円 34"/>
            <p:cNvSpPr/>
            <p:nvPr/>
          </p:nvSpPr>
          <p:spPr>
            <a:xfrm>
              <a:off x="1218628" y="472514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146620" y="5013176"/>
              <a:ext cx="132760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kumimoji="1" lang="en-US" altLang="ja-JP" sz="3200" dirty="0" smtClean="0"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kumimoji="1" lang="en-US" altLang="ja-JP" sz="3200" i="1" dirty="0" smtClean="0"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kumimoji="1" lang="en-US" altLang="ja-JP" sz="3200" dirty="0" smtClean="0">
                  <a:ea typeface="メイリオ" pitchFamily="50" charset="-128"/>
                  <a:cs typeface="メイリオ" pitchFamily="50" charset="-128"/>
                </a:rPr>
                <a:t>, </a:t>
              </a:r>
              <a:r>
                <a:rPr kumimoji="1" lang="en-US" altLang="ja-JP" sz="3200" i="1" dirty="0" smtClean="0"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kumimoji="1" lang="en-US" altLang="ja-JP" sz="3200" dirty="0" smtClean="0">
                  <a:ea typeface="メイリオ" pitchFamily="50" charset="-128"/>
                  <a:cs typeface="メイリオ" pitchFamily="50" charset="-128"/>
                </a:rPr>
                <a:t>+1)</a:t>
              </a:r>
              <a:endParaRPr kumimoji="1" lang="ja-JP" altLang="en-US" sz="32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cxnSp>
          <p:nvCxnSpPr>
            <p:cNvPr id="39" name="直線矢印コネクタ 38"/>
            <p:cNvCxnSpPr>
              <a:stCxn id="30" idx="3"/>
              <a:endCxn id="35" idx="0"/>
            </p:cNvCxnSpPr>
            <p:nvPr/>
          </p:nvCxnSpPr>
          <p:spPr>
            <a:xfrm flipH="1">
              <a:off x="1326640" y="2749292"/>
              <a:ext cx="1147760" cy="1975852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テキスト ボックス 50"/>
            <p:cNvSpPr txBox="1"/>
            <p:nvPr/>
          </p:nvSpPr>
          <p:spPr>
            <a:xfrm>
              <a:off x="107504" y="3068960"/>
              <a:ext cx="218200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ja-JP" sz="2400" i="1" dirty="0" smtClean="0">
                  <a:solidFill>
                    <a:srgbClr val="7030A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ja-JP" altLang="en-US" sz="2400" i="1" dirty="0" smtClean="0">
                  <a:solidFill>
                    <a:srgbClr val="7030A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は</a:t>
              </a:r>
              <a:r>
                <a:rPr lang="en-US" altLang="ja-JP" sz="2400" i="1" dirty="0" smtClean="0">
                  <a:solidFill>
                    <a:srgbClr val="7030A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sz="2400" baseline="-25000" dirty="0" smtClean="0">
                  <a:solidFill>
                    <a:srgbClr val="7030A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</a:t>
              </a:r>
              <a:r>
                <a:rPr lang="ja-JP" altLang="en-US" sz="2400" dirty="0" smtClean="0">
                  <a:solidFill>
                    <a:srgbClr val="7030A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に交差</a:t>
              </a:r>
              <a:r>
                <a:rPr lang="en-US" altLang="ja-JP" sz="2400" dirty="0" smtClean="0">
                  <a:solidFill>
                    <a:srgbClr val="7030A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sz="2400" dirty="0" smtClean="0">
                  <a:solidFill>
                    <a:srgbClr val="7030A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ja-JP" altLang="en-US" sz="2400" dirty="0" smtClean="0">
                  <a:solidFill>
                    <a:srgbClr val="7030A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のとき</a:t>
              </a:r>
              <a:endParaRPr kumimoji="1" lang="ja-JP" altLang="en-US" sz="2400" dirty="0" smtClean="0">
                <a:solidFill>
                  <a:srgbClr val="7030A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52" name="グループ化 72"/>
          <p:cNvGrpSpPr/>
          <p:nvPr/>
        </p:nvGrpSpPr>
        <p:grpSpPr>
          <a:xfrm>
            <a:off x="3563888" y="1268760"/>
            <a:ext cx="3046027" cy="792088"/>
            <a:chOff x="5580112" y="3429000"/>
            <a:chExt cx="3843796" cy="2088232"/>
          </a:xfrm>
        </p:grpSpPr>
        <p:sp>
          <p:nvSpPr>
            <p:cNvPr id="53" name="角丸四角形吹き出し 52"/>
            <p:cNvSpPr/>
            <p:nvPr/>
          </p:nvSpPr>
          <p:spPr>
            <a:xfrm>
              <a:off x="5580112" y="3429000"/>
              <a:ext cx="3816424" cy="2088232"/>
            </a:xfrm>
            <a:prstGeom prst="wedgeRoundRectCallout">
              <a:avLst>
                <a:gd name="adj1" fmla="val -40386"/>
                <a:gd name="adj2" fmla="val 67229"/>
                <a:gd name="adj3" fmla="val 16667"/>
              </a:avLst>
            </a:prstGeom>
            <a:solidFill>
              <a:schemeClr val="bg1"/>
            </a:solidFill>
            <a:ln w="38100">
              <a:solidFill>
                <a:schemeClr val="tx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5580112" y="3546882"/>
              <a:ext cx="3843796" cy="170396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集合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は</a:t>
              </a:r>
              <a:r>
                <a:rPr lang="en-US" altLang="ja-JP" i="1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baseline="-25000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:= {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,…,</a:t>
              </a:r>
              <a:r>
                <a:rPr lang="en-US" altLang="ja-JP" i="1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baseline="-25000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}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に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対する極小横断</a:t>
              </a:r>
              <a:endPara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2627152" y="2749292"/>
            <a:ext cx="900732" cy="2191876"/>
            <a:chOff x="2627152" y="2749292"/>
            <a:chExt cx="900732" cy="2191876"/>
          </a:xfrm>
        </p:grpSpPr>
        <p:sp>
          <p:nvSpPr>
            <p:cNvPr id="58" name="円/楕円 57"/>
            <p:cNvSpPr/>
            <p:nvPr/>
          </p:nvSpPr>
          <p:spPr>
            <a:xfrm>
              <a:off x="3311860" y="472514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0" name="直線矢印コネクタ 59"/>
            <p:cNvCxnSpPr>
              <a:stCxn id="30" idx="5"/>
              <a:endCxn id="58" idx="0"/>
            </p:cNvCxnSpPr>
            <p:nvPr/>
          </p:nvCxnSpPr>
          <p:spPr>
            <a:xfrm>
              <a:off x="2627152" y="2749292"/>
              <a:ext cx="792720" cy="1975852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グループ化 32"/>
          <p:cNvGrpSpPr/>
          <p:nvPr/>
        </p:nvGrpSpPr>
        <p:grpSpPr>
          <a:xfrm>
            <a:off x="2627152" y="2749292"/>
            <a:ext cx="5363407" cy="2848659"/>
            <a:chOff x="2627152" y="2749292"/>
            <a:chExt cx="5363407" cy="2848659"/>
          </a:xfrm>
        </p:grpSpPr>
        <p:sp>
          <p:nvSpPr>
            <p:cNvPr id="57" name="テキスト ボックス 56"/>
            <p:cNvSpPr txBox="1"/>
            <p:nvPr/>
          </p:nvSpPr>
          <p:spPr>
            <a:xfrm>
              <a:off x="4211960" y="2852936"/>
              <a:ext cx="3778599" cy="1274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ja-JP" altLang="en-US" sz="2400" i="1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各</a:t>
              </a:r>
              <a:r>
                <a:rPr lang="en-US" altLang="ja-JP" sz="2400" i="1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e</a:t>
              </a:r>
              <a:r>
                <a:rPr lang="en-US" altLang="ja-JP" sz="2400" dirty="0" smtClean="0">
                  <a:solidFill>
                    <a:schemeClr val="accent3">
                      <a:lumMod val="50000"/>
                    </a:schemeClr>
                  </a:solidFill>
                  <a:latin typeface="メイリオ"/>
                  <a:ea typeface="メイリオ"/>
                  <a:cs typeface="メイリオ"/>
                </a:rPr>
                <a:t>∈</a:t>
              </a:r>
              <a:r>
                <a:rPr lang="en-US" altLang="ja-JP" sz="2400" i="1" dirty="0" smtClean="0">
                  <a:solidFill>
                    <a:schemeClr val="accent3">
                      <a:lumMod val="50000"/>
                    </a:schemeClr>
                  </a:solidFill>
                  <a:latin typeface="メイリオ"/>
                  <a:ea typeface="メイリオ"/>
                  <a:cs typeface="メイリオ"/>
                </a:rPr>
                <a:t>U</a:t>
              </a:r>
              <a:r>
                <a:rPr lang="en-US" altLang="ja-JP" sz="2400" baseline="-25000" dirty="0" smtClean="0">
                  <a:solidFill>
                    <a:schemeClr val="accent3">
                      <a:lumMod val="50000"/>
                    </a:schemeClr>
                  </a:solidFill>
                  <a:latin typeface="メイリオ"/>
                  <a:ea typeface="メイリオ"/>
                  <a:cs typeface="メイリオ"/>
                </a:rPr>
                <a:t>i+1</a:t>
              </a:r>
              <a:r>
                <a:rPr lang="ja-JP" altLang="en-US" sz="2400" dirty="0" smtClean="0">
                  <a:solidFill>
                    <a:schemeClr val="accent3">
                      <a:lumMod val="50000"/>
                    </a:schemeClr>
                  </a:solidFill>
                  <a:latin typeface="メイリオ"/>
                  <a:ea typeface="メイリオ"/>
                  <a:cs typeface="メイリオ"/>
                </a:rPr>
                <a:t>に対して</a:t>
              </a:r>
              <a:endParaRPr lang="en-US" altLang="ja-JP" sz="2400" i="1" dirty="0" smtClean="0">
                <a:solidFill>
                  <a:schemeClr val="accent3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>
                <a:spcBef>
                  <a:spcPct val="20000"/>
                </a:spcBef>
              </a:pPr>
              <a:r>
                <a:rPr lang="en-US" altLang="ja-JP" sz="2400" i="1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ja-JP" altLang="en-US" sz="2400" i="1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∪</a:t>
              </a:r>
              <a:r>
                <a:rPr lang="en-US" altLang="ja-JP" sz="2400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{</a:t>
              </a:r>
              <a:r>
                <a:rPr lang="en-US" altLang="ja-JP" sz="2400" i="1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e</a:t>
              </a:r>
              <a:r>
                <a:rPr lang="en-US" altLang="ja-JP" sz="2400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}-{</a:t>
              </a:r>
              <a:r>
                <a:rPr lang="en-US" altLang="ja-JP" sz="2400" i="1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e</a:t>
              </a:r>
              <a:r>
                <a:rPr lang="en-US" altLang="ja-JP" sz="2400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’}</a:t>
              </a:r>
              <a:r>
                <a:rPr lang="ja-JP" altLang="en-US" sz="2400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が横断となる</a:t>
              </a:r>
              <a:r>
                <a:rPr lang="en-US" altLang="ja-JP" sz="2400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sz="2400" dirty="0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en-US" altLang="ja-JP" sz="2400" i="1" dirty="0" err="1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e</a:t>
              </a:r>
              <a:r>
                <a:rPr lang="en-US" altLang="ja-JP" sz="2400" dirty="0" err="1" smtClean="0">
                  <a:solidFill>
                    <a:schemeClr val="accent3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’</a:t>
              </a:r>
              <a:r>
                <a:rPr lang="en-US" altLang="ja-JP" sz="2400" dirty="0" err="1" smtClean="0">
                  <a:solidFill>
                    <a:schemeClr val="accent3">
                      <a:lumMod val="50000"/>
                    </a:schemeClr>
                  </a:solidFill>
                  <a:latin typeface="メイリオ"/>
                  <a:ea typeface="メイリオ"/>
                  <a:cs typeface="メイリオ"/>
                </a:rPr>
                <a:t>∈</a:t>
              </a:r>
              <a:r>
                <a:rPr lang="en-US" altLang="ja-JP" sz="2400" i="1" dirty="0" err="1" smtClean="0">
                  <a:solidFill>
                    <a:schemeClr val="accent3">
                      <a:lumMod val="50000"/>
                    </a:schemeClr>
                  </a:solidFill>
                  <a:latin typeface="メイリオ"/>
                  <a:ea typeface="メイリオ"/>
                  <a:cs typeface="メイリオ"/>
                </a:rPr>
                <a:t>S</a:t>
              </a:r>
              <a:r>
                <a:rPr lang="ja-JP" altLang="en-US" sz="2400" dirty="0" smtClean="0">
                  <a:solidFill>
                    <a:schemeClr val="accent3">
                      <a:lumMod val="50000"/>
                    </a:schemeClr>
                  </a:solidFill>
                  <a:latin typeface="メイリオ"/>
                  <a:ea typeface="メイリオ"/>
                  <a:cs typeface="メイリオ"/>
                </a:rPr>
                <a:t>は存在しないとき</a:t>
              </a:r>
              <a:endParaRPr lang="en-US" altLang="ja-JP" sz="2400" i="1" dirty="0" smtClean="0">
                <a:solidFill>
                  <a:schemeClr val="accent3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2627152" y="2749292"/>
              <a:ext cx="4146092" cy="2848659"/>
              <a:chOff x="2627152" y="2749292"/>
              <a:chExt cx="4146092" cy="2848659"/>
            </a:xfrm>
          </p:grpSpPr>
          <p:sp>
            <p:nvSpPr>
              <p:cNvPr id="42" name="テキスト ボックス 41"/>
              <p:cNvSpPr txBox="1"/>
              <p:nvPr/>
            </p:nvSpPr>
            <p:spPr>
              <a:xfrm>
                <a:off x="4572000" y="5013176"/>
                <a:ext cx="220124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</a:pPr>
                <a:r>
                  <a:rPr kumimoji="1" lang="en-US" altLang="ja-JP" sz="3200" dirty="0" smtClean="0">
                    <a:ea typeface="メイリオ" pitchFamily="50" charset="-128"/>
                    <a:cs typeface="メイリオ" pitchFamily="50" charset="-128"/>
                  </a:rPr>
                  <a:t>(</a:t>
                </a:r>
                <a:r>
                  <a:rPr kumimoji="1" lang="en-US" altLang="ja-JP" sz="3200" i="1" dirty="0" smtClean="0">
                    <a:ea typeface="メイリオ" pitchFamily="50" charset="-128"/>
                    <a:cs typeface="メイリオ" pitchFamily="50" charset="-128"/>
                  </a:rPr>
                  <a:t>S</a:t>
                </a:r>
                <a:r>
                  <a:rPr lang="ja-JP" altLang="en-US" sz="3200" dirty="0" smtClean="0">
                    <a:ea typeface="メイリオ" pitchFamily="50" charset="-128"/>
                    <a:cs typeface="メイリオ" pitchFamily="50" charset="-128"/>
                  </a:rPr>
                  <a:t>∪</a:t>
                </a:r>
                <a:r>
                  <a:rPr lang="en-US" altLang="ja-JP" sz="3200" dirty="0" smtClean="0">
                    <a:ea typeface="メイリオ" pitchFamily="50" charset="-128"/>
                    <a:cs typeface="メイリオ" pitchFamily="50" charset="-128"/>
                  </a:rPr>
                  <a:t>{</a:t>
                </a:r>
                <a:r>
                  <a:rPr lang="en-US" altLang="ja-JP" sz="3200" i="1" dirty="0" smtClean="0">
                    <a:ea typeface="メイリオ" pitchFamily="50" charset="-128"/>
                    <a:cs typeface="メイリオ" pitchFamily="50" charset="-128"/>
                  </a:rPr>
                  <a:t>e</a:t>
                </a:r>
                <a:r>
                  <a:rPr lang="en-US" altLang="ja-JP" sz="3200" dirty="0" smtClean="0">
                    <a:ea typeface="メイリオ" pitchFamily="50" charset="-128"/>
                    <a:cs typeface="メイリオ" pitchFamily="50" charset="-128"/>
                  </a:rPr>
                  <a:t>}</a:t>
                </a:r>
                <a:r>
                  <a:rPr kumimoji="1" lang="en-US" altLang="ja-JP" sz="3200" dirty="0" smtClean="0">
                    <a:ea typeface="メイリオ" pitchFamily="50" charset="-128"/>
                    <a:cs typeface="メイリオ" pitchFamily="50" charset="-128"/>
                  </a:rPr>
                  <a:t>, </a:t>
                </a:r>
                <a:r>
                  <a:rPr kumimoji="1" lang="en-US" altLang="ja-JP" sz="3200" i="1" dirty="0" smtClean="0">
                    <a:ea typeface="メイリオ" pitchFamily="50" charset="-128"/>
                    <a:cs typeface="メイリオ" pitchFamily="50" charset="-128"/>
                  </a:rPr>
                  <a:t>i</a:t>
                </a:r>
                <a:r>
                  <a:rPr kumimoji="1" lang="en-US" altLang="ja-JP" sz="3200" dirty="0" smtClean="0">
                    <a:ea typeface="メイリオ" pitchFamily="50" charset="-128"/>
                    <a:cs typeface="メイリオ" pitchFamily="50" charset="-128"/>
                  </a:rPr>
                  <a:t>+1)</a:t>
                </a:r>
                <a:endParaRPr kumimoji="1" lang="ja-JP" altLang="en-US" sz="3200" dirty="0" smtClean="0">
                  <a:ea typeface="メイリオ" pitchFamily="50" charset="-128"/>
                  <a:cs typeface="メイリオ" pitchFamily="50" charset="-128"/>
                </a:endParaRPr>
              </a:p>
            </p:txBody>
          </p:sp>
          <p:grpSp>
            <p:nvGrpSpPr>
              <p:cNvPr id="28" name="グループ化 27"/>
              <p:cNvGrpSpPr/>
              <p:nvPr/>
            </p:nvGrpSpPr>
            <p:grpSpPr>
              <a:xfrm>
                <a:off x="2627152" y="2749292"/>
                <a:ext cx="2232880" cy="2191876"/>
                <a:chOff x="2627152" y="2749292"/>
                <a:chExt cx="2232880" cy="2191876"/>
              </a:xfrm>
            </p:grpSpPr>
            <p:sp>
              <p:nvSpPr>
                <p:cNvPr id="62" name="円/楕円 61"/>
                <p:cNvSpPr/>
                <p:nvPr/>
              </p:nvSpPr>
              <p:spPr>
                <a:xfrm>
                  <a:off x="4644008" y="4725144"/>
                  <a:ext cx="216024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3" name="直線矢印コネクタ 62"/>
                <p:cNvCxnSpPr>
                  <a:stCxn id="30" idx="5"/>
                  <a:endCxn id="62" idx="0"/>
                </p:cNvCxnSpPr>
                <p:nvPr/>
              </p:nvCxnSpPr>
              <p:spPr>
                <a:xfrm>
                  <a:off x="2627152" y="2749292"/>
                  <a:ext cx="2124868" cy="1975852"/>
                </a:xfrm>
                <a:prstGeom prst="straightConnector1">
                  <a:avLst/>
                </a:prstGeom>
                <a:ln>
                  <a:solidFill>
                    <a:schemeClr val="accent3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5" name="テキスト ボックス 64"/>
          <p:cNvSpPr txBox="1"/>
          <p:nvPr/>
        </p:nvSpPr>
        <p:spPr>
          <a:xfrm>
            <a:off x="3275856" y="3789040"/>
            <a:ext cx="506870" cy="55015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altLang="ja-JP" sz="2400" dirty="0" smtClean="0">
                <a:solidFill>
                  <a:schemeClr val="accent3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∙∙∙</a:t>
            </a:r>
          </a:p>
        </p:txBody>
      </p:sp>
      <p:grpSp>
        <p:nvGrpSpPr>
          <p:cNvPr id="34" name="グループ化 33"/>
          <p:cNvGrpSpPr/>
          <p:nvPr/>
        </p:nvGrpSpPr>
        <p:grpSpPr>
          <a:xfrm>
            <a:off x="1115616" y="5661248"/>
            <a:ext cx="8081058" cy="919753"/>
            <a:chOff x="1115616" y="5661248"/>
            <a:chExt cx="8081058" cy="919753"/>
          </a:xfrm>
        </p:grpSpPr>
        <p:sp>
          <p:nvSpPr>
            <p:cNvPr id="69" name="左中かっこ 68"/>
            <p:cNvSpPr/>
            <p:nvPr/>
          </p:nvSpPr>
          <p:spPr>
            <a:xfrm rot="16200000" flipV="1">
              <a:off x="4571999" y="3861049"/>
              <a:ext cx="432048" cy="4032446"/>
            </a:xfrm>
            <a:prstGeom prst="leftBrace">
              <a:avLst>
                <a:gd name="adj1" fmla="val 68963"/>
                <a:gd name="adj2" fmla="val 50874"/>
              </a:avLst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1115616" y="6211669"/>
              <a:ext cx="80810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を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</a:t>
              </a:r>
              <a:r>
                <a:rPr lang="ja-JP" altLang="en-US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だけ拡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大して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 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:= {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,…,</a:t>
              </a:r>
              <a:r>
                <a:rPr lang="en-US" altLang="ja-JP" i="1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baseline="-25000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, </a:t>
              </a:r>
              <a:r>
                <a:rPr lang="en-US" altLang="ja-JP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baseline="-25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i+1</a:t>
              </a:r>
              <a:r>
                <a:rPr lang="en-US" altLang="ja-JP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}</a:t>
              </a:r>
              <a:r>
                <a:rPr lang="ja-JP" altLang="en-US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に対する極小横断となるものたち</a:t>
              </a:r>
              <a:endPara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77" name="テキスト ボックス 76"/>
          <p:cNvSpPr txBox="1"/>
          <p:nvPr/>
        </p:nvSpPr>
        <p:spPr>
          <a:xfrm>
            <a:off x="5076631" y="4293096"/>
            <a:ext cx="40318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0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Tr(</a:t>
            </a:r>
            <a:r>
              <a:rPr lang="en-US" altLang="ja-JP" sz="2000" i="1" dirty="0" err="1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000" baseline="-25000" dirty="0" err="1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</a:t>
            </a:r>
            <a:r>
              <a:rPr lang="en-US" altLang="ja-JP" sz="20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を記憶する必要なし</a:t>
            </a:r>
            <a:endParaRPr lang="en-US" altLang="ja-JP" sz="2000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ct val="20000"/>
              </a:spcBef>
            </a:pPr>
            <a:r>
              <a:rPr lang="ja-JP" altLang="en-US" sz="20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だが極小性判定のコスト依然高い</a:t>
            </a:r>
            <a:endParaRPr lang="en-US" altLang="ja-JP" sz="2000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7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既存アルゴリズム</a:t>
            </a:r>
            <a:endParaRPr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0" y="1052737"/>
          <a:ext cx="9144001" cy="580526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987824"/>
                <a:gridCol w="2880320"/>
                <a:gridCol w="1872208"/>
                <a:gridCol w="1403649"/>
              </a:tblGrid>
              <a:tr h="2341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ベルジュアルゴリズム型</a:t>
                      </a:r>
                      <a:endParaRPr kumimoji="1" lang="ja-JP" altLang="en-US" sz="3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山登りアルゴリズム型</a:t>
                      </a:r>
                      <a:endParaRPr kumimoji="1" lang="ja-JP" altLang="en-US" sz="3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逆探索型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1154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err="1" smtClean="0"/>
                        <a:t>Kavvadias-Stravropoulos</a:t>
                      </a:r>
                      <a:r>
                        <a:rPr kumimoji="1" lang="en-US" altLang="ja-JP" sz="2400" dirty="0" smtClean="0"/>
                        <a:t> 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(‘99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400" dirty="0" err="1" smtClean="0"/>
                        <a:t>Hérbert-Bretto-Crémilleux</a:t>
                      </a:r>
                      <a:r>
                        <a:rPr kumimoji="1" lang="en-US" altLang="ja-JP" sz="2400" dirty="0" smtClean="0"/>
                        <a:t> 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(‘07</a:t>
                      </a:r>
                      <a:r>
                        <a:rPr kumimoji="1" lang="en-US" altLang="ja-JP" sz="2400" dirty="0" smtClean="0"/>
                        <a:t>)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村上・宇野</a:t>
                      </a:r>
                      <a:r>
                        <a:rPr kumimoji="1" lang="en-US" altLang="ja-JP" sz="2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</a:t>
                      </a:r>
                      <a:r>
                        <a:rPr kumimoji="1" lang="en-US" altLang="ja-JP" sz="2400" dirty="0" smtClean="0"/>
                        <a:t> 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(‘13)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54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Bailey-</a:t>
                      </a:r>
                      <a:r>
                        <a:rPr kumimoji="1" lang="en-US" altLang="ja-JP" sz="2400" dirty="0" err="1" smtClean="0"/>
                        <a:t>Manoukian</a:t>
                      </a:r>
                      <a:r>
                        <a:rPr kumimoji="1" lang="en-US" altLang="ja-JP" sz="2400" dirty="0" smtClean="0"/>
                        <a:t>-</a:t>
                      </a:r>
                      <a:r>
                        <a:rPr kumimoji="1" lang="en-US" altLang="ja-JP" sz="2400" dirty="0" err="1" smtClean="0"/>
                        <a:t>Ramamohanarao</a:t>
                      </a:r>
                      <a:r>
                        <a:rPr kumimoji="1" lang="en-US" altLang="ja-JP" sz="2400" dirty="0" smtClean="0"/>
                        <a:t> (‘03)</a:t>
                      </a:r>
                      <a:endParaRPr kumimoji="1" lang="ja-JP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</a:tr>
              <a:tr h="1154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Dong-Li (‘05)</a:t>
                      </a:r>
                      <a:endParaRPr kumimoji="1" lang="ja-JP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2987824" y="1052736"/>
            <a:ext cx="0" cy="580526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868144" y="1052736"/>
            <a:ext cx="0" cy="580526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14"/>
          <p:cNvGrpSpPr/>
          <p:nvPr/>
        </p:nvGrpSpPr>
        <p:grpSpPr>
          <a:xfrm>
            <a:off x="7668344" y="1052736"/>
            <a:ext cx="1571264" cy="5805264"/>
            <a:chOff x="7487816" y="1052736"/>
            <a:chExt cx="1571264" cy="5805264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7487816" y="1916832"/>
              <a:ext cx="15183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ZDD</a:t>
              </a:r>
              <a:r>
                <a:rPr kumimoji="1" lang="ja-JP" altLang="en-US" sz="3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型</a:t>
              </a:r>
              <a:endParaRPr kumimoji="1" lang="ja-JP" altLang="en-US" sz="32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7487816" y="3933056"/>
              <a:ext cx="15712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altLang="ja-JP" sz="2400" dirty="0" smtClean="0">
                  <a:solidFill>
                    <a:prstClr val="black"/>
                  </a:solidFill>
                </a:rPr>
                <a:t>Knuth (‘09)</a:t>
              </a:r>
              <a:endParaRPr lang="ja-JP" altLang="en-US" sz="2400" dirty="0" smtClean="0">
                <a:solidFill>
                  <a:prstClr val="black"/>
                </a:solidFill>
              </a:endParaRPr>
            </a:p>
          </p:txBody>
        </p:sp>
        <p:cxnSp>
          <p:nvCxnSpPr>
            <p:cNvPr id="14" name="直線コネクタ 13"/>
            <p:cNvCxnSpPr/>
            <p:nvPr/>
          </p:nvCxnSpPr>
          <p:spPr>
            <a:xfrm>
              <a:off x="7524328" y="1052736"/>
              <a:ext cx="0" cy="580526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角丸四角形吹き出し 16"/>
          <p:cNvSpPr/>
          <p:nvPr/>
        </p:nvSpPr>
        <p:spPr>
          <a:xfrm>
            <a:off x="4211960" y="5013176"/>
            <a:ext cx="4680520" cy="1296144"/>
          </a:xfrm>
          <a:prstGeom prst="wedgeRoundRectCallout">
            <a:avLst>
              <a:gd name="adj1" fmla="val 31543"/>
              <a:gd name="adj2" fmla="val -9369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ja-JP" sz="2800" i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TAOCP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Vol.4a 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の練習問題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</a:p>
          <a:p>
            <a:pPr lvl="0"/>
            <a:r>
              <a:rPr lang="ja-JP" altLang="en-US" sz="28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性能不明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940152" y="3573016"/>
            <a:ext cx="1512168" cy="8640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吹き出し 15"/>
          <p:cNvSpPr/>
          <p:nvPr/>
        </p:nvSpPr>
        <p:spPr>
          <a:xfrm>
            <a:off x="4499992" y="2492896"/>
            <a:ext cx="2808312" cy="792088"/>
          </a:xfrm>
          <a:prstGeom prst="wedgeRoundRectCallout">
            <a:avLst>
              <a:gd name="adj1" fmla="val 29576"/>
              <a:gd name="adj2" fmla="val 8123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で優れた性能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を達成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村上・宇野法（逆探索版）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1137905"/>
            <a:ext cx="4814138" cy="579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入力</a:t>
            </a:r>
            <a:r>
              <a:rPr lang="en-US" altLang="ja-JP" sz="2400" i="1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の集合族 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= {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,…, </a:t>
            </a:r>
            <a:r>
              <a:rPr lang="en-US" altLang="ja-JP" sz="24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400" baseline="-25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}</a:t>
            </a:r>
          </a:p>
        </p:txBody>
      </p:sp>
      <p:grpSp>
        <p:nvGrpSpPr>
          <p:cNvPr id="63" name="グループ化 62"/>
          <p:cNvGrpSpPr/>
          <p:nvPr/>
        </p:nvGrpSpPr>
        <p:grpSpPr>
          <a:xfrm>
            <a:off x="323528" y="1577985"/>
            <a:ext cx="7770973" cy="1923023"/>
            <a:chOff x="323528" y="1577985"/>
            <a:chExt cx="7770973" cy="1923023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323528" y="1946736"/>
              <a:ext cx="7770973" cy="15542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3800"/>
                </a:lnSpc>
              </a:pPr>
              <a:r>
                <a:rPr lang="ja-JP" altLang="en-US" sz="2400" u="sng" dirty="0" smtClean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極小性条件</a:t>
              </a:r>
              <a:r>
                <a:rPr lang="en-US" altLang="ja-JP" sz="2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sz="2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en-US" altLang="ja-JP" sz="2400" i="1" dirty="0" smtClean="0"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ja-JP" altLang="en-US" sz="2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が極小横断 </a:t>
              </a:r>
              <a:r>
                <a:rPr lang="ja-JP" altLang="en-US" sz="24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  <a:sym typeface="Wingdings" pitchFamily="2" charset="2"/>
                </a:rPr>
                <a:t>↔ </a:t>
              </a:r>
              <a:r>
                <a:rPr lang="en-US" altLang="ja-JP" sz="2400" dirty="0" err="1" smtClean="0">
                  <a:ea typeface="メイリオ" pitchFamily="50" charset="-128"/>
                  <a:cs typeface="メイリオ" pitchFamily="50" charset="-128"/>
                </a:rPr>
                <a:t>uncov</a:t>
              </a: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lang="en-US" altLang="ja-JP" sz="2400" i="1" dirty="0" smtClean="0"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) = </a:t>
              </a:r>
              <a:r>
                <a:rPr lang="en-US" altLang="ja-JP" sz="2400" dirty="0" smtClean="0">
                  <a:ea typeface="メイリオ"/>
                  <a:cs typeface="メイリオ"/>
                </a:rPr>
                <a:t>∅ </a:t>
              </a:r>
              <a:r>
                <a:rPr lang="ja-JP" altLang="en-US" sz="2400" dirty="0" smtClean="0">
                  <a:ea typeface="メイリオ"/>
                  <a:cs typeface="メイリオ"/>
                </a:rPr>
                <a:t>かつ</a:t>
              </a:r>
              <a:r>
                <a:rPr lang="en-US" altLang="ja-JP" sz="2400" i="1" dirty="0" smtClean="0"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en-US" altLang="ja-JP" sz="2400" dirty="0" err="1" smtClean="0">
                  <a:ea typeface="メイリオ" pitchFamily="50" charset="-128"/>
                  <a:cs typeface="メイリオ" pitchFamily="50" charset="-128"/>
                </a:rPr>
                <a:t>crit</a:t>
              </a: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lang="en-US" altLang="ja-JP" sz="2400" i="1" dirty="0" smtClean="0">
                  <a:ea typeface="メイリオ" pitchFamily="50" charset="-128"/>
                  <a:cs typeface="メイリオ" pitchFamily="50" charset="-128"/>
                </a:rPr>
                <a:t>v</a:t>
              </a: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, </a:t>
              </a:r>
              <a:r>
                <a:rPr lang="en-US" altLang="ja-JP" sz="2400" i="1" dirty="0" smtClean="0"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) ≠ </a:t>
              </a:r>
              <a:r>
                <a:rPr lang="en-US" altLang="ja-JP" sz="2400" dirty="0" smtClean="0">
                  <a:ea typeface="メイリオ"/>
                  <a:cs typeface="メイリオ"/>
                </a:rPr>
                <a:t>∅ (</a:t>
              </a:r>
              <a:r>
                <a:rPr lang="en-US" altLang="ja-JP" sz="2400" dirty="0" smtClean="0">
                  <a:latin typeface="メイリオ"/>
                  <a:ea typeface="メイリオ"/>
                  <a:cs typeface="メイリオ"/>
                </a:rPr>
                <a:t>∀</a:t>
              </a:r>
              <a:r>
                <a:rPr lang="en-US" altLang="ja-JP" sz="2400" i="1" dirty="0" err="1" smtClean="0">
                  <a:ea typeface="メイリオ" pitchFamily="50" charset="-128"/>
                  <a:cs typeface="メイリオ" pitchFamily="50" charset="-128"/>
                </a:rPr>
                <a:t>v</a:t>
              </a:r>
              <a:r>
                <a:rPr lang="en-US" altLang="ja-JP" sz="2400" dirty="0" err="1" smtClean="0">
                  <a:latin typeface="メイリオ"/>
                  <a:ea typeface="メイリオ"/>
                  <a:cs typeface="メイリオ"/>
                </a:rPr>
                <a:t>∈</a:t>
              </a:r>
              <a:r>
                <a:rPr lang="en-US" altLang="ja-JP" sz="2400" i="1" dirty="0" err="1" smtClean="0"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en-US" altLang="ja-JP" sz="2400" dirty="0" smtClean="0">
                  <a:ea typeface="メイリオ"/>
                  <a:cs typeface="メイリオ"/>
                </a:rPr>
                <a:t>)</a:t>
              </a:r>
            </a:p>
            <a:p>
              <a:pPr>
                <a:lnSpc>
                  <a:spcPts val="3800"/>
                </a:lnSpc>
              </a:pPr>
              <a:r>
                <a:rPr lang="ja-JP" altLang="en-US" sz="2400" dirty="0" smtClean="0">
                  <a:latin typeface="メイリオ"/>
                  <a:ea typeface="メイリオ"/>
                  <a:cs typeface="メイリオ"/>
                </a:rPr>
                <a:t>だたし、</a:t>
              </a:r>
              <a:r>
                <a:rPr lang="en-US" altLang="ja-JP" sz="2400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uncov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lang="en-US" altLang="ja-JP" sz="2400" i="1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) := {</a:t>
              </a:r>
              <a:r>
                <a:rPr lang="en-US" altLang="ja-JP" sz="2400" i="1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sz="2400" baseline="-25000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: </a:t>
              </a:r>
              <a:r>
                <a:rPr lang="en-US" altLang="ja-JP" sz="2400" i="1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en-US" altLang="ja-JP" sz="2400" dirty="0" err="1" smtClean="0">
                  <a:solidFill>
                    <a:schemeClr val="tx2"/>
                  </a:solidFill>
                  <a:ea typeface="メイリオ"/>
                  <a:cs typeface="メイリオ"/>
                </a:rPr>
                <a:t>∩</a:t>
              </a:r>
              <a:r>
                <a:rPr lang="en-US" altLang="ja-JP" sz="2400" i="1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sz="2400" baseline="-25000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/>
                  <a:cs typeface="メイリオ"/>
                </a:rPr>
                <a:t>=∅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}</a:t>
              </a:r>
              <a:r>
                <a:rPr lang="ja-JP" altLang="en-US" sz="2400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、</a:t>
              </a:r>
              <a:r>
                <a:rPr lang="en-US" altLang="ja-JP" sz="2400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crit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lang="en-US" altLang="ja-JP" sz="2400" i="1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v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, </a:t>
              </a:r>
              <a:r>
                <a:rPr lang="en-US" altLang="ja-JP" sz="2400" i="1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) := {</a:t>
              </a:r>
              <a:r>
                <a:rPr lang="en-US" altLang="ja-JP" sz="2400" i="1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sz="2400" baseline="-25000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: </a:t>
              </a:r>
              <a:r>
                <a:rPr lang="en-US" altLang="ja-JP" sz="2400" i="1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S</a:t>
              </a:r>
              <a:r>
                <a:rPr lang="en-US" altLang="ja-JP" sz="2400" dirty="0" err="1" smtClean="0">
                  <a:solidFill>
                    <a:schemeClr val="tx2"/>
                  </a:solidFill>
                  <a:ea typeface="メイリオ"/>
                  <a:cs typeface="メイリオ"/>
                </a:rPr>
                <a:t>∩</a:t>
              </a:r>
              <a:r>
                <a:rPr lang="en-US" altLang="ja-JP" sz="2400" i="1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U</a:t>
              </a:r>
              <a:r>
                <a:rPr lang="en-US" altLang="ja-JP" sz="2400" baseline="-25000" dirty="0" err="1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i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/>
                  <a:cs typeface="メイリオ"/>
                </a:rPr>
                <a:t>={</a:t>
              </a:r>
              <a:r>
                <a:rPr lang="en-US" altLang="ja-JP" sz="2400" i="1" dirty="0" smtClean="0">
                  <a:solidFill>
                    <a:schemeClr val="tx2"/>
                  </a:solidFill>
                  <a:ea typeface="メイリオ"/>
                  <a:cs typeface="メイリオ"/>
                </a:rPr>
                <a:t>v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/>
                  <a:cs typeface="メイリオ"/>
                </a:rPr>
                <a:t>}</a:t>
              </a:r>
              <a:r>
                <a:rPr lang="en-US" altLang="ja-JP" sz="2400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}</a:t>
              </a:r>
            </a:p>
          </p:txBody>
        </p:sp>
        <p:sp>
          <p:nvSpPr>
            <p:cNvPr id="42" name="角丸四角形吹き出し 41"/>
            <p:cNvSpPr/>
            <p:nvPr/>
          </p:nvSpPr>
          <p:spPr>
            <a:xfrm>
              <a:off x="2843808" y="1802720"/>
              <a:ext cx="2232248" cy="432048"/>
            </a:xfrm>
            <a:prstGeom prst="wedgeRoundRectCallout">
              <a:avLst>
                <a:gd name="adj1" fmla="val -28781"/>
                <a:gd name="adj2" fmla="val 100406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2843808" y="1874728"/>
              <a:ext cx="2236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ja-JP" altLang="en-US" sz="1600" dirty="0" smtClean="0">
                  <a:ea typeface="メイリオ" pitchFamily="50" charset="-128"/>
                  <a:cs typeface="メイリオ" pitchFamily="50" charset="-128"/>
                </a:rPr>
                <a:t>交差できない集合ない</a:t>
              </a:r>
              <a:endParaRPr kumimoji="1" lang="ja-JP" altLang="en-US" sz="16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46" name="角丸四角形吹き出し 45"/>
            <p:cNvSpPr/>
            <p:nvPr/>
          </p:nvSpPr>
          <p:spPr>
            <a:xfrm>
              <a:off x="5436096" y="1577985"/>
              <a:ext cx="2304256" cy="648072"/>
            </a:xfrm>
            <a:prstGeom prst="wedgeRoundRectCallout">
              <a:avLst>
                <a:gd name="adj1" fmla="val -29834"/>
                <a:gd name="adj2" fmla="val 91982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5436096" y="1649993"/>
              <a:ext cx="22365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kumimoji="1" lang="ja-JP" altLang="en-US" sz="1600" dirty="0" smtClean="0">
                  <a:ea typeface="メイリオ" pitchFamily="50" charset="-128"/>
                  <a:cs typeface="メイリオ" pitchFamily="50" charset="-128"/>
                </a:rPr>
                <a:t>各頂点に</a:t>
              </a:r>
              <a:r>
                <a:rPr kumimoji="1" lang="ja-JP" altLang="en-US" sz="16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クリティカル</a:t>
              </a:r>
              <a:r>
                <a:rPr kumimoji="1" lang="en-US" altLang="ja-JP" sz="16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/>
              </a:r>
              <a:br>
                <a:rPr kumimoji="1" lang="en-US" altLang="ja-JP" sz="16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</a:br>
              <a:r>
                <a:rPr kumimoji="1" lang="ja-JP" altLang="en-US" sz="16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ハイパーエッジ</a:t>
              </a:r>
              <a:r>
                <a:rPr kumimoji="1" lang="ja-JP" altLang="en-US" sz="1600" dirty="0" smtClean="0">
                  <a:ea typeface="メイリオ" pitchFamily="50" charset="-128"/>
                  <a:cs typeface="メイリオ" pitchFamily="50" charset="-128"/>
                </a:rPr>
                <a:t>ある</a:t>
              </a:r>
            </a:p>
          </p:txBody>
        </p:sp>
      </p:grpSp>
      <p:sp>
        <p:nvSpPr>
          <p:cNvPr id="50" name="テキスト ボックス 49"/>
          <p:cNvSpPr txBox="1"/>
          <p:nvPr/>
        </p:nvSpPr>
        <p:spPr>
          <a:xfrm>
            <a:off x="5580112" y="1124744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1" lang="en-US" altLang="ja-JP" sz="24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DFS</a:t>
            </a:r>
            <a:r>
              <a:rPr kumimoji="1" lang="ja-JP" altLang="en-US" sz="24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版は割愛します。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67544" y="3789040"/>
            <a:ext cx="2441694" cy="5193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16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逆探索の基本アプローチ</a:t>
            </a:r>
            <a:endParaRPr lang="en-US" altLang="ja-JP" sz="1600" u="sng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539552" y="4437112"/>
            <a:ext cx="2448272" cy="1584176"/>
            <a:chOff x="539552" y="4437112"/>
            <a:chExt cx="2448272" cy="1584176"/>
          </a:xfrm>
        </p:grpSpPr>
        <p:sp>
          <p:nvSpPr>
            <p:cNvPr id="53" name="円/楕円 52"/>
            <p:cNvSpPr/>
            <p:nvPr/>
          </p:nvSpPr>
          <p:spPr>
            <a:xfrm>
              <a:off x="1043608" y="44371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539552" y="515719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1196008" y="5085184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1907704" y="45895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1196008" y="587727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2051720" y="537321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2843808" y="515719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5" name="テキスト ボックス 64"/>
          <p:cNvSpPr txBox="1"/>
          <p:nvPr/>
        </p:nvSpPr>
        <p:spPr>
          <a:xfrm>
            <a:off x="1619672" y="5589240"/>
            <a:ext cx="1826141" cy="1072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16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探索空間の設定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親子関係定義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根から探索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83" name="グループ化 82"/>
          <p:cNvGrpSpPr/>
          <p:nvPr/>
        </p:nvGrpSpPr>
        <p:grpSpPr>
          <a:xfrm>
            <a:off x="611560" y="4509120"/>
            <a:ext cx="2232248" cy="1368152"/>
            <a:chOff x="5940152" y="4077072"/>
            <a:chExt cx="2232248" cy="1368152"/>
          </a:xfrm>
        </p:grpSpPr>
        <p:cxnSp>
          <p:nvCxnSpPr>
            <p:cNvPr id="69" name="直線矢印コネクタ 68"/>
            <p:cNvCxnSpPr>
              <a:stCxn id="53" idx="2"/>
              <a:endCxn id="54" idx="0"/>
            </p:cNvCxnSpPr>
            <p:nvPr/>
          </p:nvCxnSpPr>
          <p:spPr>
            <a:xfrm flipH="1">
              <a:off x="5940152" y="4077072"/>
              <a:ext cx="432048" cy="648072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矢印コネクタ 72"/>
            <p:cNvCxnSpPr>
              <a:stCxn id="53" idx="4"/>
              <a:endCxn id="57" idx="1"/>
            </p:cNvCxnSpPr>
            <p:nvPr/>
          </p:nvCxnSpPr>
          <p:spPr>
            <a:xfrm>
              <a:off x="6444208" y="4149080"/>
              <a:ext cx="101483" cy="525147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矢印コネクタ 75"/>
            <p:cNvCxnSpPr>
              <a:stCxn id="53" idx="5"/>
              <a:endCxn id="58" idx="2"/>
            </p:cNvCxnSpPr>
            <p:nvPr/>
          </p:nvCxnSpPr>
          <p:spPr>
            <a:xfrm>
              <a:off x="6495125" y="4127989"/>
              <a:ext cx="741171" cy="101483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矢印コネクタ 77"/>
            <p:cNvCxnSpPr>
              <a:stCxn id="57" idx="4"/>
              <a:endCxn id="60" idx="0"/>
            </p:cNvCxnSpPr>
            <p:nvPr/>
          </p:nvCxnSpPr>
          <p:spPr>
            <a:xfrm>
              <a:off x="6596608" y="4797152"/>
              <a:ext cx="0" cy="648072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矢印コネクタ 79"/>
            <p:cNvCxnSpPr>
              <a:stCxn id="57" idx="7"/>
              <a:endCxn id="61" idx="1"/>
            </p:cNvCxnSpPr>
            <p:nvPr/>
          </p:nvCxnSpPr>
          <p:spPr>
            <a:xfrm>
              <a:off x="6647525" y="4674227"/>
              <a:ext cx="753878" cy="288032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矢印コネクタ 81"/>
            <p:cNvCxnSpPr>
              <a:stCxn id="61" idx="6"/>
              <a:endCxn id="62" idx="2"/>
            </p:cNvCxnSpPr>
            <p:nvPr/>
          </p:nvCxnSpPr>
          <p:spPr>
            <a:xfrm flipV="1">
              <a:off x="7524328" y="4797152"/>
              <a:ext cx="648072" cy="216024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円/楕円 116"/>
          <p:cNvSpPr/>
          <p:nvPr/>
        </p:nvSpPr>
        <p:spPr>
          <a:xfrm>
            <a:off x="5940152" y="5529886"/>
            <a:ext cx="1296144" cy="43204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円/楕円 117"/>
          <p:cNvSpPr/>
          <p:nvPr/>
        </p:nvSpPr>
        <p:spPr>
          <a:xfrm>
            <a:off x="7668344" y="5169846"/>
            <a:ext cx="576064" cy="86409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円/楕円 115"/>
          <p:cNvSpPr/>
          <p:nvPr/>
        </p:nvSpPr>
        <p:spPr>
          <a:xfrm>
            <a:off x="4139952" y="4593782"/>
            <a:ext cx="1152128" cy="129614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067944" y="5652537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800" i="1" dirty="0" err="1" smtClean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800" baseline="-25000" dirty="0" err="1" smtClean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rPr>
              <a:t>i</a:t>
            </a:r>
            <a:endParaRPr kumimoji="1" lang="ja-JP" altLang="en-US" sz="2800" baseline="-25000" dirty="0" smtClean="0">
              <a:solidFill>
                <a:srgbClr val="C00000"/>
              </a:solidFill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6" name="グループ化 135"/>
          <p:cNvGrpSpPr/>
          <p:nvPr/>
        </p:nvGrpSpPr>
        <p:grpSpPr>
          <a:xfrm>
            <a:off x="4355976" y="4809806"/>
            <a:ext cx="913662" cy="1008112"/>
            <a:chOff x="4355976" y="4809806"/>
            <a:chExt cx="913662" cy="1008112"/>
          </a:xfrm>
        </p:grpSpPr>
        <p:sp>
          <p:nvSpPr>
            <p:cNvPr id="120" name="円/楕円 119"/>
            <p:cNvSpPr/>
            <p:nvPr/>
          </p:nvSpPr>
          <p:spPr>
            <a:xfrm>
              <a:off x="4932040" y="488181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円/楕円 120"/>
            <p:cNvSpPr/>
            <p:nvPr/>
          </p:nvSpPr>
          <p:spPr>
            <a:xfrm>
              <a:off x="4788024" y="567390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円/楕円 121"/>
            <p:cNvSpPr/>
            <p:nvPr/>
          </p:nvSpPr>
          <p:spPr>
            <a:xfrm>
              <a:off x="4355976" y="509783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4924672" y="4809806"/>
              <a:ext cx="3449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800" i="1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v</a:t>
              </a:r>
              <a:endParaRPr kumimoji="1" lang="ja-JP" altLang="en-US" sz="2800" baseline="-25000" dirty="0" smtClean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125" name="角丸四角形吹き出し 124"/>
          <p:cNvSpPr/>
          <p:nvPr/>
        </p:nvSpPr>
        <p:spPr>
          <a:xfrm>
            <a:off x="4283968" y="6237312"/>
            <a:ext cx="2952328" cy="576064"/>
          </a:xfrm>
          <a:prstGeom prst="wedgeRoundRectCallout">
            <a:avLst>
              <a:gd name="adj1" fmla="val -38618"/>
              <a:gd name="adj2" fmla="val -8859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交差しない集合のうち、最小インデックスのものを選ぶ</a:t>
            </a:r>
            <a:endParaRPr kumimoji="1" lang="ja-JP" altLang="en-US" sz="160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4" name="グループ化 133"/>
          <p:cNvGrpSpPr/>
          <p:nvPr/>
        </p:nvGrpSpPr>
        <p:grpSpPr>
          <a:xfrm>
            <a:off x="4926842" y="3573016"/>
            <a:ext cx="2844964" cy="1559889"/>
            <a:chOff x="4926842" y="3573016"/>
            <a:chExt cx="2844964" cy="1559889"/>
          </a:xfrm>
        </p:grpSpPr>
        <p:sp>
          <p:nvSpPr>
            <p:cNvPr id="109" name="フリーフォーム 108"/>
            <p:cNvSpPr/>
            <p:nvPr/>
          </p:nvSpPr>
          <p:spPr>
            <a:xfrm>
              <a:off x="4926842" y="3573016"/>
              <a:ext cx="2844964" cy="1559889"/>
            </a:xfrm>
            <a:custGeom>
              <a:avLst/>
              <a:gdLst>
                <a:gd name="connsiteX0" fmla="*/ 1119116 w 2844964"/>
                <a:gd name="connsiteY0" fmla="*/ 85930 h 1559889"/>
                <a:gd name="connsiteX1" fmla="*/ 1105468 w 2844964"/>
                <a:gd name="connsiteY1" fmla="*/ 126874 h 1559889"/>
                <a:gd name="connsiteX2" fmla="*/ 941695 w 2844964"/>
                <a:gd name="connsiteY2" fmla="*/ 222408 h 1559889"/>
                <a:gd name="connsiteX3" fmla="*/ 873457 w 2844964"/>
                <a:gd name="connsiteY3" fmla="*/ 249704 h 1559889"/>
                <a:gd name="connsiteX4" fmla="*/ 723331 w 2844964"/>
                <a:gd name="connsiteY4" fmla="*/ 276999 h 1559889"/>
                <a:gd name="connsiteX5" fmla="*/ 545910 w 2844964"/>
                <a:gd name="connsiteY5" fmla="*/ 290647 h 1559889"/>
                <a:gd name="connsiteX6" fmla="*/ 436728 w 2844964"/>
                <a:gd name="connsiteY6" fmla="*/ 304295 h 1559889"/>
                <a:gd name="connsiteX7" fmla="*/ 191068 w 2844964"/>
                <a:gd name="connsiteY7" fmla="*/ 317942 h 1559889"/>
                <a:gd name="connsiteX8" fmla="*/ 122830 w 2844964"/>
                <a:gd name="connsiteY8" fmla="*/ 331590 h 1559889"/>
                <a:gd name="connsiteX9" fmla="*/ 27295 w 2844964"/>
                <a:gd name="connsiteY9" fmla="*/ 399829 h 1559889"/>
                <a:gd name="connsiteX10" fmla="*/ 0 w 2844964"/>
                <a:gd name="connsiteY10" fmla="*/ 440772 h 1559889"/>
                <a:gd name="connsiteX11" fmla="*/ 27295 w 2844964"/>
                <a:gd name="connsiteY11" fmla="*/ 618193 h 1559889"/>
                <a:gd name="connsiteX12" fmla="*/ 122830 w 2844964"/>
                <a:gd name="connsiteY12" fmla="*/ 727375 h 1559889"/>
                <a:gd name="connsiteX13" fmla="*/ 204716 w 2844964"/>
                <a:gd name="connsiteY13" fmla="*/ 754671 h 1559889"/>
                <a:gd name="connsiteX14" fmla="*/ 300251 w 2844964"/>
                <a:gd name="connsiteY14" fmla="*/ 822910 h 1559889"/>
                <a:gd name="connsiteX15" fmla="*/ 382137 w 2844964"/>
                <a:gd name="connsiteY15" fmla="*/ 891148 h 1559889"/>
                <a:gd name="connsiteX16" fmla="*/ 450376 w 2844964"/>
                <a:gd name="connsiteY16" fmla="*/ 1000330 h 1559889"/>
                <a:gd name="connsiteX17" fmla="*/ 464024 w 2844964"/>
                <a:gd name="connsiteY17" fmla="*/ 1041274 h 1559889"/>
                <a:gd name="connsiteX18" fmla="*/ 491319 w 2844964"/>
                <a:gd name="connsiteY18" fmla="*/ 1082217 h 1559889"/>
                <a:gd name="connsiteX19" fmla="*/ 532262 w 2844964"/>
                <a:gd name="connsiteY19" fmla="*/ 1177751 h 1559889"/>
                <a:gd name="connsiteX20" fmla="*/ 573206 w 2844964"/>
                <a:gd name="connsiteY20" fmla="*/ 1218695 h 1559889"/>
                <a:gd name="connsiteX21" fmla="*/ 668740 w 2844964"/>
                <a:gd name="connsiteY21" fmla="*/ 1286933 h 1559889"/>
                <a:gd name="connsiteX22" fmla="*/ 723331 w 2844964"/>
                <a:gd name="connsiteY22" fmla="*/ 1314229 h 1559889"/>
                <a:gd name="connsiteX23" fmla="*/ 859809 w 2844964"/>
                <a:gd name="connsiteY23" fmla="*/ 1382468 h 1559889"/>
                <a:gd name="connsiteX24" fmla="*/ 941695 w 2844964"/>
                <a:gd name="connsiteY24" fmla="*/ 1396115 h 1559889"/>
                <a:gd name="connsiteX25" fmla="*/ 982639 w 2844964"/>
                <a:gd name="connsiteY25" fmla="*/ 1423411 h 1559889"/>
                <a:gd name="connsiteX26" fmla="*/ 1064525 w 2844964"/>
                <a:gd name="connsiteY26" fmla="*/ 1450707 h 1559889"/>
                <a:gd name="connsiteX27" fmla="*/ 1119116 w 2844964"/>
                <a:gd name="connsiteY27" fmla="*/ 1437059 h 1559889"/>
                <a:gd name="connsiteX28" fmla="*/ 1187355 w 2844964"/>
                <a:gd name="connsiteY28" fmla="*/ 1423411 h 1559889"/>
                <a:gd name="connsiteX29" fmla="*/ 1228298 w 2844964"/>
                <a:gd name="connsiteY29" fmla="*/ 1396115 h 1559889"/>
                <a:gd name="connsiteX30" fmla="*/ 1364776 w 2844964"/>
                <a:gd name="connsiteY30" fmla="*/ 1368820 h 1559889"/>
                <a:gd name="connsiteX31" fmla="*/ 1801504 w 2844964"/>
                <a:gd name="connsiteY31" fmla="*/ 1396115 h 1559889"/>
                <a:gd name="connsiteX32" fmla="*/ 1842448 w 2844964"/>
                <a:gd name="connsiteY32" fmla="*/ 1409763 h 1559889"/>
                <a:gd name="connsiteX33" fmla="*/ 1883391 w 2844964"/>
                <a:gd name="connsiteY33" fmla="*/ 1437059 h 1559889"/>
                <a:gd name="connsiteX34" fmla="*/ 1965277 w 2844964"/>
                <a:gd name="connsiteY34" fmla="*/ 1464354 h 1559889"/>
                <a:gd name="connsiteX35" fmla="*/ 2006221 w 2844964"/>
                <a:gd name="connsiteY35" fmla="*/ 1478002 h 1559889"/>
                <a:gd name="connsiteX36" fmla="*/ 2129051 w 2844964"/>
                <a:gd name="connsiteY36" fmla="*/ 1532593 h 1559889"/>
                <a:gd name="connsiteX37" fmla="*/ 2169994 w 2844964"/>
                <a:gd name="connsiteY37" fmla="*/ 1546241 h 1559889"/>
                <a:gd name="connsiteX38" fmla="*/ 2292824 w 2844964"/>
                <a:gd name="connsiteY38" fmla="*/ 1559889 h 1559889"/>
                <a:gd name="connsiteX39" fmla="*/ 2579427 w 2844964"/>
                <a:gd name="connsiteY39" fmla="*/ 1546241 h 1559889"/>
                <a:gd name="connsiteX40" fmla="*/ 2634018 w 2844964"/>
                <a:gd name="connsiteY40" fmla="*/ 1532593 h 1559889"/>
                <a:gd name="connsiteX41" fmla="*/ 2715904 w 2844964"/>
                <a:gd name="connsiteY41" fmla="*/ 1478002 h 1559889"/>
                <a:gd name="connsiteX42" fmla="*/ 2756848 w 2844964"/>
                <a:gd name="connsiteY42" fmla="*/ 1423411 h 1559889"/>
                <a:gd name="connsiteX43" fmla="*/ 2784143 w 2844964"/>
                <a:gd name="connsiteY43" fmla="*/ 1368820 h 1559889"/>
                <a:gd name="connsiteX44" fmla="*/ 2811439 w 2844964"/>
                <a:gd name="connsiteY44" fmla="*/ 1327877 h 1559889"/>
                <a:gd name="connsiteX45" fmla="*/ 2825086 w 2844964"/>
                <a:gd name="connsiteY45" fmla="*/ 1273286 h 1559889"/>
                <a:gd name="connsiteX46" fmla="*/ 2838734 w 2844964"/>
                <a:gd name="connsiteY46" fmla="*/ 1232342 h 1559889"/>
                <a:gd name="connsiteX47" fmla="*/ 2797791 w 2844964"/>
                <a:gd name="connsiteY47" fmla="*/ 1054921 h 1559889"/>
                <a:gd name="connsiteX48" fmla="*/ 2784143 w 2844964"/>
                <a:gd name="connsiteY48" fmla="*/ 1013978 h 1559889"/>
                <a:gd name="connsiteX49" fmla="*/ 2743200 w 2844964"/>
                <a:gd name="connsiteY49" fmla="*/ 986683 h 1559889"/>
                <a:gd name="connsiteX50" fmla="*/ 2661313 w 2844964"/>
                <a:gd name="connsiteY50" fmla="*/ 891148 h 1559889"/>
                <a:gd name="connsiteX51" fmla="*/ 2524836 w 2844964"/>
                <a:gd name="connsiteY51" fmla="*/ 741023 h 1559889"/>
                <a:gd name="connsiteX52" fmla="*/ 2470245 w 2844964"/>
                <a:gd name="connsiteY52" fmla="*/ 700080 h 1559889"/>
                <a:gd name="connsiteX53" fmla="*/ 2429301 w 2844964"/>
                <a:gd name="connsiteY53" fmla="*/ 659136 h 1559889"/>
                <a:gd name="connsiteX54" fmla="*/ 2374710 w 2844964"/>
                <a:gd name="connsiteY54" fmla="*/ 631841 h 1559889"/>
                <a:gd name="connsiteX55" fmla="*/ 2306471 w 2844964"/>
                <a:gd name="connsiteY55" fmla="*/ 577250 h 1559889"/>
                <a:gd name="connsiteX56" fmla="*/ 2251880 w 2844964"/>
                <a:gd name="connsiteY56" fmla="*/ 563602 h 1559889"/>
                <a:gd name="connsiteX57" fmla="*/ 2169994 w 2844964"/>
                <a:gd name="connsiteY57" fmla="*/ 536307 h 1559889"/>
                <a:gd name="connsiteX58" fmla="*/ 1937982 w 2844964"/>
                <a:gd name="connsiteY58" fmla="*/ 509011 h 1559889"/>
                <a:gd name="connsiteX59" fmla="*/ 1883391 w 2844964"/>
                <a:gd name="connsiteY59" fmla="*/ 468068 h 1559889"/>
                <a:gd name="connsiteX60" fmla="*/ 1842448 w 2844964"/>
                <a:gd name="connsiteY60" fmla="*/ 427124 h 1559889"/>
                <a:gd name="connsiteX61" fmla="*/ 1801504 w 2844964"/>
                <a:gd name="connsiteY61" fmla="*/ 399829 h 1559889"/>
                <a:gd name="connsiteX62" fmla="*/ 1719618 w 2844964"/>
                <a:gd name="connsiteY62" fmla="*/ 317942 h 1559889"/>
                <a:gd name="connsiteX63" fmla="*/ 1637731 w 2844964"/>
                <a:gd name="connsiteY63" fmla="*/ 236056 h 1559889"/>
                <a:gd name="connsiteX64" fmla="*/ 1583140 w 2844964"/>
                <a:gd name="connsiteY64" fmla="*/ 181465 h 1559889"/>
                <a:gd name="connsiteX65" fmla="*/ 1542197 w 2844964"/>
                <a:gd name="connsiteY65" fmla="*/ 154169 h 1559889"/>
                <a:gd name="connsiteX66" fmla="*/ 1460310 w 2844964"/>
                <a:gd name="connsiteY66" fmla="*/ 85930 h 1559889"/>
                <a:gd name="connsiteX67" fmla="*/ 1419367 w 2844964"/>
                <a:gd name="connsiteY67" fmla="*/ 72283 h 1559889"/>
                <a:gd name="connsiteX68" fmla="*/ 1364776 w 2844964"/>
                <a:gd name="connsiteY68" fmla="*/ 44987 h 1559889"/>
                <a:gd name="connsiteX69" fmla="*/ 1269242 w 2844964"/>
                <a:gd name="connsiteY69" fmla="*/ 17692 h 1559889"/>
                <a:gd name="connsiteX70" fmla="*/ 1132764 w 2844964"/>
                <a:gd name="connsiteY70" fmla="*/ 72283 h 1559889"/>
                <a:gd name="connsiteX71" fmla="*/ 1119116 w 2844964"/>
                <a:gd name="connsiteY71" fmla="*/ 85930 h 1559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2844964" h="1559889">
                  <a:moveTo>
                    <a:pt x="1119116" y="85930"/>
                  </a:moveTo>
                  <a:cubicBezTo>
                    <a:pt x="1114567" y="95029"/>
                    <a:pt x="1111902" y="114007"/>
                    <a:pt x="1105468" y="126874"/>
                  </a:cubicBezTo>
                  <a:cubicBezTo>
                    <a:pt x="1068017" y="201776"/>
                    <a:pt x="1042552" y="182065"/>
                    <a:pt x="941695" y="222408"/>
                  </a:cubicBezTo>
                  <a:cubicBezTo>
                    <a:pt x="918949" y="231506"/>
                    <a:pt x="897480" y="244900"/>
                    <a:pt x="873457" y="249704"/>
                  </a:cubicBezTo>
                  <a:cubicBezTo>
                    <a:pt x="835014" y="257392"/>
                    <a:pt x="760184" y="273120"/>
                    <a:pt x="723331" y="276999"/>
                  </a:cubicBezTo>
                  <a:cubicBezTo>
                    <a:pt x="664342" y="283208"/>
                    <a:pt x="604958" y="285023"/>
                    <a:pt x="545910" y="290647"/>
                  </a:cubicBezTo>
                  <a:cubicBezTo>
                    <a:pt x="509398" y="294124"/>
                    <a:pt x="473297" y="301482"/>
                    <a:pt x="436728" y="304295"/>
                  </a:cubicBezTo>
                  <a:cubicBezTo>
                    <a:pt x="354957" y="310585"/>
                    <a:pt x="272955" y="313393"/>
                    <a:pt x="191068" y="317942"/>
                  </a:cubicBezTo>
                  <a:cubicBezTo>
                    <a:pt x="168322" y="322491"/>
                    <a:pt x="144836" y="324254"/>
                    <a:pt x="122830" y="331590"/>
                  </a:cubicBezTo>
                  <a:cubicBezTo>
                    <a:pt x="78255" y="346449"/>
                    <a:pt x="56746" y="364488"/>
                    <a:pt x="27295" y="399829"/>
                  </a:cubicBezTo>
                  <a:cubicBezTo>
                    <a:pt x="16794" y="412430"/>
                    <a:pt x="9098" y="427124"/>
                    <a:pt x="0" y="440772"/>
                  </a:cubicBezTo>
                  <a:cubicBezTo>
                    <a:pt x="333" y="443103"/>
                    <a:pt x="23180" y="608317"/>
                    <a:pt x="27295" y="618193"/>
                  </a:cubicBezTo>
                  <a:cubicBezTo>
                    <a:pt x="46166" y="663483"/>
                    <a:pt x="77000" y="707006"/>
                    <a:pt x="122830" y="727375"/>
                  </a:cubicBezTo>
                  <a:cubicBezTo>
                    <a:pt x="149122" y="739060"/>
                    <a:pt x="180776" y="738711"/>
                    <a:pt x="204716" y="754671"/>
                  </a:cubicBezTo>
                  <a:cubicBezTo>
                    <a:pt x="237121" y="776274"/>
                    <a:pt x="270624" y="797516"/>
                    <a:pt x="300251" y="822910"/>
                  </a:cubicBezTo>
                  <a:cubicBezTo>
                    <a:pt x="392197" y="901721"/>
                    <a:pt x="291647" y="830822"/>
                    <a:pt x="382137" y="891148"/>
                  </a:cubicBezTo>
                  <a:cubicBezTo>
                    <a:pt x="421322" y="943395"/>
                    <a:pt x="425398" y="942048"/>
                    <a:pt x="450376" y="1000330"/>
                  </a:cubicBezTo>
                  <a:cubicBezTo>
                    <a:pt x="456043" y="1013553"/>
                    <a:pt x="457590" y="1028407"/>
                    <a:pt x="464024" y="1041274"/>
                  </a:cubicBezTo>
                  <a:cubicBezTo>
                    <a:pt x="471359" y="1055945"/>
                    <a:pt x="483984" y="1067546"/>
                    <a:pt x="491319" y="1082217"/>
                  </a:cubicBezTo>
                  <a:cubicBezTo>
                    <a:pt x="521017" y="1141613"/>
                    <a:pt x="484934" y="1111491"/>
                    <a:pt x="532262" y="1177751"/>
                  </a:cubicBezTo>
                  <a:cubicBezTo>
                    <a:pt x="543481" y="1193457"/>
                    <a:pt x="558551" y="1206134"/>
                    <a:pt x="573206" y="1218695"/>
                  </a:cubicBezTo>
                  <a:cubicBezTo>
                    <a:pt x="587853" y="1231250"/>
                    <a:pt x="647137" y="1274588"/>
                    <a:pt x="668740" y="1286933"/>
                  </a:cubicBezTo>
                  <a:cubicBezTo>
                    <a:pt x="686404" y="1297027"/>
                    <a:pt x="705546" y="1304349"/>
                    <a:pt x="723331" y="1314229"/>
                  </a:cubicBezTo>
                  <a:cubicBezTo>
                    <a:pt x="781348" y="1346460"/>
                    <a:pt x="795783" y="1365007"/>
                    <a:pt x="859809" y="1382468"/>
                  </a:cubicBezTo>
                  <a:cubicBezTo>
                    <a:pt x="886506" y="1389749"/>
                    <a:pt x="914400" y="1391566"/>
                    <a:pt x="941695" y="1396115"/>
                  </a:cubicBezTo>
                  <a:cubicBezTo>
                    <a:pt x="955343" y="1405214"/>
                    <a:pt x="967650" y="1416749"/>
                    <a:pt x="982639" y="1423411"/>
                  </a:cubicBezTo>
                  <a:cubicBezTo>
                    <a:pt x="1008931" y="1435097"/>
                    <a:pt x="1064525" y="1450707"/>
                    <a:pt x="1064525" y="1450707"/>
                  </a:cubicBezTo>
                  <a:cubicBezTo>
                    <a:pt x="1082722" y="1446158"/>
                    <a:pt x="1100806" y="1441128"/>
                    <a:pt x="1119116" y="1437059"/>
                  </a:cubicBezTo>
                  <a:cubicBezTo>
                    <a:pt x="1141760" y="1432027"/>
                    <a:pt x="1165635" y="1431556"/>
                    <a:pt x="1187355" y="1423411"/>
                  </a:cubicBezTo>
                  <a:cubicBezTo>
                    <a:pt x="1202713" y="1417652"/>
                    <a:pt x="1212621" y="1400939"/>
                    <a:pt x="1228298" y="1396115"/>
                  </a:cubicBezTo>
                  <a:cubicBezTo>
                    <a:pt x="1272640" y="1382471"/>
                    <a:pt x="1364776" y="1368820"/>
                    <a:pt x="1364776" y="1368820"/>
                  </a:cubicBezTo>
                  <a:cubicBezTo>
                    <a:pt x="1592587" y="1376956"/>
                    <a:pt x="1648727" y="1352466"/>
                    <a:pt x="1801504" y="1396115"/>
                  </a:cubicBezTo>
                  <a:cubicBezTo>
                    <a:pt x="1815337" y="1400067"/>
                    <a:pt x="1828800" y="1405214"/>
                    <a:pt x="1842448" y="1409763"/>
                  </a:cubicBezTo>
                  <a:cubicBezTo>
                    <a:pt x="1856096" y="1418862"/>
                    <a:pt x="1868402" y="1430397"/>
                    <a:pt x="1883391" y="1437059"/>
                  </a:cubicBezTo>
                  <a:cubicBezTo>
                    <a:pt x="1909683" y="1448744"/>
                    <a:pt x="1937982" y="1455256"/>
                    <a:pt x="1965277" y="1464354"/>
                  </a:cubicBezTo>
                  <a:cubicBezTo>
                    <a:pt x="1978925" y="1468903"/>
                    <a:pt x="1993354" y="1471568"/>
                    <a:pt x="2006221" y="1478002"/>
                  </a:cubicBezTo>
                  <a:cubicBezTo>
                    <a:pt x="2068258" y="1509021"/>
                    <a:pt x="2059342" y="1506452"/>
                    <a:pt x="2129051" y="1532593"/>
                  </a:cubicBezTo>
                  <a:cubicBezTo>
                    <a:pt x="2142521" y="1537644"/>
                    <a:pt x="2155804" y="1543876"/>
                    <a:pt x="2169994" y="1546241"/>
                  </a:cubicBezTo>
                  <a:cubicBezTo>
                    <a:pt x="2210629" y="1553014"/>
                    <a:pt x="2251881" y="1555340"/>
                    <a:pt x="2292824" y="1559889"/>
                  </a:cubicBezTo>
                  <a:cubicBezTo>
                    <a:pt x="2388358" y="1555340"/>
                    <a:pt x="2484089" y="1553868"/>
                    <a:pt x="2579427" y="1546241"/>
                  </a:cubicBezTo>
                  <a:cubicBezTo>
                    <a:pt x="2598124" y="1544745"/>
                    <a:pt x="2617241" y="1540981"/>
                    <a:pt x="2634018" y="1532593"/>
                  </a:cubicBezTo>
                  <a:cubicBezTo>
                    <a:pt x="2663360" y="1517922"/>
                    <a:pt x="2696221" y="1504246"/>
                    <a:pt x="2715904" y="1478002"/>
                  </a:cubicBezTo>
                  <a:cubicBezTo>
                    <a:pt x="2729552" y="1459805"/>
                    <a:pt x="2744792" y="1442700"/>
                    <a:pt x="2756848" y="1423411"/>
                  </a:cubicBezTo>
                  <a:cubicBezTo>
                    <a:pt x="2767631" y="1406159"/>
                    <a:pt x="2774049" y="1386484"/>
                    <a:pt x="2784143" y="1368820"/>
                  </a:cubicBezTo>
                  <a:cubicBezTo>
                    <a:pt x="2792281" y="1354579"/>
                    <a:pt x="2802340" y="1341525"/>
                    <a:pt x="2811439" y="1327877"/>
                  </a:cubicBezTo>
                  <a:cubicBezTo>
                    <a:pt x="2815988" y="1309680"/>
                    <a:pt x="2819933" y="1291321"/>
                    <a:pt x="2825086" y="1273286"/>
                  </a:cubicBezTo>
                  <a:cubicBezTo>
                    <a:pt x="2829038" y="1259453"/>
                    <a:pt x="2838734" y="1246728"/>
                    <a:pt x="2838734" y="1232342"/>
                  </a:cubicBezTo>
                  <a:cubicBezTo>
                    <a:pt x="2838734" y="1036726"/>
                    <a:pt x="2844964" y="1149268"/>
                    <a:pt x="2797791" y="1054921"/>
                  </a:cubicBezTo>
                  <a:cubicBezTo>
                    <a:pt x="2791357" y="1042054"/>
                    <a:pt x="2793130" y="1025211"/>
                    <a:pt x="2784143" y="1013978"/>
                  </a:cubicBezTo>
                  <a:cubicBezTo>
                    <a:pt x="2773896" y="1001170"/>
                    <a:pt x="2756848" y="995781"/>
                    <a:pt x="2743200" y="986683"/>
                  </a:cubicBezTo>
                  <a:cubicBezTo>
                    <a:pt x="2623471" y="827044"/>
                    <a:pt x="2775368" y="1024212"/>
                    <a:pt x="2661313" y="891148"/>
                  </a:cubicBezTo>
                  <a:cubicBezTo>
                    <a:pt x="2599988" y="819602"/>
                    <a:pt x="2623309" y="814877"/>
                    <a:pt x="2524836" y="741023"/>
                  </a:cubicBezTo>
                  <a:cubicBezTo>
                    <a:pt x="2506639" y="727375"/>
                    <a:pt x="2487515" y="714883"/>
                    <a:pt x="2470245" y="700080"/>
                  </a:cubicBezTo>
                  <a:cubicBezTo>
                    <a:pt x="2455590" y="687519"/>
                    <a:pt x="2445007" y="670355"/>
                    <a:pt x="2429301" y="659136"/>
                  </a:cubicBezTo>
                  <a:cubicBezTo>
                    <a:pt x="2412746" y="647311"/>
                    <a:pt x="2391638" y="643126"/>
                    <a:pt x="2374710" y="631841"/>
                  </a:cubicBezTo>
                  <a:cubicBezTo>
                    <a:pt x="2350473" y="615683"/>
                    <a:pt x="2331935" y="591397"/>
                    <a:pt x="2306471" y="577250"/>
                  </a:cubicBezTo>
                  <a:cubicBezTo>
                    <a:pt x="2290074" y="568141"/>
                    <a:pt x="2269846" y="568992"/>
                    <a:pt x="2251880" y="563602"/>
                  </a:cubicBezTo>
                  <a:cubicBezTo>
                    <a:pt x="2224322" y="555335"/>
                    <a:pt x="2197289" y="545405"/>
                    <a:pt x="2169994" y="536307"/>
                  </a:cubicBezTo>
                  <a:cubicBezTo>
                    <a:pt x="2068473" y="502467"/>
                    <a:pt x="2143414" y="523685"/>
                    <a:pt x="1937982" y="509011"/>
                  </a:cubicBezTo>
                  <a:cubicBezTo>
                    <a:pt x="1919785" y="495363"/>
                    <a:pt x="1900661" y="482871"/>
                    <a:pt x="1883391" y="468068"/>
                  </a:cubicBezTo>
                  <a:cubicBezTo>
                    <a:pt x="1868737" y="455507"/>
                    <a:pt x="1857275" y="439480"/>
                    <a:pt x="1842448" y="427124"/>
                  </a:cubicBezTo>
                  <a:cubicBezTo>
                    <a:pt x="1829847" y="416623"/>
                    <a:pt x="1813764" y="410726"/>
                    <a:pt x="1801504" y="399829"/>
                  </a:cubicBezTo>
                  <a:cubicBezTo>
                    <a:pt x="1772653" y="374183"/>
                    <a:pt x="1746914" y="345238"/>
                    <a:pt x="1719618" y="317942"/>
                  </a:cubicBezTo>
                  <a:lnTo>
                    <a:pt x="1637731" y="236056"/>
                  </a:lnTo>
                  <a:cubicBezTo>
                    <a:pt x="1619534" y="217859"/>
                    <a:pt x="1604552" y="195740"/>
                    <a:pt x="1583140" y="181465"/>
                  </a:cubicBezTo>
                  <a:cubicBezTo>
                    <a:pt x="1569492" y="172366"/>
                    <a:pt x="1554798" y="164670"/>
                    <a:pt x="1542197" y="154169"/>
                  </a:cubicBezTo>
                  <a:cubicBezTo>
                    <a:pt x="1496924" y="116441"/>
                    <a:pt x="1511136" y="111343"/>
                    <a:pt x="1460310" y="85930"/>
                  </a:cubicBezTo>
                  <a:cubicBezTo>
                    <a:pt x="1447443" y="79497"/>
                    <a:pt x="1432590" y="77950"/>
                    <a:pt x="1419367" y="72283"/>
                  </a:cubicBezTo>
                  <a:cubicBezTo>
                    <a:pt x="1400667" y="64269"/>
                    <a:pt x="1383476" y="53001"/>
                    <a:pt x="1364776" y="44987"/>
                  </a:cubicBezTo>
                  <a:cubicBezTo>
                    <a:pt x="1337362" y="33238"/>
                    <a:pt x="1296949" y="24618"/>
                    <a:pt x="1269242" y="17692"/>
                  </a:cubicBezTo>
                  <a:cubicBezTo>
                    <a:pt x="1129086" y="35210"/>
                    <a:pt x="1186976" y="0"/>
                    <a:pt x="1132764" y="72283"/>
                  </a:cubicBezTo>
                  <a:cubicBezTo>
                    <a:pt x="1128904" y="77430"/>
                    <a:pt x="1123665" y="76832"/>
                    <a:pt x="1119116" y="8593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円/楕円 109"/>
            <p:cNvSpPr/>
            <p:nvPr/>
          </p:nvSpPr>
          <p:spPr>
            <a:xfrm>
              <a:off x="5220072" y="408972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円/楕円 110"/>
            <p:cNvSpPr/>
            <p:nvPr/>
          </p:nvSpPr>
          <p:spPr>
            <a:xfrm>
              <a:off x="5724128" y="452177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円/楕円 111"/>
            <p:cNvSpPr/>
            <p:nvPr/>
          </p:nvSpPr>
          <p:spPr>
            <a:xfrm>
              <a:off x="6084168" y="401771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円/楕円 112"/>
            <p:cNvSpPr/>
            <p:nvPr/>
          </p:nvSpPr>
          <p:spPr>
            <a:xfrm>
              <a:off x="6444208" y="444976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円/楕円 113"/>
            <p:cNvSpPr/>
            <p:nvPr/>
          </p:nvSpPr>
          <p:spPr>
            <a:xfrm>
              <a:off x="7092280" y="466579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円/楕円 122"/>
            <p:cNvSpPr/>
            <p:nvPr/>
          </p:nvSpPr>
          <p:spPr>
            <a:xfrm>
              <a:off x="5876528" y="467417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テキスト ボックス 127"/>
            <p:cNvSpPr txBox="1"/>
            <p:nvPr/>
          </p:nvSpPr>
          <p:spPr>
            <a:xfrm>
              <a:off x="6372200" y="3933056"/>
              <a:ext cx="3465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800" i="1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S</a:t>
              </a:r>
              <a:endParaRPr kumimoji="1" lang="ja-JP" altLang="en-US" sz="2800" baseline="-25000" dirty="0" smtClean="0">
                <a:solidFill>
                  <a:schemeClr val="tx2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137" name="グループ化 136"/>
          <p:cNvGrpSpPr/>
          <p:nvPr/>
        </p:nvGrpSpPr>
        <p:grpSpPr>
          <a:xfrm>
            <a:off x="4788024" y="3573016"/>
            <a:ext cx="2982100" cy="1800200"/>
            <a:chOff x="4788024" y="3573016"/>
            <a:chExt cx="2982100" cy="1800200"/>
          </a:xfrm>
        </p:grpSpPr>
        <p:sp>
          <p:nvSpPr>
            <p:cNvPr id="126" name="フリーフォーム 125"/>
            <p:cNvSpPr/>
            <p:nvPr/>
          </p:nvSpPr>
          <p:spPr>
            <a:xfrm>
              <a:off x="4788024" y="3573016"/>
              <a:ext cx="2982100" cy="1768510"/>
            </a:xfrm>
            <a:custGeom>
              <a:avLst/>
              <a:gdLst>
                <a:gd name="connsiteX0" fmla="*/ 1444702 w 2982100"/>
                <a:gd name="connsiteY0" fmla="*/ 10048 h 1768510"/>
                <a:gd name="connsiteX1" fmla="*/ 1424605 w 2982100"/>
                <a:gd name="connsiteY1" fmla="*/ 5024 h 1768510"/>
                <a:gd name="connsiteX2" fmla="*/ 1409533 w 2982100"/>
                <a:gd name="connsiteY2" fmla="*/ 0 h 1768510"/>
                <a:gd name="connsiteX3" fmla="*/ 1344219 w 2982100"/>
                <a:gd name="connsiteY3" fmla="*/ 5024 h 1768510"/>
                <a:gd name="connsiteX4" fmla="*/ 1324122 w 2982100"/>
                <a:gd name="connsiteY4" fmla="*/ 10048 h 1768510"/>
                <a:gd name="connsiteX5" fmla="*/ 1293977 w 2982100"/>
                <a:gd name="connsiteY5" fmla="*/ 45217 h 1768510"/>
                <a:gd name="connsiteX6" fmla="*/ 1283928 w 2982100"/>
                <a:gd name="connsiteY6" fmla="*/ 55266 h 1768510"/>
                <a:gd name="connsiteX7" fmla="*/ 1268856 w 2982100"/>
                <a:gd name="connsiteY7" fmla="*/ 80387 h 1768510"/>
                <a:gd name="connsiteX8" fmla="*/ 1248759 w 2982100"/>
                <a:gd name="connsiteY8" fmla="*/ 110532 h 1768510"/>
                <a:gd name="connsiteX9" fmla="*/ 1228662 w 2982100"/>
                <a:gd name="connsiteY9" fmla="*/ 135653 h 1768510"/>
                <a:gd name="connsiteX10" fmla="*/ 1198517 w 2982100"/>
                <a:gd name="connsiteY10" fmla="*/ 155749 h 1768510"/>
                <a:gd name="connsiteX11" fmla="*/ 1183445 w 2982100"/>
                <a:gd name="connsiteY11" fmla="*/ 165798 h 1768510"/>
                <a:gd name="connsiteX12" fmla="*/ 1153300 w 2982100"/>
                <a:gd name="connsiteY12" fmla="*/ 175846 h 1768510"/>
                <a:gd name="connsiteX13" fmla="*/ 1143251 w 2982100"/>
                <a:gd name="connsiteY13" fmla="*/ 185894 h 1768510"/>
                <a:gd name="connsiteX14" fmla="*/ 1128179 w 2982100"/>
                <a:gd name="connsiteY14" fmla="*/ 190918 h 1768510"/>
                <a:gd name="connsiteX15" fmla="*/ 1108082 w 2982100"/>
                <a:gd name="connsiteY15" fmla="*/ 200967 h 1768510"/>
                <a:gd name="connsiteX16" fmla="*/ 1077937 w 2982100"/>
                <a:gd name="connsiteY16" fmla="*/ 211015 h 1768510"/>
                <a:gd name="connsiteX17" fmla="*/ 1062865 w 2982100"/>
                <a:gd name="connsiteY17" fmla="*/ 221064 h 1768510"/>
                <a:gd name="connsiteX18" fmla="*/ 1032720 w 2982100"/>
                <a:gd name="connsiteY18" fmla="*/ 231112 h 1768510"/>
                <a:gd name="connsiteX19" fmla="*/ 1017647 w 2982100"/>
                <a:gd name="connsiteY19" fmla="*/ 241160 h 1768510"/>
                <a:gd name="connsiteX20" fmla="*/ 967405 w 2982100"/>
                <a:gd name="connsiteY20" fmla="*/ 256233 h 1768510"/>
                <a:gd name="connsiteX21" fmla="*/ 942284 w 2982100"/>
                <a:gd name="connsiteY21" fmla="*/ 261257 h 1768510"/>
                <a:gd name="connsiteX22" fmla="*/ 897067 w 2982100"/>
                <a:gd name="connsiteY22" fmla="*/ 266281 h 1768510"/>
                <a:gd name="connsiteX23" fmla="*/ 871946 w 2982100"/>
                <a:gd name="connsiteY23" fmla="*/ 271305 h 1768510"/>
                <a:gd name="connsiteX24" fmla="*/ 791559 w 2982100"/>
                <a:gd name="connsiteY24" fmla="*/ 281354 h 1768510"/>
                <a:gd name="connsiteX25" fmla="*/ 731269 w 2982100"/>
                <a:gd name="connsiteY25" fmla="*/ 291402 h 1768510"/>
                <a:gd name="connsiteX26" fmla="*/ 711172 w 2982100"/>
                <a:gd name="connsiteY26" fmla="*/ 296426 h 1768510"/>
                <a:gd name="connsiteX27" fmla="*/ 655906 w 2982100"/>
                <a:gd name="connsiteY27" fmla="*/ 301450 h 1768510"/>
                <a:gd name="connsiteX28" fmla="*/ 625761 w 2982100"/>
                <a:gd name="connsiteY28" fmla="*/ 306475 h 1768510"/>
                <a:gd name="connsiteX29" fmla="*/ 515229 w 2982100"/>
                <a:gd name="connsiteY29" fmla="*/ 311499 h 1768510"/>
                <a:gd name="connsiteX30" fmla="*/ 354456 w 2982100"/>
                <a:gd name="connsiteY30" fmla="*/ 321547 h 1768510"/>
                <a:gd name="connsiteX31" fmla="*/ 213779 w 2982100"/>
                <a:gd name="connsiteY31" fmla="*/ 336620 h 1768510"/>
                <a:gd name="connsiteX32" fmla="*/ 183634 w 2982100"/>
                <a:gd name="connsiteY32" fmla="*/ 351692 h 1768510"/>
                <a:gd name="connsiteX33" fmla="*/ 173586 w 2982100"/>
                <a:gd name="connsiteY33" fmla="*/ 366765 h 1768510"/>
                <a:gd name="connsiteX34" fmla="*/ 163537 w 2982100"/>
                <a:gd name="connsiteY34" fmla="*/ 376813 h 1768510"/>
                <a:gd name="connsiteX35" fmla="*/ 143440 w 2982100"/>
                <a:gd name="connsiteY35" fmla="*/ 406958 h 1768510"/>
                <a:gd name="connsiteX36" fmla="*/ 133392 w 2982100"/>
                <a:gd name="connsiteY36" fmla="*/ 437103 h 1768510"/>
                <a:gd name="connsiteX37" fmla="*/ 138416 w 2982100"/>
                <a:gd name="connsiteY37" fmla="*/ 522514 h 1768510"/>
                <a:gd name="connsiteX38" fmla="*/ 143440 w 2982100"/>
                <a:gd name="connsiteY38" fmla="*/ 537587 h 1768510"/>
                <a:gd name="connsiteX39" fmla="*/ 153489 w 2982100"/>
                <a:gd name="connsiteY39" fmla="*/ 572756 h 1768510"/>
                <a:gd name="connsiteX40" fmla="*/ 148465 w 2982100"/>
                <a:gd name="connsiteY40" fmla="*/ 723481 h 1768510"/>
                <a:gd name="connsiteX41" fmla="*/ 138416 w 2982100"/>
                <a:gd name="connsiteY41" fmla="*/ 768699 h 1768510"/>
                <a:gd name="connsiteX42" fmla="*/ 133392 w 2982100"/>
                <a:gd name="connsiteY42" fmla="*/ 788795 h 1768510"/>
                <a:gd name="connsiteX43" fmla="*/ 128368 w 2982100"/>
                <a:gd name="connsiteY43" fmla="*/ 803868 h 1768510"/>
                <a:gd name="connsiteX44" fmla="*/ 123344 w 2982100"/>
                <a:gd name="connsiteY44" fmla="*/ 823965 h 1768510"/>
                <a:gd name="connsiteX45" fmla="*/ 113295 w 2982100"/>
                <a:gd name="connsiteY45" fmla="*/ 844061 h 1768510"/>
                <a:gd name="connsiteX46" fmla="*/ 108271 w 2982100"/>
                <a:gd name="connsiteY46" fmla="*/ 874206 h 1768510"/>
                <a:gd name="connsiteX47" fmla="*/ 98223 w 2982100"/>
                <a:gd name="connsiteY47" fmla="*/ 894303 h 1768510"/>
                <a:gd name="connsiteX48" fmla="*/ 93199 w 2982100"/>
                <a:gd name="connsiteY48" fmla="*/ 914400 h 1768510"/>
                <a:gd name="connsiteX49" fmla="*/ 83150 w 2982100"/>
                <a:gd name="connsiteY49" fmla="*/ 944545 h 1768510"/>
                <a:gd name="connsiteX50" fmla="*/ 73102 w 2982100"/>
                <a:gd name="connsiteY50" fmla="*/ 979714 h 1768510"/>
                <a:gd name="connsiteX51" fmla="*/ 68078 w 2982100"/>
                <a:gd name="connsiteY51" fmla="*/ 999811 h 1768510"/>
                <a:gd name="connsiteX52" fmla="*/ 63054 w 2982100"/>
                <a:gd name="connsiteY52" fmla="*/ 1014883 h 1768510"/>
                <a:gd name="connsiteX53" fmla="*/ 53005 w 2982100"/>
                <a:gd name="connsiteY53" fmla="*/ 1055077 h 1768510"/>
                <a:gd name="connsiteX54" fmla="*/ 42957 w 2982100"/>
                <a:gd name="connsiteY54" fmla="*/ 1085222 h 1768510"/>
                <a:gd name="connsiteX55" fmla="*/ 37933 w 2982100"/>
                <a:gd name="connsiteY55" fmla="*/ 1115367 h 1768510"/>
                <a:gd name="connsiteX56" fmla="*/ 32909 w 2982100"/>
                <a:gd name="connsiteY56" fmla="*/ 1130439 h 1768510"/>
                <a:gd name="connsiteX57" fmla="*/ 22860 w 2982100"/>
                <a:gd name="connsiteY57" fmla="*/ 1170633 h 1768510"/>
                <a:gd name="connsiteX58" fmla="*/ 12812 w 2982100"/>
                <a:gd name="connsiteY58" fmla="*/ 1240971 h 1768510"/>
                <a:gd name="connsiteX59" fmla="*/ 7788 w 2982100"/>
                <a:gd name="connsiteY59" fmla="*/ 1266092 h 1768510"/>
                <a:gd name="connsiteX60" fmla="*/ 7788 w 2982100"/>
                <a:gd name="connsiteY60" fmla="*/ 1492180 h 1768510"/>
                <a:gd name="connsiteX61" fmla="*/ 17836 w 2982100"/>
                <a:gd name="connsiteY61" fmla="*/ 1552470 h 1768510"/>
                <a:gd name="connsiteX62" fmla="*/ 22860 w 2982100"/>
                <a:gd name="connsiteY62" fmla="*/ 1582615 h 1768510"/>
                <a:gd name="connsiteX63" fmla="*/ 32909 w 2982100"/>
                <a:gd name="connsiteY63" fmla="*/ 1602712 h 1768510"/>
                <a:gd name="connsiteX64" fmla="*/ 37933 w 2982100"/>
                <a:gd name="connsiteY64" fmla="*/ 1622809 h 1768510"/>
                <a:gd name="connsiteX65" fmla="*/ 42957 w 2982100"/>
                <a:gd name="connsiteY65" fmla="*/ 1637881 h 1768510"/>
                <a:gd name="connsiteX66" fmla="*/ 53005 w 2982100"/>
                <a:gd name="connsiteY66" fmla="*/ 1673050 h 1768510"/>
                <a:gd name="connsiteX67" fmla="*/ 63054 w 2982100"/>
                <a:gd name="connsiteY67" fmla="*/ 1683099 h 1768510"/>
                <a:gd name="connsiteX68" fmla="*/ 73102 w 2982100"/>
                <a:gd name="connsiteY68" fmla="*/ 1698171 h 1768510"/>
                <a:gd name="connsiteX69" fmla="*/ 78126 w 2982100"/>
                <a:gd name="connsiteY69" fmla="*/ 1713244 h 1768510"/>
                <a:gd name="connsiteX70" fmla="*/ 108271 w 2982100"/>
                <a:gd name="connsiteY70" fmla="*/ 1723292 h 1768510"/>
                <a:gd name="connsiteX71" fmla="*/ 143440 w 2982100"/>
                <a:gd name="connsiteY71" fmla="*/ 1733340 h 1768510"/>
                <a:gd name="connsiteX72" fmla="*/ 158513 w 2982100"/>
                <a:gd name="connsiteY72" fmla="*/ 1743389 h 1768510"/>
                <a:gd name="connsiteX73" fmla="*/ 178610 w 2982100"/>
                <a:gd name="connsiteY73" fmla="*/ 1748413 h 1768510"/>
                <a:gd name="connsiteX74" fmla="*/ 208755 w 2982100"/>
                <a:gd name="connsiteY74" fmla="*/ 1758461 h 1768510"/>
                <a:gd name="connsiteX75" fmla="*/ 223827 w 2982100"/>
                <a:gd name="connsiteY75" fmla="*/ 1763486 h 1768510"/>
                <a:gd name="connsiteX76" fmla="*/ 238900 w 2982100"/>
                <a:gd name="connsiteY76" fmla="*/ 1768510 h 1768510"/>
                <a:gd name="connsiteX77" fmla="*/ 389625 w 2982100"/>
                <a:gd name="connsiteY77" fmla="*/ 1763486 h 1768510"/>
                <a:gd name="connsiteX78" fmla="*/ 490109 w 2982100"/>
                <a:gd name="connsiteY78" fmla="*/ 1753437 h 1768510"/>
                <a:gd name="connsiteX79" fmla="*/ 555423 w 2982100"/>
                <a:gd name="connsiteY79" fmla="*/ 1743389 h 1768510"/>
                <a:gd name="connsiteX80" fmla="*/ 575520 w 2982100"/>
                <a:gd name="connsiteY80" fmla="*/ 1738365 h 1768510"/>
                <a:gd name="connsiteX81" fmla="*/ 625761 w 2982100"/>
                <a:gd name="connsiteY81" fmla="*/ 1733340 h 1768510"/>
                <a:gd name="connsiteX82" fmla="*/ 645858 w 2982100"/>
                <a:gd name="connsiteY82" fmla="*/ 1728316 h 1768510"/>
                <a:gd name="connsiteX83" fmla="*/ 681027 w 2982100"/>
                <a:gd name="connsiteY83" fmla="*/ 1723292 h 1768510"/>
                <a:gd name="connsiteX84" fmla="*/ 701124 w 2982100"/>
                <a:gd name="connsiteY84" fmla="*/ 1713244 h 1768510"/>
                <a:gd name="connsiteX85" fmla="*/ 786535 w 2982100"/>
                <a:gd name="connsiteY85" fmla="*/ 1698171 h 1768510"/>
                <a:gd name="connsiteX86" fmla="*/ 806632 w 2982100"/>
                <a:gd name="connsiteY86" fmla="*/ 1693147 h 1768510"/>
                <a:gd name="connsiteX87" fmla="*/ 831753 w 2982100"/>
                <a:gd name="connsiteY87" fmla="*/ 1683099 h 1768510"/>
                <a:gd name="connsiteX88" fmla="*/ 881994 w 2982100"/>
                <a:gd name="connsiteY88" fmla="*/ 1673050 h 1768510"/>
                <a:gd name="connsiteX89" fmla="*/ 907115 w 2982100"/>
                <a:gd name="connsiteY89" fmla="*/ 1668026 h 1768510"/>
                <a:gd name="connsiteX90" fmla="*/ 942284 w 2982100"/>
                <a:gd name="connsiteY90" fmla="*/ 1657978 h 1768510"/>
                <a:gd name="connsiteX91" fmla="*/ 1047792 w 2982100"/>
                <a:gd name="connsiteY91" fmla="*/ 1647929 h 1768510"/>
                <a:gd name="connsiteX92" fmla="*/ 1103058 w 2982100"/>
                <a:gd name="connsiteY92" fmla="*/ 1637881 h 1768510"/>
                <a:gd name="connsiteX93" fmla="*/ 1158324 w 2982100"/>
                <a:gd name="connsiteY93" fmla="*/ 1627833 h 1768510"/>
                <a:gd name="connsiteX94" fmla="*/ 1258808 w 2982100"/>
                <a:gd name="connsiteY94" fmla="*/ 1617784 h 1768510"/>
                <a:gd name="connsiteX95" fmla="*/ 1309049 w 2982100"/>
                <a:gd name="connsiteY95" fmla="*/ 1607736 h 1768510"/>
                <a:gd name="connsiteX96" fmla="*/ 1354267 w 2982100"/>
                <a:gd name="connsiteY96" fmla="*/ 1602712 h 1768510"/>
                <a:gd name="connsiteX97" fmla="*/ 1449726 w 2982100"/>
                <a:gd name="connsiteY97" fmla="*/ 1592664 h 1768510"/>
                <a:gd name="connsiteX98" fmla="*/ 1560258 w 2982100"/>
                <a:gd name="connsiteY98" fmla="*/ 1582615 h 1768510"/>
                <a:gd name="connsiteX99" fmla="*/ 1660742 w 2982100"/>
                <a:gd name="connsiteY99" fmla="*/ 1572567 h 1768510"/>
                <a:gd name="connsiteX100" fmla="*/ 2293788 w 2982100"/>
                <a:gd name="connsiteY100" fmla="*/ 1577591 h 1768510"/>
                <a:gd name="connsiteX101" fmla="*/ 2560069 w 2982100"/>
                <a:gd name="connsiteY101" fmla="*/ 1577591 h 1768510"/>
                <a:gd name="connsiteX102" fmla="*/ 2655528 w 2982100"/>
                <a:gd name="connsiteY102" fmla="*/ 1567543 h 1768510"/>
                <a:gd name="connsiteX103" fmla="*/ 2730891 w 2982100"/>
                <a:gd name="connsiteY103" fmla="*/ 1557494 h 1768510"/>
                <a:gd name="connsiteX104" fmla="*/ 2750988 w 2982100"/>
                <a:gd name="connsiteY104" fmla="*/ 1552470 h 1768510"/>
                <a:gd name="connsiteX105" fmla="*/ 2781133 w 2982100"/>
                <a:gd name="connsiteY105" fmla="*/ 1542422 h 1768510"/>
                <a:gd name="connsiteX106" fmla="*/ 2791181 w 2982100"/>
                <a:gd name="connsiteY106" fmla="*/ 1532373 h 1768510"/>
                <a:gd name="connsiteX107" fmla="*/ 2821326 w 2982100"/>
                <a:gd name="connsiteY107" fmla="*/ 1512277 h 1768510"/>
                <a:gd name="connsiteX108" fmla="*/ 2836399 w 2982100"/>
                <a:gd name="connsiteY108" fmla="*/ 1502228 h 1768510"/>
                <a:gd name="connsiteX109" fmla="*/ 2851471 w 2982100"/>
                <a:gd name="connsiteY109" fmla="*/ 1492180 h 1768510"/>
                <a:gd name="connsiteX110" fmla="*/ 2861520 w 2982100"/>
                <a:gd name="connsiteY110" fmla="*/ 1482132 h 1768510"/>
                <a:gd name="connsiteX111" fmla="*/ 2891665 w 2982100"/>
                <a:gd name="connsiteY111" fmla="*/ 1441938 h 1768510"/>
                <a:gd name="connsiteX112" fmla="*/ 2906737 w 2982100"/>
                <a:gd name="connsiteY112" fmla="*/ 1416817 h 1768510"/>
                <a:gd name="connsiteX113" fmla="*/ 2911761 w 2982100"/>
                <a:gd name="connsiteY113" fmla="*/ 1401745 h 1768510"/>
                <a:gd name="connsiteX114" fmla="*/ 2921810 w 2982100"/>
                <a:gd name="connsiteY114" fmla="*/ 1386672 h 1768510"/>
                <a:gd name="connsiteX115" fmla="*/ 2931858 w 2982100"/>
                <a:gd name="connsiteY115" fmla="*/ 1356527 h 1768510"/>
                <a:gd name="connsiteX116" fmla="*/ 2946931 w 2982100"/>
                <a:gd name="connsiteY116" fmla="*/ 1326382 h 1768510"/>
                <a:gd name="connsiteX117" fmla="*/ 2956979 w 2982100"/>
                <a:gd name="connsiteY117" fmla="*/ 1276140 h 1768510"/>
                <a:gd name="connsiteX118" fmla="*/ 2967027 w 2982100"/>
                <a:gd name="connsiteY118" fmla="*/ 1245995 h 1768510"/>
                <a:gd name="connsiteX119" fmla="*/ 2972051 w 2982100"/>
                <a:gd name="connsiteY119" fmla="*/ 1215850 h 1768510"/>
                <a:gd name="connsiteX120" fmla="*/ 2977076 w 2982100"/>
                <a:gd name="connsiteY120" fmla="*/ 1180681 h 1768510"/>
                <a:gd name="connsiteX121" fmla="*/ 2982100 w 2982100"/>
                <a:gd name="connsiteY121" fmla="*/ 1155560 h 1768510"/>
                <a:gd name="connsiteX122" fmla="*/ 2967027 w 2982100"/>
                <a:gd name="connsiteY122" fmla="*/ 1080198 h 1768510"/>
                <a:gd name="connsiteX123" fmla="*/ 2956979 w 2982100"/>
                <a:gd name="connsiteY123" fmla="*/ 1070149 h 1768510"/>
                <a:gd name="connsiteX124" fmla="*/ 2951955 w 2982100"/>
                <a:gd name="connsiteY124" fmla="*/ 1055077 h 1768510"/>
                <a:gd name="connsiteX125" fmla="*/ 2926834 w 2982100"/>
                <a:gd name="connsiteY125" fmla="*/ 1029956 h 1768510"/>
                <a:gd name="connsiteX126" fmla="*/ 2911761 w 2982100"/>
                <a:gd name="connsiteY126" fmla="*/ 1004835 h 1768510"/>
                <a:gd name="connsiteX127" fmla="*/ 2906737 w 2982100"/>
                <a:gd name="connsiteY127" fmla="*/ 989762 h 1768510"/>
                <a:gd name="connsiteX128" fmla="*/ 2891665 w 2982100"/>
                <a:gd name="connsiteY128" fmla="*/ 979714 h 1768510"/>
                <a:gd name="connsiteX129" fmla="*/ 2871568 w 2982100"/>
                <a:gd name="connsiteY129" fmla="*/ 959617 h 1768510"/>
                <a:gd name="connsiteX130" fmla="*/ 2856495 w 2982100"/>
                <a:gd name="connsiteY130" fmla="*/ 949569 h 1768510"/>
                <a:gd name="connsiteX131" fmla="*/ 2831375 w 2982100"/>
                <a:gd name="connsiteY131" fmla="*/ 919424 h 1768510"/>
                <a:gd name="connsiteX132" fmla="*/ 2821326 w 2982100"/>
                <a:gd name="connsiteY132" fmla="*/ 909376 h 1768510"/>
                <a:gd name="connsiteX133" fmla="*/ 2816302 w 2982100"/>
                <a:gd name="connsiteY133" fmla="*/ 894303 h 1768510"/>
                <a:gd name="connsiteX134" fmla="*/ 2801229 w 2982100"/>
                <a:gd name="connsiteY134" fmla="*/ 884255 h 1768510"/>
                <a:gd name="connsiteX135" fmla="*/ 2791181 w 2982100"/>
                <a:gd name="connsiteY135" fmla="*/ 874206 h 1768510"/>
                <a:gd name="connsiteX136" fmla="*/ 2771084 w 2982100"/>
                <a:gd name="connsiteY136" fmla="*/ 849086 h 1768510"/>
                <a:gd name="connsiteX137" fmla="*/ 2766060 w 2982100"/>
                <a:gd name="connsiteY137" fmla="*/ 834013 h 1768510"/>
                <a:gd name="connsiteX138" fmla="*/ 2756012 w 2982100"/>
                <a:gd name="connsiteY138" fmla="*/ 818940 h 1768510"/>
                <a:gd name="connsiteX139" fmla="*/ 2740939 w 2982100"/>
                <a:gd name="connsiteY139" fmla="*/ 803868 h 1768510"/>
                <a:gd name="connsiteX140" fmla="*/ 2730891 w 2982100"/>
                <a:gd name="connsiteY140" fmla="*/ 788795 h 1768510"/>
                <a:gd name="connsiteX141" fmla="*/ 2705770 w 2982100"/>
                <a:gd name="connsiteY141" fmla="*/ 768699 h 1768510"/>
                <a:gd name="connsiteX142" fmla="*/ 2685673 w 2982100"/>
                <a:gd name="connsiteY142" fmla="*/ 743578 h 1768510"/>
                <a:gd name="connsiteX143" fmla="*/ 2670601 w 2982100"/>
                <a:gd name="connsiteY143" fmla="*/ 738554 h 1768510"/>
                <a:gd name="connsiteX144" fmla="*/ 2640456 w 2982100"/>
                <a:gd name="connsiteY144" fmla="*/ 703384 h 1768510"/>
                <a:gd name="connsiteX145" fmla="*/ 2595238 w 2982100"/>
                <a:gd name="connsiteY145" fmla="*/ 673239 h 1768510"/>
                <a:gd name="connsiteX146" fmla="*/ 2580166 w 2982100"/>
                <a:gd name="connsiteY146" fmla="*/ 663191 h 1768510"/>
                <a:gd name="connsiteX147" fmla="*/ 2570117 w 2982100"/>
                <a:gd name="connsiteY147" fmla="*/ 653143 h 1768510"/>
                <a:gd name="connsiteX148" fmla="*/ 2555045 w 2982100"/>
                <a:gd name="connsiteY148" fmla="*/ 648118 h 1768510"/>
                <a:gd name="connsiteX149" fmla="*/ 2524900 w 2982100"/>
                <a:gd name="connsiteY149" fmla="*/ 622998 h 1768510"/>
                <a:gd name="connsiteX150" fmla="*/ 2514851 w 2982100"/>
                <a:gd name="connsiteY150" fmla="*/ 612949 h 1768510"/>
                <a:gd name="connsiteX151" fmla="*/ 2499779 w 2982100"/>
                <a:gd name="connsiteY151" fmla="*/ 602901 h 1768510"/>
                <a:gd name="connsiteX152" fmla="*/ 2484706 w 2982100"/>
                <a:gd name="connsiteY152" fmla="*/ 587828 h 1768510"/>
                <a:gd name="connsiteX153" fmla="*/ 2469634 w 2982100"/>
                <a:gd name="connsiteY153" fmla="*/ 582804 h 1768510"/>
                <a:gd name="connsiteX154" fmla="*/ 2454561 w 2982100"/>
                <a:gd name="connsiteY154" fmla="*/ 572756 h 1768510"/>
                <a:gd name="connsiteX155" fmla="*/ 2444513 w 2982100"/>
                <a:gd name="connsiteY155" fmla="*/ 562707 h 1768510"/>
                <a:gd name="connsiteX156" fmla="*/ 2424416 w 2982100"/>
                <a:gd name="connsiteY156" fmla="*/ 557683 h 1768510"/>
                <a:gd name="connsiteX157" fmla="*/ 2409344 w 2982100"/>
                <a:gd name="connsiteY157" fmla="*/ 552659 h 1768510"/>
                <a:gd name="connsiteX158" fmla="*/ 2389247 w 2982100"/>
                <a:gd name="connsiteY158" fmla="*/ 542611 h 1768510"/>
                <a:gd name="connsiteX159" fmla="*/ 2369150 w 2982100"/>
                <a:gd name="connsiteY159" fmla="*/ 537587 h 1768510"/>
                <a:gd name="connsiteX160" fmla="*/ 2298812 w 2982100"/>
                <a:gd name="connsiteY160" fmla="*/ 517490 h 1768510"/>
                <a:gd name="connsiteX161" fmla="*/ 2233498 w 2982100"/>
                <a:gd name="connsiteY161" fmla="*/ 507442 h 1768510"/>
                <a:gd name="connsiteX162" fmla="*/ 2178232 w 2982100"/>
                <a:gd name="connsiteY162" fmla="*/ 497393 h 1768510"/>
                <a:gd name="connsiteX163" fmla="*/ 2158135 w 2982100"/>
                <a:gd name="connsiteY163" fmla="*/ 492369 h 1768510"/>
                <a:gd name="connsiteX164" fmla="*/ 2112917 w 2982100"/>
                <a:gd name="connsiteY164" fmla="*/ 487345 h 1768510"/>
                <a:gd name="connsiteX165" fmla="*/ 2087797 w 2982100"/>
                <a:gd name="connsiteY165" fmla="*/ 482321 h 1768510"/>
                <a:gd name="connsiteX166" fmla="*/ 2047603 w 2982100"/>
                <a:gd name="connsiteY166" fmla="*/ 477296 h 1768510"/>
                <a:gd name="connsiteX167" fmla="*/ 2032531 w 2982100"/>
                <a:gd name="connsiteY167" fmla="*/ 472272 h 1768510"/>
                <a:gd name="connsiteX168" fmla="*/ 2007410 w 2982100"/>
                <a:gd name="connsiteY168" fmla="*/ 447151 h 1768510"/>
                <a:gd name="connsiteX169" fmla="*/ 1982289 w 2982100"/>
                <a:gd name="connsiteY169" fmla="*/ 422031 h 1768510"/>
                <a:gd name="connsiteX170" fmla="*/ 1972240 w 2982100"/>
                <a:gd name="connsiteY170" fmla="*/ 411982 h 1768510"/>
                <a:gd name="connsiteX171" fmla="*/ 1952144 w 2982100"/>
                <a:gd name="connsiteY171" fmla="*/ 396910 h 1768510"/>
                <a:gd name="connsiteX172" fmla="*/ 1942095 w 2982100"/>
                <a:gd name="connsiteY172" fmla="*/ 386861 h 1768510"/>
                <a:gd name="connsiteX173" fmla="*/ 1911950 w 2982100"/>
                <a:gd name="connsiteY173" fmla="*/ 366765 h 1768510"/>
                <a:gd name="connsiteX174" fmla="*/ 1901902 w 2982100"/>
                <a:gd name="connsiteY174" fmla="*/ 356716 h 1768510"/>
                <a:gd name="connsiteX175" fmla="*/ 1886829 w 2982100"/>
                <a:gd name="connsiteY175" fmla="*/ 346668 h 1768510"/>
                <a:gd name="connsiteX176" fmla="*/ 1871757 w 2982100"/>
                <a:gd name="connsiteY176" fmla="*/ 331595 h 1768510"/>
                <a:gd name="connsiteX177" fmla="*/ 1831564 w 2982100"/>
                <a:gd name="connsiteY177" fmla="*/ 301450 h 1768510"/>
                <a:gd name="connsiteX178" fmla="*/ 1826539 w 2982100"/>
                <a:gd name="connsiteY178" fmla="*/ 281354 h 1768510"/>
                <a:gd name="connsiteX179" fmla="*/ 1816491 w 2982100"/>
                <a:gd name="connsiteY179" fmla="*/ 271305 h 1768510"/>
                <a:gd name="connsiteX180" fmla="*/ 1806443 w 2982100"/>
                <a:gd name="connsiteY180" fmla="*/ 256233 h 1768510"/>
                <a:gd name="connsiteX181" fmla="*/ 1791370 w 2982100"/>
                <a:gd name="connsiteY181" fmla="*/ 246184 h 1768510"/>
                <a:gd name="connsiteX182" fmla="*/ 1766249 w 2982100"/>
                <a:gd name="connsiteY182" fmla="*/ 221064 h 1768510"/>
                <a:gd name="connsiteX183" fmla="*/ 1756201 w 2982100"/>
                <a:gd name="connsiteY183" fmla="*/ 211015 h 1768510"/>
                <a:gd name="connsiteX184" fmla="*/ 1746153 w 2982100"/>
                <a:gd name="connsiteY184" fmla="*/ 195943 h 1768510"/>
                <a:gd name="connsiteX185" fmla="*/ 1731080 w 2982100"/>
                <a:gd name="connsiteY185" fmla="*/ 185894 h 1768510"/>
                <a:gd name="connsiteX186" fmla="*/ 1721032 w 2982100"/>
                <a:gd name="connsiteY186" fmla="*/ 170822 h 1768510"/>
                <a:gd name="connsiteX187" fmla="*/ 1705959 w 2982100"/>
                <a:gd name="connsiteY187" fmla="*/ 160773 h 1768510"/>
                <a:gd name="connsiteX188" fmla="*/ 1690887 w 2982100"/>
                <a:gd name="connsiteY188" fmla="*/ 145701 h 1768510"/>
                <a:gd name="connsiteX189" fmla="*/ 1675814 w 2982100"/>
                <a:gd name="connsiteY189" fmla="*/ 135653 h 1768510"/>
                <a:gd name="connsiteX190" fmla="*/ 1655717 w 2982100"/>
                <a:gd name="connsiteY190" fmla="*/ 115556 h 1768510"/>
                <a:gd name="connsiteX191" fmla="*/ 1625572 w 2982100"/>
                <a:gd name="connsiteY191" fmla="*/ 95459 h 1768510"/>
                <a:gd name="connsiteX192" fmla="*/ 1610500 w 2982100"/>
                <a:gd name="connsiteY192" fmla="*/ 85411 h 1768510"/>
                <a:gd name="connsiteX193" fmla="*/ 1585379 w 2982100"/>
                <a:gd name="connsiteY193" fmla="*/ 70338 h 1768510"/>
                <a:gd name="connsiteX194" fmla="*/ 1535137 w 2982100"/>
                <a:gd name="connsiteY194" fmla="*/ 35169 h 1768510"/>
                <a:gd name="connsiteX195" fmla="*/ 1520065 w 2982100"/>
                <a:gd name="connsiteY195" fmla="*/ 30145 h 1768510"/>
                <a:gd name="connsiteX196" fmla="*/ 1479871 w 2982100"/>
                <a:gd name="connsiteY196" fmla="*/ 20096 h 1768510"/>
                <a:gd name="connsiteX197" fmla="*/ 1464799 w 2982100"/>
                <a:gd name="connsiteY197" fmla="*/ 15072 h 1768510"/>
                <a:gd name="connsiteX198" fmla="*/ 1444702 w 2982100"/>
                <a:gd name="connsiteY198" fmla="*/ 10048 h 1768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</a:cxnLst>
              <a:rect l="l" t="t" r="r" b="b"/>
              <a:pathLst>
                <a:path w="2982100" h="1768510">
                  <a:moveTo>
                    <a:pt x="1444702" y="10048"/>
                  </a:moveTo>
                  <a:cubicBezTo>
                    <a:pt x="1438003" y="8373"/>
                    <a:pt x="1431244" y="6921"/>
                    <a:pt x="1424605" y="5024"/>
                  </a:cubicBezTo>
                  <a:cubicBezTo>
                    <a:pt x="1419513" y="3569"/>
                    <a:pt x="1414829" y="0"/>
                    <a:pt x="1409533" y="0"/>
                  </a:cubicBezTo>
                  <a:cubicBezTo>
                    <a:pt x="1387697" y="0"/>
                    <a:pt x="1365990" y="3349"/>
                    <a:pt x="1344219" y="5024"/>
                  </a:cubicBezTo>
                  <a:cubicBezTo>
                    <a:pt x="1337520" y="6699"/>
                    <a:pt x="1329978" y="6388"/>
                    <a:pt x="1324122" y="10048"/>
                  </a:cubicBezTo>
                  <a:cubicBezTo>
                    <a:pt x="1304771" y="22142"/>
                    <a:pt x="1306084" y="30084"/>
                    <a:pt x="1293977" y="45217"/>
                  </a:cubicBezTo>
                  <a:cubicBezTo>
                    <a:pt x="1291018" y="48916"/>
                    <a:pt x="1287278" y="51916"/>
                    <a:pt x="1283928" y="55266"/>
                  </a:cubicBezTo>
                  <a:cubicBezTo>
                    <a:pt x="1274323" y="84082"/>
                    <a:pt x="1285406" y="58319"/>
                    <a:pt x="1268856" y="80387"/>
                  </a:cubicBezTo>
                  <a:cubicBezTo>
                    <a:pt x="1261610" y="90048"/>
                    <a:pt x="1255458" y="100484"/>
                    <a:pt x="1248759" y="110532"/>
                  </a:cubicBezTo>
                  <a:cubicBezTo>
                    <a:pt x="1242167" y="120420"/>
                    <a:pt x="1238208" y="128494"/>
                    <a:pt x="1228662" y="135653"/>
                  </a:cubicBezTo>
                  <a:cubicBezTo>
                    <a:pt x="1219001" y="142899"/>
                    <a:pt x="1208565" y="149050"/>
                    <a:pt x="1198517" y="155749"/>
                  </a:cubicBezTo>
                  <a:cubicBezTo>
                    <a:pt x="1193493" y="159098"/>
                    <a:pt x="1189173" y="163889"/>
                    <a:pt x="1183445" y="165798"/>
                  </a:cubicBezTo>
                  <a:lnTo>
                    <a:pt x="1153300" y="175846"/>
                  </a:lnTo>
                  <a:cubicBezTo>
                    <a:pt x="1149950" y="179195"/>
                    <a:pt x="1147313" y="183457"/>
                    <a:pt x="1143251" y="185894"/>
                  </a:cubicBezTo>
                  <a:cubicBezTo>
                    <a:pt x="1138710" y="188619"/>
                    <a:pt x="1133047" y="188832"/>
                    <a:pt x="1128179" y="190918"/>
                  </a:cubicBezTo>
                  <a:cubicBezTo>
                    <a:pt x="1121295" y="193868"/>
                    <a:pt x="1115036" y="198185"/>
                    <a:pt x="1108082" y="200967"/>
                  </a:cubicBezTo>
                  <a:cubicBezTo>
                    <a:pt x="1098248" y="204901"/>
                    <a:pt x="1077937" y="211015"/>
                    <a:pt x="1077937" y="211015"/>
                  </a:cubicBezTo>
                  <a:cubicBezTo>
                    <a:pt x="1072913" y="214365"/>
                    <a:pt x="1068383" y="218612"/>
                    <a:pt x="1062865" y="221064"/>
                  </a:cubicBezTo>
                  <a:cubicBezTo>
                    <a:pt x="1053186" y="225366"/>
                    <a:pt x="1041533" y="225237"/>
                    <a:pt x="1032720" y="231112"/>
                  </a:cubicBezTo>
                  <a:cubicBezTo>
                    <a:pt x="1027696" y="234461"/>
                    <a:pt x="1023165" y="238708"/>
                    <a:pt x="1017647" y="241160"/>
                  </a:cubicBezTo>
                  <a:cubicBezTo>
                    <a:pt x="1005118" y="246729"/>
                    <a:pt x="982023" y="252985"/>
                    <a:pt x="967405" y="256233"/>
                  </a:cubicBezTo>
                  <a:cubicBezTo>
                    <a:pt x="959069" y="258085"/>
                    <a:pt x="950738" y="260049"/>
                    <a:pt x="942284" y="261257"/>
                  </a:cubicBezTo>
                  <a:cubicBezTo>
                    <a:pt x="927271" y="263402"/>
                    <a:pt x="912080" y="264136"/>
                    <a:pt x="897067" y="266281"/>
                  </a:cubicBezTo>
                  <a:cubicBezTo>
                    <a:pt x="888613" y="267489"/>
                    <a:pt x="880369" y="269901"/>
                    <a:pt x="871946" y="271305"/>
                  </a:cubicBezTo>
                  <a:cubicBezTo>
                    <a:pt x="843278" y="276083"/>
                    <a:pt x="820995" y="278083"/>
                    <a:pt x="791559" y="281354"/>
                  </a:cubicBezTo>
                  <a:cubicBezTo>
                    <a:pt x="757903" y="292573"/>
                    <a:pt x="793769" y="281787"/>
                    <a:pt x="731269" y="291402"/>
                  </a:cubicBezTo>
                  <a:cubicBezTo>
                    <a:pt x="724444" y="292452"/>
                    <a:pt x="718017" y="295513"/>
                    <a:pt x="711172" y="296426"/>
                  </a:cubicBezTo>
                  <a:cubicBezTo>
                    <a:pt x="692836" y="298871"/>
                    <a:pt x="674277" y="299289"/>
                    <a:pt x="655906" y="301450"/>
                  </a:cubicBezTo>
                  <a:cubicBezTo>
                    <a:pt x="645789" y="302640"/>
                    <a:pt x="635922" y="305749"/>
                    <a:pt x="625761" y="306475"/>
                  </a:cubicBezTo>
                  <a:cubicBezTo>
                    <a:pt x="588973" y="309103"/>
                    <a:pt x="552073" y="309824"/>
                    <a:pt x="515229" y="311499"/>
                  </a:cubicBezTo>
                  <a:cubicBezTo>
                    <a:pt x="375463" y="325475"/>
                    <a:pt x="597562" y="304183"/>
                    <a:pt x="354456" y="321547"/>
                  </a:cubicBezTo>
                  <a:cubicBezTo>
                    <a:pt x="301263" y="325346"/>
                    <a:pt x="263016" y="330464"/>
                    <a:pt x="213779" y="336620"/>
                  </a:cubicBezTo>
                  <a:cubicBezTo>
                    <a:pt x="201520" y="340706"/>
                    <a:pt x="193373" y="341953"/>
                    <a:pt x="183634" y="351692"/>
                  </a:cubicBezTo>
                  <a:cubicBezTo>
                    <a:pt x="179364" y="355962"/>
                    <a:pt x="177358" y="362050"/>
                    <a:pt x="173586" y="366765"/>
                  </a:cubicBezTo>
                  <a:cubicBezTo>
                    <a:pt x="170627" y="370464"/>
                    <a:pt x="166379" y="373024"/>
                    <a:pt x="163537" y="376813"/>
                  </a:cubicBezTo>
                  <a:cubicBezTo>
                    <a:pt x="156291" y="386474"/>
                    <a:pt x="143440" y="406958"/>
                    <a:pt x="143440" y="406958"/>
                  </a:cubicBezTo>
                  <a:cubicBezTo>
                    <a:pt x="140091" y="417006"/>
                    <a:pt x="132770" y="426529"/>
                    <a:pt x="133392" y="437103"/>
                  </a:cubicBezTo>
                  <a:cubicBezTo>
                    <a:pt x="135067" y="465573"/>
                    <a:pt x="135578" y="494136"/>
                    <a:pt x="138416" y="522514"/>
                  </a:cubicBezTo>
                  <a:cubicBezTo>
                    <a:pt x="138943" y="527784"/>
                    <a:pt x="141985" y="532495"/>
                    <a:pt x="143440" y="537587"/>
                  </a:cubicBezTo>
                  <a:cubicBezTo>
                    <a:pt x="156058" y="581748"/>
                    <a:pt x="141443" y="536616"/>
                    <a:pt x="153489" y="572756"/>
                  </a:cubicBezTo>
                  <a:cubicBezTo>
                    <a:pt x="151814" y="622998"/>
                    <a:pt x="151254" y="673289"/>
                    <a:pt x="148465" y="723481"/>
                  </a:cubicBezTo>
                  <a:cubicBezTo>
                    <a:pt x="146902" y="751613"/>
                    <a:pt x="144409" y="747724"/>
                    <a:pt x="138416" y="768699"/>
                  </a:cubicBezTo>
                  <a:cubicBezTo>
                    <a:pt x="136519" y="775338"/>
                    <a:pt x="135289" y="782156"/>
                    <a:pt x="133392" y="788795"/>
                  </a:cubicBezTo>
                  <a:cubicBezTo>
                    <a:pt x="131937" y="793887"/>
                    <a:pt x="129823" y="798776"/>
                    <a:pt x="128368" y="803868"/>
                  </a:cubicBezTo>
                  <a:cubicBezTo>
                    <a:pt x="126471" y="810507"/>
                    <a:pt x="125769" y="817500"/>
                    <a:pt x="123344" y="823965"/>
                  </a:cubicBezTo>
                  <a:cubicBezTo>
                    <a:pt x="120714" y="830978"/>
                    <a:pt x="116645" y="837362"/>
                    <a:pt x="113295" y="844061"/>
                  </a:cubicBezTo>
                  <a:cubicBezTo>
                    <a:pt x="111620" y="854109"/>
                    <a:pt x="111198" y="864449"/>
                    <a:pt x="108271" y="874206"/>
                  </a:cubicBezTo>
                  <a:cubicBezTo>
                    <a:pt x="106119" y="881380"/>
                    <a:pt x="100853" y="887290"/>
                    <a:pt x="98223" y="894303"/>
                  </a:cubicBezTo>
                  <a:cubicBezTo>
                    <a:pt x="95799" y="900769"/>
                    <a:pt x="95183" y="907786"/>
                    <a:pt x="93199" y="914400"/>
                  </a:cubicBezTo>
                  <a:cubicBezTo>
                    <a:pt x="90155" y="924545"/>
                    <a:pt x="85719" y="934269"/>
                    <a:pt x="83150" y="944545"/>
                  </a:cubicBezTo>
                  <a:cubicBezTo>
                    <a:pt x="67444" y="1007374"/>
                    <a:pt x="87517" y="929259"/>
                    <a:pt x="73102" y="979714"/>
                  </a:cubicBezTo>
                  <a:cubicBezTo>
                    <a:pt x="71205" y="986353"/>
                    <a:pt x="69975" y="993172"/>
                    <a:pt x="68078" y="999811"/>
                  </a:cubicBezTo>
                  <a:cubicBezTo>
                    <a:pt x="66623" y="1004903"/>
                    <a:pt x="64447" y="1009774"/>
                    <a:pt x="63054" y="1014883"/>
                  </a:cubicBezTo>
                  <a:cubicBezTo>
                    <a:pt x="59420" y="1028207"/>
                    <a:pt x="57372" y="1041975"/>
                    <a:pt x="53005" y="1055077"/>
                  </a:cubicBezTo>
                  <a:cubicBezTo>
                    <a:pt x="49656" y="1065125"/>
                    <a:pt x="44698" y="1074774"/>
                    <a:pt x="42957" y="1085222"/>
                  </a:cubicBezTo>
                  <a:cubicBezTo>
                    <a:pt x="41282" y="1095270"/>
                    <a:pt x="40143" y="1105423"/>
                    <a:pt x="37933" y="1115367"/>
                  </a:cubicBezTo>
                  <a:cubicBezTo>
                    <a:pt x="36784" y="1120537"/>
                    <a:pt x="34302" y="1125330"/>
                    <a:pt x="32909" y="1130439"/>
                  </a:cubicBezTo>
                  <a:cubicBezTo>
                    <a:pt x="29275" y="1143763"/>
                    <a:pt x="25568" y="1157091"/>
                    <a:pt x="22860" y="1170633"/>
                  </a:cubicBezTo>
                  <a:cubicBezTo>
                    <a:pt x="11502" y="1227425"/>
                    <a:pt x="24746" y="1157431"/>
                    <a:pt x="12812" y="1240971"/>
                  </a:cubicBezTo>
                  <a:cubicBezTo>
                    <a:pt x="11604" y="1249425"/>
                    <a:pt x="9463" y="1257718"/>
                    <a:pt x="7788" y="1266092"/>
                  </a:cubicBezTo>
                  <a:cubicBezTo>
                    <a:pt x="1987" y="1387926"/>
                    <a:pt x="0" y="1363679"/>
                    <a:pt x="7788" y="1492180"/>
                  </a:cubicBezTo>
                  <a:cubicBezTo>
                    <a:pt x="10281" y="1533314"/>
                    <a:pt x="9104" y="1526275"/>
                    <a:pt x="17836" y="1552470"/>
                  </a:cubicBezTo>
                  <a:cubicBezTo>
                    <a:pt x="19511" y="1562518"/>
                    <a:pt x="19933" y="1572858"/>
                    <a:pt x="22860" y="1582615"/>
                  </a:cubicBezTo>
                  <a:cubicBezTo>
                    <a:pt x="25012" y="1589789"/>
                    <a:pt x="30279" y="1595699"/>
                    <a:pt x="32909" y="1602712"/>
                  </a:cubicBezTo>
                  <a:cubicBezTo>
                    <a:pt x="35334" y="1609177"/>
                    <a:pt x="36036" y="1616170"/>
                    <a:pt x="37933" y="1622809"/>
                  </a:cubicBezTo>
                  <a:cubicBezTo>
                    <a:pt x="39388" y="1627901"/>
                    <a:pt x="41502" y="1632789"/>
                    <a:pt x="42957" y="1637881"/>
                  </a:cubicBezTo>
                  <a:cubicBezTo>
                    <a:pt x="44151" y="1642062"/>
                    <a:pt x="49719" y="1667574"/>
                    <a:pt x="53005" y="1673050"/>
                  </a:cubicBezTo>
                  <a:cubicBezTo>
                    <a:pt x="55442" y="1677112"/>
                    <a:pt x="60095" y="1679400"/>
                    <a:pt x="63054" y="1683099"/>
                  </a:cubicBezTo>
                  <a:cubicBezTo>
                    <a:pt x="66826" y="1687814"/>
                    <a:pt x="69753" y="1693147"/>
                    <a:pt x="73102" y="1698171"/>
                  </a:cubicBezTo>
                  <a:cubicBezTo>
                    <a:pt x="74777" y="1703195"/>
                    <a:pt x="73816" y="1710166"/>
                    <a:pt x="78126" y="1713244"/>
                  </a:cubicBezTo>
                  <a:cubicBezTo>
                    <a:pt x="86745" y="1719400"/>
                    <a:pt x="98223" y="1719943"/>
                    <a:pt x="108271" y="1723292"/>
                  </a:cubicBezTo>
                  <a:cubicBezTo>
                    <a:pt x="129893" y="1730499"/>
                    <a:pt x="118209" y="1727032"/>
                    <a:pt x="143440" y="1733340"/>
                  </a:cubicBezTo>
                  <a:cubicBezTo>
                    <a:pt x="148464" y="1736690"/>
                    <a:pt x="152963" y="1741010"/>
                    <a:pt x="158513" y="1743389"/>
                  </a:cubicBezTo>
                  <a:cubicBezTo>
                    <a:pt x="164860" y="1746109"/>
                    <a:pt x="171996" y="1746429"/>
                    <a:pt x="178610" y="1748413"/>
                  </a:cubicBezTo>
                  <a:cubicBezTo>
                    <a:pt x="188755" y="1751456"/>
                    <a:pt x="198707" y="1755111"/>
                    <a:pt x="208755" y="1758461"/>
                  </a:cubicBezTo>
                  <a:lnTo>
                    <a:pt x="223827" y="1763486"/>
                  </a:lnTo>
                  <a:lnTo>
                    <a:pt x="238900" y="1768510"/>
                  </a:lnTo>
                  <a:cubicBezTo>
                    <a:pt x="289142" y="1766835"/>
                    <a:pt x="339446" y="1766497"/>
                    <a:pt x="389625" y="1763486"/>
                  </a:cubicBezTo>
                  <a:cubicBezTo>
                    <a:pt x="423226" y="1761470"/>
                    <a:pt x="490109" y="1753437"/>
                    <a:pt x="490109" y="1753437"/>
                  </a:cubicBezTo>
                  <a:cubicBezTo>
                    <a:pt x="566931" y="1738073"/>
                    <a:pt x="445940" y="1761635"/>
                    <a:pt x="555423" y="1743389"/>
                  </a:cubicBezTo>
                  <a:cubicBezTo>
                    <a:pt x="562234" y="1742254"/>
                    <a:pt x="568684" y="1739342"/>
                    <a:pt x="575520" y="1738365"/>
                  </a:cubicBezTo>
                  <a:cubicBezTo>
                    <a:pt x="592181" y="1735985"/>
                    <a:pt x="609014" y="1735015"/>
                    <a:pt x="625761" y="1733340"/>
                  </a:cubicBezTo>
                  <a:cubicBezTo>
                    <a:pt x="632460" y="1731665"/>
                    <a:pt x="639064" y="1729551"/>
                    <a:pt x="645858" y="1728316"/>
                  </a:cubicBezTo>
                  <a:cubicBezTo>
                    <a:pt x="657509" y="1726198"/>
                    <a:pt x="669602" y="1726408"/>
                    <a:pt x="681027" y="1723292"/>
                  </a:cubicBezTo>
                  <a:cubicBezTo>
                    <a:pt x="688253" y="1721321"/>
                    <a:pt x="693838" y="1714979"/>
                    <a:pt x="701124" y="1713244"/>
                  </a:cubicBezTo>
                  <a:cubicBezTo>
                    <a:pt x="729248" y="1706548"/>
                    <a:pt x="758488" y="1705182"/>
                    <a:pt x="786535" y="1698171"/>
                  </a:cubicBezTo>
                  <a:cubicBezTo>
                    <a:pt x="793234" y="1696496"/>
                    <a:pt x="800081" y="1695331"/>
                    <a:pt x="806632" y="1693147"/>
                  </a:cubicBezTo>
                  <a:cubicBezTo>
                    <a:pt x="815188" y="1690295"/>
                    <a:pt x="823039" y="1685423"/>
                    <a:pt x="831753" y="1683099"/>
                  </a:cubicBezTo>
                  <a:cubicBezTo>
                    <a:pt x="848255" y="1678698"/>
                    <a:pt x="865247" y="1676400"/>
                    <a:pt x="881994" y="1673050"/>
                  </a:cubicBezTo>
                  <a:cubicBezTo>
                    <a:pt x="890368" y="1671375"/>
                    <a:pt x="899014" y="1670726"/>
                    <a:pt x="907115" y="1668026"/>
                  </a:cubicBezTo>
                  <a:cubicBezTo>
                    <a:pt x="919060" y="1664045"/>
                    <a:pt x="929669" y="1660080"/>
                    <a:pt x="942284" y="1657978"/>
                  </a:cubicBezTo>
                  <a:cubicBezTo>
                    <a:pt x="975417" y="1652456"/>
                    <a:pt x="1015473" y="1650415"/>
                    <a:pt x="1047792" y="1647929"/>
                  </a:cubicBezTo>
                  <a:cubicBezTo>
                    <a:pt x="1109845" y="1635519"/>
                    <a:pt x="1032349" y="1650737"/>
                    <a:pt x="1103058" y="1637881"/>
                  </a:cubicBezTo>
                  <a:cubicBezTo>
                    <a:pt x="1129106" y="1633145"/>
                    <a:pt x="1130566" y="1631534"/>
                    <a:pt x="1158324" y="1627833"/>
                  </a:cubicBezTo>
                  <a:cubicBezTo>
                    <a:pt x="1230142" y="1618258"/>
                    <a:pt x="1178418" y="1627242"/>
                    <a:pt x="1258808" y="1617784"/>
                  </a:cubicBezTo>
                  <a:cubicBezTo>
                    <a:pt x="1363244" y="1605497"/>
                    <a:pt x="1233331" y="1619385"/>
                    <a:pt x="1309049" y="1607736"/>
                  </a:cubicBezTo>
                  <a:cubicBezTo>
                    <a:pt x="1324038" y="1605430"/>
                    <a:pt x="1339194" y="1604387"/>
                    <a:pt x="1354267" y="1602712"/>
                  </a:cubicBezTo>
                  <a:cubicBezTo>
                    <a:pt x="1400715" y="1591101"/>
                    <a:pt x="1360452" y="1599903"/>
                    <a:pt x="1449726" y="1592664"/>
                  </a:cubicBezTo>
                  <a:lnTo>
                    <a:pt x="1560258" y="1582615"/>
                  </a:lnTo>
                  <a:cubicBezTo>
                    <a:pt x="1600583" y="1574550"/>
                    <a:pt x="1604820" y="1572567"/>
                    <a:pt x="1660742" y="1572567"/>
                  </a:cubicBezTo>
                  <a:lnTo>
                    <a:pt x="2293788" y="1577591"/>
                  </a:lnTo>
                  <a:cubicBezTo>
                    <a:pt x="2420899" y="1583117"/>
                    <a:pt x="2421226" y="1586091"/>
                    <a:pt x="2560069" y="1577591"/>
                  </a:cubicBezTo>
                  <a:cubicBezTo>
                    <a:pt x="2592005" y="1575636"/>
                    <a:pt x="2655528" y="1567543"/>
                    <a:pt x="2655528" y="1567543"/>
                  </a:cubicBezTo>
                  <a:cubicBezTo>
                    <a:pt x="2719489" y="1554749"/>
                    <a:pt x="2628129" y="1572174"/>
                    <a:pt x="2730891" y="1557494"/>
                  </a:cubicBezTo>
                  <a:cubicBezTo>
                    <a:pt x="2737727" y="1556518"/>
                    <a:pt x="2744374" y="1554454"/>
                    <a:pt x="2750988" y="1552470"/>
                  </a:cubicBezTo>
                  <a:cubicBezTo>
                    <a:pt x="2761133" y="1549427"/>
                    <a:pt x="2781133" y="1542422"/>
                    <a:pt x="2781133" y="1542422"/>
                  </a:cubicBezTo>
                  <a:cubicBezTo>
                    <a:pt x="2784482" y="1539072"/>
                    <a:pt x="2787391" y="1535215"/>
                    <a:pt x="2791181" y="1532373"/>
                  </a:cubicBezTo>
                  <a:cubicBezTo>
                    <a:pt x="2800842" y="1525127"/>
                    <a:pt x="2811278" y="1518976"/>
                    <a:pt x="2821326" y="1512277"/>
                  </a:cubicBezTo>
                  <a:lnTo>
                    <a:pt x="2836399" y="1502228"/>
                  </a:lnTo>
                  <a:cubicBezTo>
                    <a:pt x="2841423" y="1498879"/>
                    <a:pt x="2847201" y="1496449"/>
                    <a:pt x="2851471" y="1492180"/>
                  </a:cubicBezTo>
                  <a:cubicBezTo>
                    <a:pt x="2854821" y="1488831"/>
                    <a:pt x="2858678" y="1485922"/>
                    <a:pt x="2861520" y="1482132"/>
                  </a:cubicBezTo>
                  <a:cubicBezTo>
                    <a:pt x="2895610" y="1436679"/>
                    <a:pt x="2868618" y="1464985"/>
                    <a:pt x="2891665" y="1441938"/>
                  </a:cubicBezTo>
                  <a:cubicBezTo>
                    <a:pt x="2905897" y="1399243"/>
                    <a:pt x="2886048" y="1451300"/>
                    <a:pt x="2906737" y="1416817"/>
                  </a:cubicBezTo>
                  <a:cubicBezTo>
                    <a:pt x="2909462" y="1412276"/>
                    <a:pt x="2909393" y="1406482"/>
                    <a:pt x="2911761" y="1401745"/>
                  </a:cubicBezTo>
                  <a:cubicBezTo>
                    <a:pt x="2914462" y="1396344"/>
                    <a:pt x="2918460" y="1391696"/>
                    <a:pt x="2921810" y="1386672"/>
                  </a:cubicBezTo>
                  <a:cubicBezTo>
                    <a:pt x="2925159" y="1376624"/>
                    <a:pt x="2925983" y="1365340"/>
                    <a:pt x="2931858" y="1356527"/>
                  </a:cubicBezTo>
                  <a:cubicBezTo>
                    <a:pt x="2944844" y="1337048"/>
                    <a:pt x="2939996" y="1347183"/>
                    <a:pt x="2946931" y="1326382"/>
                  </a:cubicBezTo>
                  <a:cubicBezTo>
                    <a:pt x="2950326" y="1306012"/>
                    <a:pt x="2951358" y="1294877"/>
                    <a:pt x="2956979" y="1276140"/>
                  </a:cubicBezTo>
                  <a:cubicBezTo>
                    <a:pt x="2960022" y="1265995"/>
                    <a:pt x="2965286" y="1256443"/>
                    <a:pt x="2967027" y="1245995"/>
                  </a:cubicBezTo>
                  <a:cubicBezTo>
                    <a:pt x="2968702" y="1235947"/>
                    <a:pt x="2970502" y="1225918"/>
                    <a:pt x="2972051" y="1215850"/>
                  </a:cubicBezTo>
                  <a:cubicBezTo>
                    <a:pt x="2973852" y="1204146"/>
                    <a:pt x="2975129" y="1192362"/>
                    <a:pt x="2977076" y="1180681"/>
                  </a:cubicBezTo>
                  <a:cubicBezTo>
                    <a:pt x="2978480" y="1172258"/>
                    <a:pt x="2980425" y="1163934"/>
                    <a:pt x="2982100" y="1155560"/>
                  </a:cubicBezTo>
                  <a:cubicBezTo>
                    <a:pt x="2981219" y="1147631"/>
                    <a:pt x="2978161" y="1091333"/>
                    <a:pt x="2967027" y="1080198"/>
                  </a:cubicBezTo>
                  <a:lnTo>
                    <a:pt x="2956979" y="1070149"/>
                  </a:lnTo>
                  <a:cubicBezTo>
                    <a:pt x="2955304" y="1065125"/>
                    <a:pt x="2955132" y="1059314"/>
                    <a:pt x="2951955" y="1055077"/>
                  </a:cubicBezTo>
                  <a:cubicBezTo>
                    <a:pt x="2944850" y="1045603"/>
                    <a:pt x="2926834" y="1029956"/>
                    <a:pt x="2926834" y="1029956"/>
                  </a:cubicBezTo>
                  <a:cubicBezTo>
                    <a:pt x="2912602" y="987256"/>
                    <a:pt x="2932451" y="1039318"/>
                    <a:pt x="2911761" y="1004835"/>
                  </a:cubicBezTo>
                  <a:cubicBezTo>
                    <a:pt x="2909036" y="1000294"/>
                    <a:pt x="2910045" y="993898"/>
                    <a:pt x="2906737" y="989762"/>
                  </a:cubicBezTo>
                  <a:cubicBezTo>
                    <a:pt x="2902965" y="985047"/>
                    <a:pt x="2896249" y="983644"/>
                    <a:pt x="2891665" y="979714"/>
                  </a:cubicBezTo>
                  <a:cubicBezTo>
                    <a:pt x="2884472" y="973549"/>
                    <a:pt x="2879451" y="964872"/>
                    <a:pt x="2871568" y="959617"/>
                  </a:cubicBezTo>
                  <a:cubicBezTo>
                    <a:pt x="2866544" y="956268"/>
                    <a:pt x="2861134" y="953435"/>
                    <a:pt x="2856495" y="949569"/>
                  </a:cubicBezTo>
                  <a:cubicBezTo>
                    <a:pt x="2835013" y="931667"/>
                    <a:pt x="2847183" y="939183"/>
                    <a:pt x="2831375" y="919424"/>
                  </a:cubicBezTo>
                  <a:cubicBezTo>
                    <a:pt x="2828416" y="915725"/>
                    <a:pt x="2824676" y="912725"/>
                    <a:pt x="2821326" y="909376"/>
                  </a:cubicBezTo>
                  <a:cubicBezTo>
                    <a:pt x="2819651" y="904352"/>
                    <a:pt x="2819610" y="898439"/>
                    <a:pt x="2816302" y="894303"/>
                  </a:cubicBezTo>
                  <a:cubicBezTo>
                    <a:pt x="2812530" y="889588"/>
                    <a:pt x="2805944" y="888027"/>
                    <a:pt x="2801229" y="884255"/>
                  </a:cubicBezTo>
                  <a:cubicBezTo>
                    <a:pt x="2797530" y="881296"/>
                    <a:pt x="2794530" y="877556"/>
                    <a:pt x="2791181" y="874206"/>
                  </a:cubicBezTo>
                  <a:cubicBezTo>
                    <a:pt x="2778553" y="836321"/>
                    <a:pt x="2797057" y="881552"/>
                    <a:pt x="2771084" y="849086"/>
                  </a:cubicBezTo>
                  <a:cubicBezTo>
                    <a:pt x="2767776" y="844950"/>
                    <a:pt x="2768428" y="838750"/>
                    <a:pt x="2766060" y="834013"/>
                  </a:cubicBezTo>
                  <a:cubicBezTo>
                    <a:pt x="2763360" y="828612"/>
                    <a:pt x="2759878" y="823579"/>
                    <a:pt x="2756012" y="818940"/>
                  </a:cubicBezTo>
                  <a:cubicBezTo>
                    <a:pt x="2751463" y="813482"/>
                    <a:pt x="2745488" y="809326"/>
                    <a:pt x="2740939" y="803868"/>
                  </a:cubicBezTo>
                  <a:cubicBezTo>
                    <a:pt x="2737073" y="799229"/>
                    <a:pt x="2735161" y="793065"/>
                    <a:pt x="2730891" y="788795"/>
                  </a:cubicBezTo>
                  <a:cubicBezTo>
                    <a:pt x="2704780" y="762683"/>
                    <a:pt x="2725657" y="793557"/>
                    <a:pt x="2705770" y="768699"/>
                  </a:cubicBezTo>
                  <a:cubicBezTo>
                    <a:pt x="2699448" y="760796"/>
                    <a:pt x="2695008" y="749179"/>
                    <a:pt x="2685673" y="743578"/>
                  </a:cubicBezTo>
                  <a:cubicBezTo>
                    <a:pt x="2681132" y="740853"/>
                    <a:pt x="2675625" y="740229"/>
                    <a:pt x="2670601" y="738554"/>
                  </a:cubicBezTo>
                  <a:cubicBezTo>
                    <a:pt x="2661510" y="724916"/>
                    <a:pt x="2655077" y="713131"/>
                    <a:pt x="2640456" y="703384"/>
                  </a:cubicBezTo>
                  <a:lnTo>
                    <a:pt x="2595238" y="673239"/>
                  </a:lnTo>
                  <a:cubicBezTo>
                    <a:pt x="2590214" y="669890"/>
                    <a:pt x="2584436" y="667460"/>
                    <a:pt x="2580166" y="663191"/>
                  </a:cubicBezTo>
                  <a:cubicBezTo>
                    <a:pt x="2576816" y="659842"/>
                    <a:pt x="2574179" y="655580"/>
                    <a:pt x="2570117" y="653143"/>
                  </a:cubicBezTo>
                  <a:cubicBezTo>
                    <a:pt x="2565576" y="650418"/>
                    <a:pt x="2560069" y="649793"/>
                    <a:pt x="2555045" y="648118"/>
                  </a:cubicBezTo>
                  <a:cubicBezTo>
                    <a:pt x="2519233" y="612309"/>
                    <a:pt x="2559879" y="650982"/>
                    <a:pt x="2524900" y="622998"/>
                  </a:cubicBezTo>
                  <a:cubicBezTo>
                    <a:pt x="2521201" y="620039"/>
                    <a:pt x="2518550" y="615908"/>
                    <a:pt x="2514851" y="612949"/>
                  </a:cubicBezTo>
                  <a:cubicBezTo>
                    <a:pt x="2510136" y="609177"/>
                    <a:pt x="2504418" y="606767"/>
                    <a:pt x="2499779" y="602901"/>
                  </a:cubicBezTo>
                  <a:cubicBezTo>
                    <a:pt x="2494320" y="598352"/>
                    <a:pt x="2490618" y="591769"/>
                    <a:pt x="2484706" y="587828"/>
                  </a:cubicBezTo>
                  <a:cubicBezTo>
                    <a:pt x="2480300" y="584890"/>
                    <a:pt x="2474371" y="585172"/>
                    <a:pt x="2469634" y="582804"/>
                  </a:cubicBezTo>
                  <a:cubicBezTo>
                    <a:pt x="2464233" y="580104"/>
                    <a:pt x="2459276" y="576528"/>
                    <a:pt x="2454561" y="572756"/>
                  </a:cubicBezTo>
                  <a:cubicBezTo>
                    <a:pt x="2450862" y="569797"/>
                    <a:pt x="2448750" y="564825"/>
                    <a:pt x="2444513" y="562707"/>
                  </a:cubicBezTo>
                  <a:cubicBezTo>
                    <a:pt x="2438337" y="559619"/>
                    <a:pt x="2431055" y="559580"/>
                    <a:pt x="2424416" y="557683"/>
                  </a:cubicBezTo>
                  <a:cubicBezTo>
                    <a:pt x="2419324" y="556228"/>
                    <a:pt x="2414212" y="554745"/>
                    <a:pt x="2409344" y="552659"/>
                  </a:cubicBezTo>
                  <a:cubicBezTo>
                    <a:pt x="2402460" y="549709"/>
                    <a:pt x="2396260" y="545241"/>
                    <a:pt x="2389247" y="542611"/>
                  </a:cubicBezTo>
                  <a:cubicBezTo>
                    <a:pt x="2382781" y="540187"/>
                    <a:pt x="2375764" y="539571"/>
                    <a:pt x="2369150" y="537587"/>
                  </a:cubicBezTo>
                  <a:cubicBezTo>
                    <a:pt x="2339279" y="528625"/>
                    <a:pt x="2331842" y="522995"/>
                    <a:pt x="2298812" y="517490"/>
                  </a:cubicBezTo>
                  <a:cubicBezTo>
                    <a:pt x="2256986" y="510519"/>
                    <a:pt x="2278752" y="513907"/>
                    <a:pt x="2233498" y="507442"/>
                  </a:cubicBezTo>
                  <a:cubicBezTo>
                    <a:pt x="2201161" y="496662"/>
                    <a:pt x="2235038" y="506860"/>
                    <a:pt x="2178232" y="497393"/>
                  </a:cubicBezTo>
                  <a:cubicBezTo>
                    <a:pt x="2171421" y="496258"/>
                    <a:pt x="2164960" y="493419"/>
                    <a:pt x="2158135" y="492369"/>
                  </a:cubicBezTo>
                  <a:cubicBezTo>
                    <a:pt x="2143146" y="490063"/>
                    <a:pt x="2127930" y="489490"/>
                    <a:pt x="2112917" y="487345"/>
                  </a:cubicBezTo>
                  <a:cubicBezTo>
                    <a:pt x="2104464" y="486137"/>
                    <a:pt x="2096237" y="483620"/>
                    <a:pt x="2087797" y="482321"/>
                  </a:cubicBezTo>
                  <a:cubicBezTo>
                    <a:pt x="2074452" y="480268"/>
                    <a:pt x="2061001" y="478971"/>
                    <a:pt x="2047603" y="477296"/>
                  </a:cubicBezTo>
                  <a:cubicBezTo>
                    <a:pt x="2042579" y="475621"/>
                    <a:pt x="2036768" y="475449"/>
                    <a:pt x="2032531" y="472272"/>
                  </a:cubicBezTo>
                  <a:cubicBezTo>
                    <a:pt x="2023057" y="465167"/>
                    <a:pt x="2015784" y="455525"/>
                    <a:pt x="2007410" y="447151"/>
                  </a:cubicBezTo>
                  <a:lnTo>
                    <a:pt x="1982289" y="422031"/>
                  </a:lnTo>
                  <a:cubicBezTo>
                    <a:pt x="1978939" y="418681"/>
                    <a:pt x="1976030" y="414824"/>
                    <a:pt x="1972240" y="411982"/>
                  </a:cubicBezTo>
                  <a:cubicBezTo>
                    <a:pt x="1965541" y="406958"/>
                    <a:pt x="1958577" y="402270"/>
                    <a:pt x="1952144" y="396910"/>
                  </a:cubicBezTo>
                  <a:cubicBezTo>
                    <a:pt x="1948505" y="393877"/>
                    <a:pt x="1945885" y="389703"/>
                    <a:pt x="1942095" y="386861"/>
                  </a:cubicBezTo>
                  <a:cubicBezTo>
                    <a:pt x="1932434" y="379615"/>
                    <a:pt x="1920489" y="375305"/>
                    <a:pt x="1911950" y="366765"/>
                  </a:cubicBezTo>
                  <a:cubicBezTo>
                    <a:pt x="1908601" y="363415"/>
                    <a:pt x="1905601" y="359675"/>
                    <a:pt x="1901902" y="356716"/>
                  </a:cubicBezTo>
                  <a:cubicBezTo>
                    <a:pt x="1897187" y="352944"/>
                    <a:pt x="1891468" y="350534"/>
                    <a:pt x="1886829" y="346668"/>
                  </a:cubicBezTo>
                  <a:cubicBezTo>
                    <a:pt x="1881371" y="342119"/>
                    <a:pt x="1877366" y="335957"/>
                    <a:pt x="1871757" y="331595"/>
                  </a:cubicBezTo>
                  <a:cubicBezTo>
                    <a:pt x="1820631" y="291830"/>
                    <a:pt x="1856835" y="326723"/>
                    <a:pt x="1831564" y="301450"/>
                  </a:cubicBezTo>
                  <a:cubicBezTo>
                    <a:pt x="1829889" y="294751"/>
                    <a:pt x="1829627" y="287530"/>
                    <a:pt x="1826539" y="281354"/>
                  </a:cubicBezTo>
                  <a:cubicBezTo>
                    <a:pt x="1824421" y="277117"/>
                    <a:pt x="1819450" y="275004"/>
                    <a:pt x="1816491" y="271305"/>
                  </a:cubicBezTo>
                  <a:cubicBezTo>
                    <a:pt x="1812719" y="266590"/>
                    <a:pt x="1810713" y="260503"/>
                    <a:pt x="1806443" y="256233"/>
                  </a:cubicBezTo>
                  <a:cubicBezTo>
                    <a:pt x="1802173" y="251963"/>
                    <a:pt x="1795915" y="250160"/>
                    <a:pt x="1791370" y="246184"/>
                  </a:cubicBezTo>
                  <a:cubicBezTo>
                    <a:pt x="1782458" y="238386"/>
                    <a:pt x="1774623" y="229438"/>
                    <a:pt x="1766249" y="221064"/>
                  </a:cubicBezTo>
                  <a:cubicBezTo>
                    <a:pt x="1762899" y="217714"/>
                    <a:pt x="1758829" y="214956"/>
                    <a:pt x="1756201" y="211015"/>
                  </a:cubicBezTo>
                  <a:cubicBezTo>
                    <a:pt x="1752852" y="205991"/>
                    <a:pt x="1750423" y="200213"/>
                    <a:pt x="1746153" y="195943"/>
                  </a:cubicBezTo>
                  <a:cubicBezTo>
                    <a:pt x="1741883" y="191673"/>
                    <a:pt x="1736104" y="189244"/>
                    <a:pt x="1731080" y="185894"/>
                  </a:cubicBezTo>
                  <a:cubicBezTo>
                    <a:pt x="1727731" y="180870"/>
                    <a:pt x="1725302" y="175092"/>
                    <a:pt x="1721032" y="170822"/>
                  </a:cubicBezTo>
                  <a:cubicBezTo>
                    <a:pt x="1716762" y="166552"/>
                    <a:pt x="1710598" y="164639"/>
                    <a:pt x="1705959" y="160773"/>
                  </a:cubicBezTo>
                  <a:cubicBezTo>
                    <a:pt x="1700501" y="156224"/>
                    <a:pt x="1696345" y="150249"/>
                    <a:pt x="1690887" y="145701"/>
                  </a:cubicBezTo>
                  <a:cubicBezTo>
                    <a:pt x="1686248" y="141835"/>
                    <a:pt x="1680399" y="139583"/>
                    <a:pt x="1675814" y="135653"/>
                  </a:cubicBezTo>
                  <a:cubicBezTo>
                    <a:pt x="1668621" y="129488"/>
                    <a:pt x="1663600" y="120811"/>
                    <a:pt x="1655717" y="115556"/>
                  </a:cubicBezTo>
                  <a:lnTo>
                    <a:pt x="1625572" y="95459"/>
                  </a:lnTo>
                  <a:cubicBezTo>
                    <a:pt x="1620548" y="92110"/>
                    <a:pt x="1614770" y="89681"/>
                    <a:pt x="1610500" y="85411"/>
                  </a:cubicBezTo>
                  <a:cubicBezTo>
                    <a:pt x="1596706" y="71617"/>
                    <a:pt x="1604945" y="76860"/>
                    <a:pt x="1585379" y="70338"/>
                  </a:cubicBezTo>
                  <a:cubicBezTo>
                    <a:pt x="1576209" y="63461"/>
                    <a:pt x="1542556" y="37642"/>
                    <a:pt x="1535137" y="35169"/>
                  </a:cubicBezTo>
                  <a:cubicBezTo>
                    <a:pt x="1530113" y="33494"/>
                    <a:pt x="1525174" y="31538"/>
                    <a:pt x="1520065" y="30145"/>
                  </a:cubicBezTo>
                  <a:cubicBezTo>
                    <a:pt x="1506741" y="26511"/>
                    <a:pt x="1492973" y="24463"/>
                    <a:pt x="1479871" y="20096"/>
                  </a:cubicBezTo>
                  <a:cubicBezTo>
                    <a:pt x="1474847" y="18421"/>
                    <a:pt x="1469891" y="16527"/>
                    <a:pt x="1464799" y="15072"/>
                  </a:cubicBezTo>
                  <a:cubicBezTo>
                    <a:pt x="1458160" y="13175"/>
                    <a:pt x="1451401" y="11723"/>
                    <a:pt x="1444702" y="10048"/>
                  </a:cubicBezTo>
                  <a:close/>
                </a:path>
              </a:pathLst>
            </a:custGeom>
            <a:noFill/>
            <a:ln w="38100">
              <a:solidFill>
                <a:srgbClr val="7030A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テキスト ボックス 130"/>
            <p:cNvSpPr txBox="1"/>
            <p:nvPr/>
          </p:nvSpPr>
          <p:spPr>
            <a:xfrm>
              <a:off x="5506251" y="4849996"/>
              <a:ext cx="4339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sz="2800" i="1" dirty="0" smtClean="0">
                  <a:solidFill>
                    <a:srgbClr val="7030A0"/>
                  </a:solidFill>
                  <a:ea typeface="メイリオ" pitchFamily="50" charset="-128"/>
                  <a:cs typeface="メイリオ" pitchFamily="50" charset="-128"/>
                </a:rPr>
                <a:t>S’</a:t>
              </a:r>
              <a:endParaRPr kumimoji="1" lang="ja-JP" altLang="en-US" sz="2800" baseline="-25000" dirty="0" smtClean="0">
                <a:solidFill>
                  <a:srgbClr val="7030A0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132" name="テキスト ボックス 131"/>
          <p:cNvSpPr txBox="1"/>
          <p:nvPr/>
        </p:nvSpPr>
        <p:spPr>
          <a:xfrm>
            <a:off x="1331640" y="4725144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800" i="1" dirty="0" smtClean="0">
                <a:solidFill>
                  <a:schemeClr val="tx2"/>
                </a:solidFill>
                <a:ea typeface="メイリオ" pitchFamily="50" charset="-128"/>
                <a:cs typeface="メイリオ" pitchFamily="50" charset="-128"/>
              </a:rPr>
              <a:t>S</a:t>
            </a:r>
            <a:endParaRPr kumimoji="1" lang="ja-JP" altLang="en-US" sz="2800" baseline="-25000" dirty="0" smtClean="0">
              <a:solidFill>
                <a:schemeClr val="tx2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827584" y="5589240"/>
            <a:ext cx="433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800" i="1" dirty="0" smtClean="0">
                <a:solidFill>
                  <a:srgbClr val="7030A0"/>
                </a:solidFill>
                <a:ea typeface="メイリオ" pitchFamily="50" charset="-128"/>
                <a:cs typeface="メイリオ" pitchFamily="50" charset="-128"/>
              </a:rPr>
              <a:t>S’</a:t>
            </a:r>
            <a:endParaRPr kumimoji="1" lang="ja-JP" altLang="en-US" sz="2800" baseline="-25000" dirty="0" smtClean="0">
              <a:solidFill>
                <a:srgbClr val="7030A0"/>
              </a:solidFill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18" grpId="0" animBg="1"/>
      <p:bldP spid="116" grpId="0" animBg="1"/>
      <p:bldP spid="119" grpId="0"/>
      <p:bldP spid="125" grpId="0" animBg="1"/>
      <p:bldP spid="132" grpId="0"/>
      <p:bldP spid="1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発表の概要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ハイパーグラフの極小横断列挙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ja-JP" altLang="en-US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データ構造</a:t>
            </a:r>
            <a:r>
              <a:rPr lang="en-US" altLang="ja-JP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</a:p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</a:t>
            </a:r>
            <a:endParaRPr kumimoji="1"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発表のまとめと今後の展開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2132856"/>
            <a:ext cx="3240360" cy="5760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ea typeface="メイリオ" pitchFamily="50" charset="-128"/>
                <a:cs typeface="メイリオ" pitchFamily="50" charset="-128"/>
              </a:rPr>
              <a:t>集合族のための</a:t>
            </a:r>
            <a:r>
              <a:rPr kumimoji="1" lang="ja-JP" altLang="en-US" dirty="0" smtClean="0">
                <a:solidFill>
                  <a:schemeClr val="tx2"/>
                </a:solidFill>
                <a:ea typeface="メイリオ" pitchFamily="50" charset="-128"/>
                <a:cs typeface="メイリオ" pitchFamily="50" charset="-128"/>
              </a:rPr>
              <a:t>データ構造</a:t>
            </a:r>
            <a:endParaRPr kumimoji="1" lang="ja-JP" altLang="en-US" dirty="0">
              <a:solidFill>
                <a:schemeClr val="tx2"/>
              </a:solidFill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13" name="グループ化 112"/>
          <p:cNvGrpSpPr/>
          <p:nvPr/>
        </p:nvGrpSpPr>
        <p:grpSpPr>
          <a:xfrm>
            <a:off x="2411760" y="2060848"/>
            <a:ext cx="800219" cy="1008112"/>
            <a:chOff x="2411760" y="2060848"/>
            <a:chExt cx="800219" cy="1008112"/>
          </a:xfrm>
        </p:grpSpPr>
        <p:sp>
          <p:nvSpPr>
            <p:cNvPr id="140" name="右矢印 139"/>
            <p:cNvSpPr/>
            <p:nvPr/>
          </p:nvSpPr>
          <p:spPr>
            <a:xfrm>
              <a:off x="2411760" y="2636912"/>
              <a:ext cx="792088" cy="432048"/>
            </a:xfrm>
            <a:prstGeom prst="rightArrow">
              <a:avLst/>
            </a:prstGeom>
            <a:solidFill>
              <a:srgbClr val="FAFEC6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テキスト ボックス 141"/>
            <p:cNvSpPr txBox="1"/>
            <p:nvPr/>
          </p:nvSpPr>
          <p:spPr>
            <a:xfrm>
              <a:off x="2411760" y="2060848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圧縮</a:t>
              </a:r>
              <a:endParaRPr kumimoji="1" lang="ja-JP" altLang="en-US" sz="2400" b="1" dirty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114" name="グループ化 113"/>
          <p:cNvGrpSpPr/>
          <p:nvPr/>
        </p:nvGrpSpPr>
        <p:grpSpPr>
          <a:xfrm>
            <a:off x="44683" y="4653136"/>
            <a:ext cx="2952328" cy="2088232"/>
            <a:chOff x="44683" y="4653136"/>
            <a:chExt cx="2952328" cy="2088232"/>
          </a:xfrm>
        </p:grpSpPr>
        <p:sp>
          <p:nvSpPr>
            <p:cNvPr id="146" name="角丸四角形吹き出し 145"/>
            <p:cNvSpPr/>
            <p:nvPr/>
          </p:nvSpPr>
          <p:spPr>
            <a:xfrm>
              <a:off x="44683" y="4653136"/>
              <a:ext cx="2952328" cy="2088232"/>
            </a:xfrm>
            <a:prstGeom prst="wedgeRoundRectCallout">
              <a:avLst>
                <a:gd name="adj1" fmla="val 62260"/>
                <a:gd name="adj2" fmla="val -105687"/>
                <a:gd name="adj3" fmla="val 1666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F796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467544" y="4653136"/>
              <a:ext cx="2031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i="1" u="sng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節点削除規則</a:t>
              </a:r>
              <a:endParaRPr kumimoji="1" lang="ja-JP" altLang="en-US" sz="2400" b="1" i="1" u="sng" dirty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6" name="グループ化 173"/>
            <p:cNvGrpSpPr>
              <a:grpSpLocks noChangeAspect="1"/>
            </p:cNvGrpSpPr>
            <p:nvPr/>
          </p:nvGrpSpPr>
          <p:grpSpPr>
            <a:xfrm>
              <a:off x="476731" y="5157192"/>
              <a:ext cx="1858715" cy="1438401"/>
              <a:chOff x="251520" y="2265528"/>
              <a:chExt cx="3630304" cy="2809376"/>
            </a:xfrm>
          </p:grpSpPr>
          <p:sp>
            <p:nvSpPr>
              <p:cNvPr id="100" name="円/楕円 99"/>
              <p:cNvSpPr>
                <a:spLocks noChangeAspect="1"/>
              </p:cNvSpPr>
              <p:nvPr/>
            </p:nvSpPr>
            <p:spPr>
              <a:xfrm>
                <a:off x="683568" y="2780928"/>
                <a:ext cx="493776" cy="493776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x</a:t>
                </a:r>
                <a:endParaRPr kumimoji="1" lang="ja-JP" altLang="en-US" sz="2400" b="1" baseline="-25000" dirty="0"/>
              </a:p>
            </p:txBody>
          </p:sp>
          <p:sp>
            <p:nvSpPr>
              <p:cNvPr id="101" name="二等辺三角形 100"/>
              <p:cNvSpPr/>
              <p:nvPr/>
            </p:nvSpPr>
            <p:spPr>
              <a:xfrm>
                <a:off x="1043608" y="3717032"/>
                <a:ext cx="1080120" cy="1296144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円/楕円 101"/>
              <p:cNvSpPr>
                <a:spLocks noChangeAspect="1"/>
              </p:cNvSpPr>
              <p:nvPr/>
            </p:nvSpPr>
            <p:spPr>
              <a:xfrm flipV="1">
                <a:off x="251520" y="4581128"/>
                <a:ext cx="493776" cy="493776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T</a:t>
                </a:r>
                <a:endParaRPr kumimoji="1" lang="ja-JP" altLang="en-US" sz="2400" b="1" dirty="0"/>
              </a:p>
            </p:txBody>
          </p:sp>
          <p:cxnSp>
            <p:nvCxnSpPr>
              <p:cNvPr id="109" name="直線矢印コネクタ 108"/>
              <p:cNvCxnSpPr>
                <a:stCxn id="100" idx="3"/>
                <a:endCxn id="102" idx="4"/>
              </p:cNvCxnSpPr>
              <p:nvPr/>
            </p:nvCxnSpPr>
            <p:spPr>
              <a:xfrm flipH="1">
                <a:off x="498408" y="3202392"/>
                <a:ext cx="257472" cy="1378736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矢印コネクタ 111"/>
              <p:cNvCxnSpPr>
                <a:stCxn id="100" idx="5"/>
                <a:endCxn id="101" idx="0"/>
              </p:cNvCxnSpPr>
              <p:nvPr/>
            </p:nvCxnSpPr>
            <p:spPr>
              <a:xfrm>
                <a:off x="1105032" y="3202392"/>
                <a:ext cx="478636" cy="514640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矢印コネクタ 114"/>
              <p:cNvCxnSpPr>
                <a:endCxn id="100" idx="0"/>
              </p:cNvCxnSpPr>
              <p:nvPr/>
            </p:nvCxnSpPr>
            <p:spPr>
              <a:xfrm flipH="1">
                <a:off x="930456" y="2279176"/>
                <a:ext cx="11240" cy="50175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二等辺三角形 144"/>
              <p:cNvSpPr/>
              <p:nvPr/>
            </p:nvSpPr>
            <p:spPr>
              <a:xfrm>
                <a:off x="2801704" y="3717032"/>
                <a:ext cx="1080120" cy="1296144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0" name="直線矢印コネクタ 149"/>
              <p:cNvCxnSpPr>
                <a:endCxn id="145" idx="0"/>
              </p:cNvCxnSpPr>
              <p:nvPr/>
            </p:nvCxnSpPr>
            <p:spPr>
              <a:xfrm>
                <a:off x="3330054" y="2265528"/>
                <a:ext cx="11710" cy="1451504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右矢印 163"/>
              <p:cNvSpPr/>
              <p:nvPr/>
            </p:nvSpPr>
            <p:spPr>
              <a:xfrm>
                <a:off x="2051720" y="3429000"/>
                <a:ext cx="648072" cy="576064"/>
              </a:xfrm>
              <a:prstGeom prst="rightArrow">
                <a:avLst/>
              </a:prstGeom>
              <a:solidFill>
                <a:srgbClr val="FAFEC6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07" name="グループ化 106"/>
          <p:cNvGrpSpPr/>
          <p:nvPr/>
        </p:nvGrpSpPr>
        <p:grpSpPr>
          <a:xfrm>
            <a:off x="10918" y="1052736"/>
            <a:ext cx="2717411" cy="3196337"/>
            <a:chOff x="10918" y="1052736"/>
            <a:chExt cx="2717411" cy="3196337"/>
          </a:xfrm>
        </p:grpSpPr>
        <p:grpSp>
          <p:nvGrpSpPr>
            <p:cNvPr id="3" name="グループ化 146"/>
            <p:cNvGrpSpPr>
              <a:grpSpLocks noChangeAspect="1"/>
            </p:cNvGrpSpPr>
            <p:nvPr/>
          </p:nvGrpSpPr>
          <p:grpSpPr>
            <a:xfrm>
              <a:off x="179512" y="1916832"/>
              <a:ext cx="2044209" cy="2332241"/>
              <a:chOff x="179512" y="1268760"/>
              <a:chExt cx="2555261" cy="2915301"/>
            </a:xfrm>
          </p:grpSpPr>
          <p:sp>
            <p:nvSpPr>
              <p:cNvPr id="123" name="円/楕円 122"/>
              <p:cNvSpPr>
                <a:spLocks noChangeAspect="1"/>
              </p:cNvSpPr>
              <p:nvPr/>
            </p:nvSpPr>
            <p:spPr>
              <a:xfrm>
                <a:off x="1259632" y="1268760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1</a:t>
                </a:r>
                <a:endParaRPr kumimoji="1" lang="ja-JP" altLang="en-US" sz="2400" b="1" baseline="-25000" dirty="0"/>
              </a:p>
            </p:txBody>
          </p:sp>
          <p:sp>
            <p:nvSpPr>
              <p:cNvPr id="124" name="円/楕円 123"/>
              <p:cNvSpPr>
                <a:spLocks noChangeAspect="1"/>
              </p:cNvSpPr>
              <p:nvPr/>
            </p:nvSpPr>
            <p:spPr>
              <a:xfrm>
                <a:off x="1979712" y="1988840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2</a:t>
                </a:r>
                <a:endParaRPr kumimoji="1" lang="ja-JP" altLang="en-US" sz="2400" b="1" baseline="-25000" dirty="0"/>
              </a:p>
            </p:txBody>
          </p:sp>
          <p:sp>
            <p:nvSpPr>
              <p:cNvPr id="125" name="円/楕円 124"/>
              <p:cNvSpPr>
                <a:spLocks noChangeAspect="1"/>
              </p:cNvSpPr>
              <p:nvPr/>
            </p:nvSpPr>
            <p:spPr>
              <a:xfrm>
                <a:off x="539552" y="1988840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2</a:t>
                </a:r>
                <a:endParaRPr kumimoji="1" lang="ja-JP" altLang="en-US" sz="2400" b="1" baseline="-25000" dirty="0"/>
              </a:p>
            </p:txBody>
          </p:sp>
          <p:sp>
            <p:nvSpPr>
              <p:cNvPr id="126" name="円/楕円 125"/>
              <p:cNvSpPr>
                <a:spLocks noChangeAspect="1"/>
              </p:cNvSpPr>
              <p:nvPr/>
            </p:nvSpPr>
            <p:spPr>
              <a:xfrm>
                <a:off x="179512" y="2773331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3</a:t>
                </a:r>
                <a:endParaRPr kumimoji="1" lang="ja-JP" altLang="en-US" sz="2400" b="1" baseline="-25000" dirty="0"/>
              </a:p>
            </p:txBody>
          </p:sp>
          <p:sp>
            <p:nvSpPr>
              <p:cNvPr id="127" name="円/楕円 126"/>
              <p:cNvSpPr>
                <a:spLocks noChangeAspect="1"/>
              </p:cNvSpPr>
              <p:nvPr/>
            </p:nvSpPr>
            <p:spPr>
              <a:xfrm>
                <a:off x="899592" y="2773331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3</a:t>
                </a:r>
                <a:endParaRPr kumimoji="1" lang="ja-JP" altLang="en-US" sz="2400" b="1" baseline="-25000" dirty="0"/>
              </a:p>
            </p:txBody>
          </p:sp>
          <p:sp>
            <p:nvSpPr>
              <p:cNvPr id="128" name="円/楕円 127"/>
              <p:cNvSpPr>
                <a:spLocks noChangeAspect="1"/>
              </p:cNvSpPr>
              <p:nvPr/>
            </p:nvSpPr>
            <p:spPr>
              <a:xfrm>
                <a:off x="1619672" y="2773331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3</a:t>
                </a:r>
                <a:endParaRPr kumimoji="1" lang="ja-JP" altLang="en-US" sz="2400" b="1" baseline="-25000" dirty="0"/>
              </a:p>
            </p:txBody>
          </p:sp>
          <p:sp>
            <p:nvSpPr>
              <p:cNvPr id="129" name="円/楕円 128"/>
              <p:cNvSpPr>
                <a:spLocks noChangeAspect="1"/>
              </p:cNvSpPr>
              <p:nvPr/>
            </p:nvSpPr>
            <p:spPr>
              <a:xfrm>
                <a:off x="2339752" y="2773331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3</a:t>
                </a:r>
                <a:endParaRPr kumimoji="1" lang="ja-JP" altLang="en-US" sz="2400" b="1" baseline="-25000" dirty="0"/>
              </a:p>
            </p:txBody>
          </p:sp>
          <p:sp>
            <p:nvSpPr>
              <p:cNvPr id="130" name="円/楕円 129"/>
              <p:cNvSpPr>
                <a:spLocks noChangeAspect="1"/>
              </p:cNvSpPr>
              <p:nvPr/>
            </p:nvSpPr>
            <p:spPr>
              <a:xfrm flipV="1">
                <a:off x="539552" y="3789040"/>
                <a:ext cx="395021" cy="395021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T</a:t>
                </a:r>
                <a:endParaRPr kumimoji="1" lang="ja-JP" altLang="en-US" sz="2400" b="1" dirty="0"/>
              </a:p>
            </p:txBody>
          </p:sp>
          <p:sp>
            <p:nvSpPr>
              <p:cNvPr id="131" name="円/楕円 130"/>
              <p:cNvSpPr>
                <a:spLocks noChangeAspect="1"/>
              </p:cNvSpPr>
              <p:nvPr/>
            </p:nvSpPr>
            <p:spPr>
              <a:xfrm>
                <a:off x="1979712" y="3789040"/>
                <a:ext cx="395021" cy="395021"/>
              </a:xfrm>
              <a:prstGeom prst="ellipse">
                <a:avLst/>
              </a:prstGeom>
              <a:solidFill>
                <a:srgbClr val="C00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T</a:t>
                </a:r>
                <a:endParaRPr kumimoji="1" lang="ja-JP" altLang="en-US" sz="2400" b="1" dirty="0"/>
              </a:p>
            </p:txBody>
          </p:sp>
          <p:cxnSp>
            <p:nvCxnSpPr>
              <p:cNvPr id="132" name="直線矢印コネクタ 131"/>
              <p:cNvCxnSpPr>
                <a:stCxn id="123" idx="5"/>
                <a:endCxn id="124" idx="1"/>
              </p:cNvCxnSpPr>
              <p:nvPr/>
            </p:nvCxnSpPr>
            <p:spPr>
              <a:xfrm>
                <a:off x="1596803" y="1605932"/>
                <a:ext cx="440759" cy="44075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矢印コネクタ 134"/>
              <p:cNvCxnSpPr>
                <a:stCxn id="123" idx="3"/>
                <a:endCxn id="125" idx="7"/>
              </p:cNvCxnSpPr>
              <p:nvPr/>
            </p:nvCxnSpPr>
            <p:spPr>
              <a:xfrm flipH="1">
                <a:off x="876723" y="1605932"/>
                <a:ext cx="440759" cy="44075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矢印コネクタ 137"/>
              <p:cNvCxnSpPr>
                <a:stCxn id="124" idx="5"/>
                <a:endCxn id="129" idx="0"/>
              </p:cNvCxnSpPr>
              <p:nvPr/>
            </p:nvCxnSpPr>
            <p:spPr>
              <a:xfrm>
                <a:off x="2316883" y="2326012"/>
                <a:ext cx="220380" cy="447319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矢印コネクタ 140"/>
              <p:cNvCxnSpPr>
                <a:stCxn id="124" idx="3"/>
                <a:endCxn id="128" idx="0"/>
              </p:cNvCxnSpPr>
              <p:nvPr/>
            </p:nvCxnSpPr>
            <p:spPr>
              <a:xfrm flipH="1">
                <a:off x="1817183" y="2326012"/>
                <a:ext cx="220379" cy="447319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矢印コネクタ 143"/>
              <p:cNvCxnSpPr>
                <a:stCxn id="125" idx="5"/>
                <a:endCxn id="127" idx="0"/>
              </p:cNvCxnSpPr>
              <p:nvPr/>
            </p:nvCxnSpPr>
            <p:spPr>
              <a:xfrm>
                <a:off x="876723" y="2326012"/>
                <a:ext cx="220380" cy="447319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矢印コネクタ 147"/>
              <p:cNvCxnSpPr>
                <a:stCxn id="125" idx="3"/>
                <a:endCxn id="126" idx="0"/>
              </p:cNvCxnSpPr>
              <p:nvPr/>
            </p:nvCxnSpPr>
            <p:spPr>
              <a:xfrm flipH="1">
                <a:off x="377023" y="2326012"/>
                <a:ext cx="220379" cy="447319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図形 174"/>
              <p:cNvCxnSpPr>
                <a:stCxn id="129" idx="5"/>
                <a:endCxn id="130" idx="6"/>
              </p:cNvCxnSpPr>
              <p:nvPr/>
            </p:nvCxnSpPr>
            <p:spPr>
              <a:xfrm rot="5400000">
                <a:off x="1367724" y="2677351"/>
                <a:ext cx="876047" cy="1742350"/>
              </a:xfrm>
              <a:prstGeom prst="curvedConnector2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直線矢印コネクタ 179"/>
              <p:cNvCxnSpPr>
                <a:stCxn id="129" idx="3"/>
                <a:endCxn id="131" idx="7"/>
              </p:cNvCxnSpPr>
              <p:nvPr/>
            </p:nvCxnSpPr>
            <p:spPr>
              <a:xfrm flipH="1">
                <a:off x="2316883" y="3110502"/>
                <a:ext cx="80719" cy="73638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矢印コネクタ 189"/>
              <p:cNvCxnSpPr>
                <a:stCxn id="128" idx="5"/>
                <a:endCxn id="131" idx="0"/>
              </p:cNvCxnSpPr>
              <p:nvPr/>
            </p:nvCxnSpPr>
            <p:spPr>
              <a:xfrm>
                <a:off x="1956843" y="3110502"/>
                <a:ext cx="220380" cy="67853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矢印コネクタ 194"/>
              <p:cNvCxnSpPr>
                <a:stCxn id="126" idx="5"/>
                <a:endCxn id="130" idx="3"/>
              </p:cNvCxnSpPr>
              <p:nvPr/>
            </p:nvCxnSpPr>
            <p:spPr>
              <a:xfrm>
                <a:off x="516683" y="3110502"/>
                <a:ext cx="80719" cy="73638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線矢印コネクタ 202"/>
              <p:cNvCxnSpPr>
                <a:stCxn id="126" idx="3"/>
                <a:endCxn id="130" idx="2"/>
              </p:cNvCxnSpPr>
              <p:nvPr/>
            </p:nvCxnSpPr>
            <p:spPr>
              <a:xfrm>
                <a:off x="237362" y="3110502"/>
                <a:ext cx="302190" cy="87604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直線矢印コネクタ 209"/>
              <p:cNvCxnSpPr>
                <a:stCxn id="127" idx="5"/>
                <a:endCxn id="131" idx="1"/>
              </p:cNvCxnSpPr>
              <p:nvPr/>
            </p:nvCxnSpPr>
            <p:spPr>
              <a:xfrm>
                <a:off x="1236763" y="3110502"/>
                <a:ext cx="800799" cy="73638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矢印コネクタ 224"/>
              <p:cNvCxnSpPr>
                <a:stCxn id="127" idx="3"/>
                <a:endCxn id="130" idx="4"/>
              </p:cNvCxnSpPr>
              <p:nvPr/>
            </p:nvCxnSpPr>
            <p:spPr>
              <a:xfrm flipH="1">
                <a:off x="737063" y="3110502"/>
                <a:ext cx="220379" cy="67853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矢印コネクタ 233"/>
              <p:cNvCxnSpPr>
                <a:stCxn id="128" idx="3"/>
                <a:endCxn id="130" idx="5"/>
              </p:cNvCxnSpPr>
              <p:nvPr/>
            </p:nvCxnSpPr>
            <p:spPr>
              <a:xfrm flipH="1">
                <a:off x="876723" y="3110502"/>
                <a:ext cx="800799" cy="73638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1" name="テキスト ボックス 150"/>
            <p:cNvSpPr txBox="1"/>
            <p:nvPr/>
          </p:nvSpPr>
          <p:spPr>
            <a:xfrm>
              <a:off x="10918" y="1052736"/>
              <a:ext cx="271741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ea typeface="メイリオ" pitchFamily="50" charset="-128"/>
                  <a:cs typeface="メイリオ" pitchFamily="50" charset="-128"/>
                </a:rPr>
                <a:t>{{1,2}, {1,3}, {2,3}}</a:t>
              </a:r>
              <a:r>
                <a:rPr kumimoji="1" lang="ja-JP" altLang="en-US" sz="2400" dirty="0" smtClean="0">
                  <a:ea typeface="メイリオ" pitchFamily="50" charset="-128"/>
                  <a:cs typeface="メイリオ" pitchFamily="50" charset="-128"/>
                </a:rPr>
                <a:t>の</a:t>
              </a:r>
              <a:r>
                <a:rPr kumimoji="1" lang="en-US" altLang="ja-JP" sz="2400" dirty="0" smtClean="0">
                  <a:ea typeface="メイリオ" pitchFamily="50" charset="-128"/>
                  <a:cs typeface="メイリオ" pitchFamily="50" charset="-128"/>
                </a:rPr>
                <a:t/>
              </a:r>
              <a:br>
                <a:rPr kumimoji="1" lang="en-US" altLang="ja-JP" sz="2400" dirty="0" smtClean="0">
                  <a:ea typeface="メイリオ" pitchFamily="50" charset="-128"/>
                  <a:cs typeface="メイリオ" pitchFamily="50" charset="-128"/>
                </a:rPr>
              </a:br>
              <a:r>
                <a:rPr kumimoji="1" lang="ja-JP" altLang="en-US" sz="2400" dirty="0" smtClean="0">
                  <a:ea typeface="メイリオ" pitchFamily="50" charset="-128"/>
                  <a:cs typeface="メイリオ" pitchFamily="50" charset="-128"/>
                </a:rPr>
                <a:t>二分木</a:t>
              </a:r>
              <a:endParaRPr kumimoji="1" lang="en-US" altLang="ja-JP" sz="2400" dirty="0" smtClean="0"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3257445" y="1278439"/>
            <a:ext cx="3711016" cy="2950054"/>
            <a:chOff x="3257445" y="1278439"/>
            <a:chExt cx="3711016" cy="2950054"/>
          </a:xfrm>
        </p:grpSpPr>
        <p:grpSp>
          <p:nvGrpSpPr>
            <p:cNvPr id="4" name="グループ化 148"/>
            <p:cNvGrpSpPr>
              <a:grpSpLocks noChangeAspect="1"/>
            </p:cNvGrpSpPr>
            <p:nvPr/>
          </p:nvGrpSpPr>
          <p:grpSpPr>
            <a:xfrm>
              <a:off x="3312883" y="1953859"/>
              <a:ext cx="1468145" cy="2274634"/>
              <a:chOff x="3528907" y="1305787"/>
              <a:chExt cx="1835181" cy="2843293"/>
            </a:xfrm>
          </p:grpSpPr>
          <p:sp>
            <p:nvSpPr>
              <p:cNvPr id="83" name="円/楕円 82"/>
              <p:cNvSpPr>
                <a:spLocks noChangeAspect="1"/>
              </p:cNvSpPr>
              <p:nvPr/>
            </p:nvSpPr>
            <p:spPr>
              <a:xfrm>
                <a:off x="4248987" y="1305787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1</a:t>
                </a:r>
                <a:endParaRPr kumimoji="1" lang="ja-JP" altLang="en-US" sz="2400" b="1" baseline="-25000" dirty="0"/>
              </a:p>
            </p:txBody>
          </p:sp>
          <p:sp>
            <p:nvSpPr>
              <p:cNvPr id="84" name="円/楕円 83"/>
              <p:cNvSpPr>
                <a:spLocks noChangeAspect="1"/>
              </p:cNvSpPr>
              <p:nvPr/>
            </p:nvSpPr>
            <p:spPr>
              <a:xfrm>
                <a:off x="4969067" y="2025867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2</a:t>
                </a:r>
                <a:endParaRPr kumimoji="1" lang="ja-JP" altLang="en-US" sz="2400" b="1" baseline="-25000" dirty="0"/>
              </a:p>
            </p:txBody>
          </p:sp>
          <p:sp>
            <p:nvSpPr>
              <p:cNvPr id="85" name="円/楕円 84"/>
              <p:cNvSpPr>
                <a:spLocks noChangeAspect="1"/>
              </p:cNvSpPr>
              <p:nvPr/>
            </p:nvSpPr>
            <p:spPr>
              <a:xfrm>
                <a:off x="3528907" y="2025867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2</a:t>
                </a:r>
                <a:endParaRPr kumimoji="1" lang="ja-JP" altLang="en-US" sz="2400" b="1" baseline="-25000" dirty="0"/>
              </a:p>
            </p:txBody>
          </p:sp>
          <p:sp>
            <p:nvSpPr>
              <p:cNvPr id="88" name="円/楕円 87"/>
              <p:cNvSpPr>
                <a:spLocks noChangeAspect="1"/>
              </p:cNvSpPr>
              <p:nvPr/>
            </p:nvSpPr>
            <p:spPr>
              <a:xfrm>
                <a:off x="4257732" y="2810359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3</a:t>
                </a:r>
                <a:endParaRPr kumimoji="1" lang="ja-JP" altLang="en-US" sz="2400" b="1" baseline="-25000" dirty="0"/>
              </a:p>
            </p:txBody>
          </p:sp>
          <p:sp>
            <p:nvSpPr>
              <p:cNvPr id="90" name="円/楕円 89"/>
              <p:cNvSpPr>
                <a:spLocks noChangeAspect="1"/>
              </p:cNvSpPr>
              <p:nvPr/>
            </p:nvSpPr>
            <p:spPr>
              <a:xfrm flipV="1">
                <a:off x="3528907" y="3754059"/>
                <a:ext cx="395021" cy="395021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T</a:t>
                </a:r>
                <a:endParaRPr kumimoji="1" lang="ja-JP" altLang="en-US" sz="2400" b="1" dirty="0"/>
              </a:p>
            </p:txBody>
          </p:sp>
          <p:sp>
            <p:nvSpPr>
              <p:cNvPr id="91" name="円/楕円 90"/>
              <p:cNvSpPr>
                <a:spLocks noChangeAspect="1"/>
              </p:cNvSpPr>
              <p:nvPr/>
            </p:nvSpPr>
            <p:spPr>
              <a:xfrm>
                <a:off x="4969067" y="3754059"/>
                <a:ext cx="395021" cy="395021"/>
              </a:xfrm>
              <a:prstGeom prst="ellipse">
                <a:avLst/>
              </a:prstGeom>
              <a:solidFill>
                <a:srgbClr val="C00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T</a:t>
                </a:r>
                <a:endParaRPr kumimoji="1" lang="ja-JP" altLang="en-US" sz="2400" b="1" dirty="0"/>
              </a:p>
            </p:txBody>
          </p:sp>
          <p:cxnSp>
            <p:nvCxnSpPr>
              <p:cNvPr id="92" name="直線矢印コネクタ 91"/>
              <p:cNvCxnSpPr>
                <a:stCxn id="83" idx="5"/>
                <a:endCxn id="84" idx="1"/>
              </p:cNvCxnSpPr>
              <p:nvPr/>
            </p:nvCxnSpPr>
            <p:spPr>
              <a:xfrm>
                <a:off x="4586158" y="1642959"/>
                <a:ext cx="440759" cy="44075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矢印コネクタ 92"/>
              <p:cNvCxnSpPr>
                <a:stCxn id="83" idx="3"/>
                <a:endCxn id="85" idx="7"/>
              </p:cNvCxnSpPr>
              <p:nvPr/>
            </p:nvCxnSpPr>
            <p:spPr>
              <a:xfrm flipH="1">
                <a:off x="3866078" y="1642959"/>
                <a:ext cx="440759" cy="44075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矢印コネクタ 94"/>
              <p:cNvCxnSpPr>
                <a:stCxn id="84" idx="3"/>
                <a:endCxn id="88" idx="0"/>
              </p:cNvCxnSpPr>
              <p:nvPr/>
            </p:nvCxnSpPr>
            <p:spPr>
              <a:xfrm flipH="1">
                <a:off x="4455243" y="2363038"/>
                <a:ext cx="571674" cy="447320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矢印コネクタ 95"/>
              <p:cNvCxnSpPr>
                <a:stCxn id="85" idx="5"/>
                <a:endCxn id="88" idx="0"/>
              </p:cNvCxnSpPr>
              <p:nvPr/>
            </p:nvCxnSpPr>
            <p:spPr>
              <a:xfrm>
                <a:off x="3866078" y="2363038"/>
                <a:ext cx="589165" cy="447320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矢印コネクタ 102"/>
              <p:cNvCxnSpPr>
                <a:stCxn id="88" idx="5"/>
                <a:endCxn id="91" idx="1"/>
              </p:cNvCxnSpPr>
              <p:nvPr/>
            </p:nvCxnSpPr>
            <p:spPr>
              <a:xfrm>
                <a:off x="4594903" y="3147530"/>
                <a:ext cx="432014" cy="664379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矢印コネクタ 107"/>
              <p:cNvCxnSpPr>
                <a:stCxn id="88" idx="3"/>
                <a:endCxn id="90" idx="5"/>
              </p:cNvCxnSpPr>
              <p:nvPr/>
            </p:nvCxnSpPr>
            <p:spPr>
              <a:xfrm flipH="1">
                <a:off x="3866078" y="3147530"/>
                <a:ext cx="449504" cy="664379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図形 109"/>
              <p:cNvCxnSpPr>
                <a:stCxn id="84" idx="4"/>
                <a:endCxn id="91" idx="0"/>
              </p:cNvCxnSpPr>
              <p:nvPr/>
            </p:nvCxnSpPr>
            <p:spPr>
              <a:xfrm rot="5400000">
                <a:off x="4499993" y="3087473"/>
                <a:ext cx="1333171" cy="12700"/>
              </a:xfrm>
              <a:prstGeom prst="curvedConnector3">
                <a:avLst>
                  <a:gd name="adj1" fmla="val 50000"/>
                </a:avLst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図形 109"/>
              <p:cNvCxnSpPr>
                <a:stCxn id="85" idx="4"/>
                <a:endCxn id="90" idx="4"/>
              </p:cNvCxnSpPr>
              <p:nvPr/>
            </p:nvCxnSpPr>
            <p:spPr>
              <a:xfrm rot="5400000">
                <a:off x="3059833" y="3087473"/>
                <a:ext cx="1333171" cy="12700"/>
              </a:xfrm>
              <a:prstGeom prst="curvedConnector3">
                <a:avLst>
                  <a:gd name="adj1" fmla="val 50000"/>
                </a:avLst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2" name="テキスト ボックス 151"/>
            <p:cNvSpPr txBox="1"/>
            <p:nvPr/>
          </p:nvSpPr>
          <p:spPr>
            <a:xfrm>
              <a:off x="3257445" y="1278439"/>
              <a:ext cx="3711016" cy="605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en-US" altLang="ja-JP" sz="4400" b="1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ZDD</a:t>
              </a:r>
              <a:br>
                <a:rPr kumimoji="1" lang="en-US" altLang="ja-JP" sz="4400" b="1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</a:br>
              <a:r>
                <a:rPr lang="en-US" altLang="ja-JP" dirty="0" smtClean="0"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lang="en-US" altLang="ja-JP" sz="2400" b="1" dirty="0" smtClean="0">
                  <a:ea typeface="メイリオ" pitchFamily="50" charset="-128"/>
                  <a:cs typeface="メイリオ" pitchFamily="50" charset="-128"/>
                </a:rPr>
                <a:t>Z</a:t>
              </a:r>
              <a:r>
                <a:rPr lang="en-US" altLang="ja-JP" dirty="0" smtClean="0">
                  <a:ea typeface="メイリオ" pitchFamily="50" charset="-128"/>
                  <a:cs typeface="メイリオ" pitchFamily="50" charset="-128"/>
                </a:rPr>
                <a:t>ero-suppressed </a:t>
              </a:r>
              <a:r>
                <a:rPr lang="en-US" altLang="ja-JP" sz="2400" b="1" dirty="0" smtClean="0">
                  <a:ea typeface="メイリオ" pitchFamily="50" charset="-128"/>
                  <a:cs typeface="メイリオ" pitchFamily="50" charset="-128"/>
                </a:rPr>
                <a:t>D</a:t>
              </a:r>
              <a:r>
                <a:rPr lang="en-US" altLang="ja-JP" dirty="0" smtClean="0">
                  <a:ea typeface="メイリオ" pitchFamily="50" charset="-128"/>
                  <a:cs typeface="メイリオ" pitchFamily="50" charset="-128"/>
                </a:rPr>
                <a:t>ecision </a:t>
              </a:r>
              <a:r>
                <a:rPr lang="en-US" altLang="ja-JP" sz="2400" b="1" dirty="0" smtClean="0">
                  <a:ea typeface="メイリオ" pitchFamily="50" charset="-128"/>
                  <a:cs typeface="メイリオ" pitchFamily="50" charset="-128"/>
                </a:rPr>
                <a:t>D</a:t>
              </a:r>
              <a:r>
                <a:rPr lang="en-US" altLang="ja-JP" dirty="0" smtClean="0">
                  <a:ea typeface="メイリオ" pitchFamily="50" charset="-128"/>
                  <a:cs typeface="メイリオ" pitchFamily="50" charset="-128"/>
                </a:rPr>
                <a:t>iagram)</a:t>
              </a:r>
              <a:endParaRPr kumimoji="1" lang="en-US" altLang="ja-JP" dirty="0" smtClean="0"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117" name="グループ化 116"/>
          <p:cNvGrpSpPr/>
          <p:nvPr/>
        </p:nvGrpSpPr>
        <p:grpSpPr>
          <a:xfrm>
            <a:off x="3059832" y="4653136"/>
            <a:ext cx="3240360" cy="2088232"/>
            <a:chOff x="3059832" y="4653136"/>
            <a:chExt cx="3240360" cy="2088232"/>
          </a:xfrm>
        </p:grpSpPr>
        <p:sp>
          <p:nvSpPr>
            <p:cNvPr id="143" name="角丸四角形吹き出し 142"/>
            <p:cNvSpPr/>
            <p:nvPr/>
          </p:nvSpPr>
          <p:spPr>
            <a:xfrm>
              <a:off x="3059832" y="4653136"/>
              <a:ext cx="3240360" cy="2088232"/>
            </a:xfrm>
            <a:prstGeom prst="wedgeRoundRectCallout">
              <a:avLst>
                <a:gd name="adj1" fmla="val -19628"/>
                <a:gd name="adj2" fmla="val -101810"/>
                <a:gd name="adj3" fmla="val 1666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F796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258"/>
            <p:cNvGrpSpPr>
              <a:grpSpLocks noChangeAspect="1"/>
            </p:cNvGrpSpPr>
            <p:nvPr/>
          </p:nvGrpSpPr>
          <p:grpSpPr>
            <a:xfrm>
              <a:off x="3282549" y="5107379"/>
              <a:ext cx="2765107" cy="1545051"/>
              <a:chOff x="539552" y="4221088"/>
              <a:chExt cx="4320480" cy="2414142"/>
            </a:xfrm>
          </p:grpSpPr>
          <p:sp>
            <p:nvSpPr>
              <p:cNvPr id="178" name="円/楕円 177"/>
              <p:cNvSpPr>
                <a:spLocks noChangeAspect="1"/>
              </p:cNvSpPr>
              <p:nvPr/>
            </p:nvSpPr>
            <p:spPr>
              <a:xfrm>
                <a:off x="755576" y="4653136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x</a:t>
                </a:r>
                <a:endParaRPr kumimoji="1" lang="ja-JP" altLang="en-US" sz="2400" b="1" baseline="-25000" dirty="0"/>
              </a:p>
            </p:txBody>
          </p:sp>
          <p:sp>
            <p:nvSpPr>
              <p:cNvPr id="179" name="二等辺三角形 178"/>
              <p:cNvSpPr/>
              <p:nvPr/>
            </p:nvSpPr>
            <p:spPr>
              <a:xfrm>
                <a:off x="1533262" y="5598315"/>
                <a:ext cx="864096" cy="1036915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3" name="直線矢印コネクタ 182"/>
              <p:cNvCxnSpPr>
                <a:stCxn id="178" idx="4"/>
                <a:endCxn id="189" idx="0"/>
              </p:cNvCxnSpPr>
              <p:nvPr/>
            </p:nvCxnSpPr>
            <p:spPr>
              <a:xfrm>
                <a:off x="953087" y="5048157"/>
                <a:ext cx="18513" cy="541083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矢印コネクタ 183"/>
              <p:cNvCxnSpPr>
                <a:stCxn id="178" idx="5"/>
                <a:endCxn id="179" idx="0"/>
              </p:cNvCxnSpPr>
              <p:nvPr/>
            </p:nvCxnSpPr>
            <p:spPr>
              <a:xfrm>
                <a:off x="1092747" y="4990308"/>
                <a:ext cx="872563" cy="60800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直線矢印コネクタ 184"/>
              <p:cNvCxnSpPr>
                <a:endCxn id="178" idx="0"/>
              </p:cNvCxnSpPr>
              <p:nvPr/>
            </p:nvCxnSpPr>
            <p:spPr>
              <a:xfrm flipH="1">
                <a:off x="953087" y="4251734"/>
                <a:ext cx="8992" cy="40140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8" name="右矢印 187"/>
              <p:cNvSpPr/>
              <p:nvPr/>
            </p:nvSpPr>
            <p:spPr>
              <a:xfrm>
                <a:off x="2339752" y="5367890"/>
                <a:ext cx="518458" cy="460851"/>
              </a:xfrm>
              <a:prstGeom prst="rightArrow">
                <a:avLst/>
              </a:prstGeom>
              <a:solidFill>
                <a:srgbClr val="FAFEC6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9" name="二等辺三角形 188"/>
              <p:cNvSpPr/>
              <p:nvPr/>
            </p:nvSpPr>
            <p:spPr>
              <a:xfrm>
                <a:off x="539552" y="5589240"/>
                <a:ext cx="864096" cy="1036915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7" name="円/楕円 196"/>
              <p:cNvSpPr>
                <a:spLocks noChangeAspect="1"/>
              </p:cNvSpPr>
              <p:nvPr/>
            </p:nvSpPr>
            <p:spPr>
              <a:xfrm>
                <a:off x="1763688" y="4653136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x</a:t>
                </a:r>
                <a:endParaRPr kumimoji="1" lang="ja-JP" altLang="en-US" sz="2400" b="1" baseline="-25000" dirty="0"/>
              </a:p>
            </p:txBody>
          </p:sp>
          <p:cxnSp>
            <p:nvCxnSpPr>
              <p:cNvPr id="198" name="直線矢印コネクタ 197"/>
              <p:cNvCxnSpPr>
                <a:stCxn id="197" idx="3"/>
                <a:endCxn id="189" idx="0"/>
              </p:cNvCxnSpPr>
              <p:nvPr/>
            </p:nvCxnSpPr>
            <p:spPr>
              <a:xfrm flipH="1">
                <a:off x="971600" y="4990308"/>
                <a:ext cx="849938" cy="59893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直線矢印コネクタ 201"/>
              <p:cNvCxnSpPr>
                <a:stCxn id="197" idx="4"/>
                <a:endCxn id="179" idx="0"/>
              </p:cNvCxnSpPr>
              <p:nvPr/>
            </p:nvCxnSpPr>
            <p:spPr>
              <a:xfrm>
                <a:off x="1961199" y="5048157"/>
                <a:ext cx="4111" cy="550158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直線矢印コネクタ 207"/>
              <p:cNvCxnSpPr>
                <a:endCxn id="197" idx="0"/>
              </p:cNvCxnSpPr>
              <p:nvPr/>
            </p:nvCxnSpPr>
            <p:spPr>
              <a:xfrm flipH="1">
                <a:off x="1961199" y="4258101"/>
                <a:ext cx="4079" cy="395035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3" name="円/楕円 212"/>
              <p:cNvSpPr>
                <a:spLocks noChangeAspect="1"/>
              </p:cNvSpPr>
              <p:nvPr/>
            </p:nvSpPr>
            <p:spPr>
              <a:xfrm>
                <a:off x="3218250" y="4622490"/>
                <a:ext cx="395021" cy="395021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x</a:t>
                </a:r>
                <a:endParaRPr kumimoji="1" lang="ja-JP" altLang="en-US" sz="2400" b="1" baseline="-25000" dirty="0"/>
              </a:p>
            </p:txBody>
          </p:sp>
          <p:sp>
            <p:nvSpPr>
              <p:cNvPr id="215" name="二等辺三角形 214"/>
              <p:cNvSpPr/>
              <p:nvPr/>
            </p:nvSpPr>
            <p:spPr>
              <a:xfrm>
                <a:off x="3995936" y="5567669"/>
                <a:ext cx="864096" cy="1036915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6" name="直線矢印コネクタ 215"/>
              <p:cNvCxnSpPr>
                <a:stCxn id="213" idx="4"/>
                <a:endCxn id="221" idx="0"/>
              </p:cNvCxnSpPr>
              <p:nvPr/>
            </p:nvCxnSpPr>
            <p:spPr>
              <a:xfrm>
                <a:off x="3415761" y="5017511"/>
                <a:ext cx="18513" cy="541083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線矢印コネクタ 217"/>
              <p:cNvCxnSpPr>
                <a:stCxn id="213" idx="5"/>
                <a:endCxn id="215" idx="0"/>
              </p:cNvCxnSpPr>
              <p:nvPr/>
            </p:nvCxnSpPr>
            <p:spPr>
              <a:xfrm>
                <a:off x="3555421" y="4959662"/>
                <a:ext cx="872563" cy="60800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線矢印コネクタ 218"/>
              <p:cNvCxnSpPr>
                <a:endCxn id="213" idx="0"/>
              </p:cNvCxnSpPr>
              <p:nvPr/>
            </p:nvCxnSpPr>
            <p:spPr>
              <a:xfrm flipH="1">
                <a:off x="3415761" y="4221088"/>
                <a:ext cx="8992" cy="40140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1" name="二等辺三角形 220"/>
              <p:cNvSpPr/>
              <p:nvPr/>
            </p:nvSpPr>
            <p:spPr>
              <a:xfrm>
                <a:off x="3002226" y="5558594"/>
                <a:ext cx="864096" cy="1036915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6" name="直線矢印コネクタ 225"/>
              <p:cNvCxnSpPr>
                <a:endCxn id="213" idx="7"/>
              </p:cNvCxnSpPr>
              <p:nvPr/>
            </p:nvCxnSpPr>
            <p:spPr>
              <a:xfrm flipH="1">
                <a:off x="3555421" y="4227455"/>
                <a:ext cx="872532" cy="452884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" name="テキスト ボックス 96"/>
            <p:cNvSpPr txBox="1"/>
            <p:nvPr/>
          </p:nvSpPr>
          <p:spPr>
            <a:xfrm>
              <a:off x="3635896" y="4653136"/>
              <a:ext cx="2031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i="1" u="sng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節点共有規則</a:t>
              </a:r>
              <a:endParaRPr kumimoji="1" lang="ja-JP" altLang="en-US" sz="2400" b="1" i="1" u="sng" dirty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191" name="グループ化 190"/>
          <p:cNvGrpSpPr/>
          <p:nvPr/>
        </p:nvGrpSpPr>
        <p:grpSpPr>
          <a:xfrm>
            <a:off x="4499992" y="1124744"/>
            <a:ext cx="4806151" cy="5512097"/>
            <a:chOff x="4499992" y="1340768"/>
            <a:chExt cx="4806151" cy="5512097"/>
          </a:xfrm>
        </p:grpSpPr>
        <p:sp>
          <p:nvSpPr>
            <p:cNvPr id="186" name="テキスト ボックス 185"/>
            <p:cNvSpPr txBox="1"/>
            <p:nvPr/>
          </p:nvSpPr>
          <p:spPr>
            <a:xfrm>
              <a:off x="6300192" y="5837202"/>
              <a:ext cx="300595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多くの実用的な演算は</a:t>
              </a:r>
              <a:r>
                <a:rPr kumimoji="1" lang="en-US" altLang="ja-JP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/>
              </a:r>
              <a:br>
                <a:rPr kumimoji="1" lang="en-US" altLang="ja-JP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</a:br>
              <a:r>
                <a:rPr kumimoji="1" lang="ja-JP" altLang="en-US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入力</a:t>
              </a:r>
              <a:r>
                <a:rPr kumimoji="1" lang="en-US" altLang="ja-JP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ZDD</a:t>
              </a:r>
              <a:r>
                <a:rPr kumimoji="1" lang="ja-JP" altLang="en-US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サイズに比例</a:t>
              </a:r>
              <a:r>
                <a:rPr kumimoji="1" lang="en-US" altLang="ja-JP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/>
              </a:r>
              <a:br>
                <a:rPr kumimoji="1" lang="en-US" altLang="ja-JP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</a:br>
              <a:r>
                <a:rPr kumimoji="1" lang="ja-JP" altLang="en-US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する時間で計算できる。</a:t>
              </a:r>
              <a:endParaRPr kumimoji="1" lang="en-US" altLang="ja-JP" sz="2000" dirty="0" smtClean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187" name="グループ化 186"/>
            <p:cNvGrpSpPr/>
            <p:nvPr/>
          </p:nvGrpSpPr>
          <p:grpSpPr>
            <a:xfrm>
              <a:off x="5148064" y="2132856"/>
              <a:ext cx="3024335" cy="3600400"/>
              <a:chOff x="5148064" y="2132856"/>
              <a:chExt cx="3024335" cy="3600400"/>
            </a:xfrm>
          </p:grpSpPr>
          <p:grpSp>
            <p:nvGrpSpPr>
              <p:cNvPr id="8" name="グループ化 332"/>
              <p:cNvGrpSpPr/>
              <p:nvPr/>
            </p:nvGrpSpPr>
            <p:grpSpPr>
              <a:xfrm>
                <a:off x="5148064" y="2780928"/>
                <a:ext cx="720079" cy="720080"/>
                <a:chOff x="4576343" y="2676203"/>
                <a:chExt cx="1058416" cy="1044695"/>
              </a:xfrm>
              <a:solidFill>
                <a:srgbClr val="4F81BD">
                  <a:alpha val="69804"/>
                </a:srgbClr>
              </a:solidFill>
            </p:grpSpPr>
            <p:sp>
              <p:nvSpPr>
                <p:cNvPr id="155" name="フローチャート : 磁気ディスク 154"/>
                <p:cNvSpPr/>
                <p:nvPr/>
              </p:nvSpPr>
              <p:spPr>
                <a:xfrm>
                  <a:off x="4576343" y="2676203"/>
                  <a:ext cx="1058416" cy="1044695"/>
                </a:xfrm>
                <a:prstGeom prst="flowChartMagneticDisk">
                  <a:avLst/>
                </a:prstGeom>
                <a:grpFill/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6" name="テキスト ボックス 155"/>
                <p:cNvSpPr txBox="1"/>
                <p:nvPr/>
              </p:nvSpPr>
              <p:spPr>
                <a:xfrm>
                  <a:off x="4576344" y="2989611"/>
                  <a:ext cx="1058400" cy="669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2400" b="1" dirty="0" smtClean="0">
                      <a:solidFill>
                        <a:schemeClr val="bg1"/>
                      </a:solidFill>
                    </a:rPr>
                    <a:t>ZDD</a:t>
                  </a:r>
                  <a:endParaRPr kumimoji="1" lang="ja-JP" altLang="en-US" sz="240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" name="グループ化 332"/>
              <p:cNvGrpSpPr/>
              <p:nvPr/>
            </p:nvGrpSpPr>
            <p:grpSpPr>
              <a:xfrm>
                <a:off x="7452320" y="5013176"/>
                <a:ext cx="720079" cy="720080"/>
                <a:chOff x="4576343" y="2676203"/>
                <a:chExt cx="1058416" cy="1044695"/>
              </a:xfrm>
              <a:solidFill>
                <a:srgbClr val="4F81BD">
                  <a:alpha val="69804"/>
                </a:srgbClr>
              </a:solidFill>
            </p:grpSpPr>
            <p:sp>
              <p:nvSpPr>
                <p:cNvPr id="158" name="フローチャート : 磁気ディスク 157"/>
                <p:cNvSpPr/>
                <p:nvPr/>
              </p:nvSpPr>
              <p:spPr>
                <a:xfrm>
                  <a:off x="4576343" y="2676203"/>
                  <a:ext cx="1058416" cy="1044695"/>
                </a:xfrm>
                <a:prstGeom prst="flowChartMagneticDisk">
                  <a:avLst/>
                </a:prstGeom>
                <a:grpFill/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9" name="テキスト ボックス 158"/>
                <p:cNvSpPr txBox="1"/>
                <p:nvPr/>
              </p:nvSpPr>
              <p:spPr>
                <a:xfrm>
                  <a:off x="4576344" y="2989611"/>
                  <a:ext cx="1058400" cy="669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2400" b="1" dirty="0" smtClean="0">
                      <a:solidFill>
                        <a:schemeClr val="bg1"/>
                      </a:solidFill>
                    </a:rPr>
                    <a:t>ZDD</a:t>
                  </a:r>
                  <a:endParaRPr kumimoji="1" lang="ja-JP" altLang="en-US" sz="240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" name="グループ化 332"/>
              <p:cNvGrpSpPr/>
              <p:nvPr/>
            </p:nvGrpSpPr>
            <p:grpSpPr>
              <a:xfrm>
                <a:off x="6588224" y="2132856"/>
                <a:ext cx="720079" cy="720080"/>
                <a:chOff x="4576343" y="2676203"/>
                <a:chExt cx="1058416" cy="1044695"/>
              </a:xfrm>
              <a:solidFill>
                <a:srgbClr val="4F81BD">
                  <a:alpha val="69804"/>
                </a:srgbClr>
              </a:solidFill>
            </p:grpSpPr>
            <p:sp>
              <p:nvSpPr>
                <p:cNvPr id="161" name="フローチャート : 磁気ディスク 160"/>
                <p:cNvSpPr/>
                <p:nvPr/>
              </p:nvSpPr>
              <p:spPr>
                <a:xfrm>
                  <a:off x="4576343" y="2676203"/>
                  <a:ext cx="1058416" cy="1044695"/>
                </a:xfrm>
                <a:prstGeom prst="flowChartMagneticDisk">
                  <a:avLst/>
                </a:prstGeom>
                <a:grpFill/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テキスト ボックス 161"/>
                <p:cNvSpPr txBox="1"/>
                <p:nvPr/>
              </p:nvSpPr>
              <p:spPr>
                <a:xfrm>
                  <a:off x="4576344" y="2989611"/>
                  <a:ext cx="1058400" cy="669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2400" b="1" dirty="0" smtClean="0">
                      <a:solidFill>
                        <a:schemeClr val="bg1"/>
                      </a:solidFill>
                    </a:rPr>
                    <a:t>ZDD</a:t>
                  </a:r>
                  <a:endParaRPr kumimoji="1" lang="ja-JP" altLang="en-US" sz="24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63" name="円/楕円 162"/>
              <p:cNvSpPr>
                <a:spLocks noChangeAspect="1"/>
              </p:cNvSpPr>
              <p:nvPr/>
            </p:nvSpPr>
            <p:spPr>
              <a:xfrm>
                <a:off x="6516219" y="3717032"/>
                <a:ext cx="576064" cy="576064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176" name="右矢印 175"/>
              <p:cNvSpPr/>
              <p:nvPr/>
            </p:nvSpPr>
            <p:spPr>
              <a:xfrm rot="1607505">
                <a:off x="6050358" y="3537783"/>
                <a:ext cx="504056" cy="28803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" name="右矢印 176"/>
              <p:cNvSpPr/>
              <p:nvPr/>
            </p:nvSpPr>
            <p:spPr>
              <a:xfrm rot="5140597">
                <a:off x="6677649" y="3166832"/>
                <a:ext cx="504056" cy="28803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1" name="右矢印 180"/>
              <p:cNvSpPr/>
              <p:nvPr/>
            </p:nvSpPr>
            <p:spPr>
              <a:xfrm rot="3250844">
                <a:off x="7104528" y="4463246"/>
                <a:ext cx="504056" cy="28803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" name="テキスト ボックス 104"/>
              <p:cNvSpPr txBox="1"/>
              <p:nvPr/>
            </p:nvSpPr>
            <p:spPr>
              <a:xfrm>
                <a:off x="6516219" y="3789040"/>
                <a:ext cx="6043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b="1" dirty="0" smtClean="0">
                    <a:solidFill>
                      <a:schemeClr val="bg1"/>
                    </a:solidFill>
                  </a:rPr>
                  <a:t>OP.</a:t>
                </a:r>
                <a:endParaRPr kumimoji="1" lang="ja-JP" altLang="en-US" sz="24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3" name="角丸四角形吹き出し 172"/>
            <p:cNvSpPr/>
            <p:nvPr/>
          </p:nvSpPr>
          <p:spPr>
            <a:xfrm>
              <a:off x="4499992" y="1340768"/>
              <a:ext cx="4680520" cy="720080"/>
            </a:xfrm>
            <a:prstGeom prst="wedgeRoundRectCallout">
              <a:avLst>
                <a:gd name="adj1" fmla="val 14080"/>
                <a:gd name="adj2" fmla="val 49003"/>
                <a:gd name="adj3" fmla="val 16667"/>
              </a:avLst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altLang="ja-JP" sz="2800" b="1" i="1" u="sng" dirty="0" smtClean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ZDD</a:t>
              </a:r>
              <a:r>
                <a:rPr lang="ja-JP" altLang="en-US" sz="2800" b="1" u="sng" dirty="0" smtClean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の効率的演算</a:t>
              </a:r>
              <a:endParaRPr lang="en-US" altLang="ja-JP" sz="2800" b="1" u="sng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74" name="テキスト ボックス 173"/>
            <p:cNvSpPr txBox="1"/>
            <p:nvPr/>
          </p:nvSpPr>
          <p:spPr>
            <a:xfrm>
              <a:off x="7236296" y="3501008"/>
              <a:ext cx="184698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例えば、</a:t>
              </a:r>
              <a:r>
                <a:rPr lang="en-US" altLang="ja-JP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en-US" altLang="ja-JP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∪, ∩, −, </a:t>
              </a:r>
              <a:r>
                <a:rPr lang="ja-JP" altLang="en-US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など</a:t>
              </a:r>
              <a:endPara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932040" y="378904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rPr>
              <a:t>一意形！</a:t>
            </a:r>
            <a:endParaRPr kumimoji="1" lang="en-US" altLang="ja-JP" sz="2000" dirty="0" smtClean="0">
              <a:solidFill>
                <a:srgbClr val="C00000"/>
              </a:solidFill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発表の概要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ハイパーグラフの極小横断列挙</a:t>
            </a:r>
            <a:endParaRPr kumimoji="1"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基本概念と問題定義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既存研究</a:t>
            </a:r>
            <a:endParaRPr kumimoji="1"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ja-JP" altLang="en-US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データ構造</a:t>
            </a:r>
            <a:r>
              <a:rPr lang="en-US" altLang="ja-JP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</a:p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</a:t>
            </a:r>
            <a:endParaRPr kumimoji="1"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を用いた極小横断の列挙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提案手法の性能評価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発表のまとめと今後の展開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1556792"/>
            <a:ext cx="6048672" cy="15121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1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686800" cy="1143000"/>
          </a:xfrm>
        </p:spPr>
        <p:txBody>
          <a:bodyPr>
            <a:no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  <a:ea typeface="メイリオ" pitchFamily="50" charset="-128"/>
                <a:cs typeface="メイリオ" pitchFamily="50" charset="-128"/>
              </a:rPr>
              <a:t>ZDD</a:t>
            </a:r>
            <a:r>
              <a:rPr lang="ja-JP" altLang="en-US" dirty="0" smtClean="0">
                <a:solidFill>
                  <a:schemeClr val="tx2"/>
                </a:solidFill>
                <a:ea typeface="メイリオ" pitchFamily="50" charset="-128"/>
                <a:cs typeface="メイリオ" pitchFamily="50" charset="-128"/>
              </a:rPr>
              <a:t>に基づく計算のアプローチ</a:t>
            </a:r>
            <a:endParaRPr kumimoji="1" lang="ja-JP" altLang="en-US" dirty="0">
              <a:solidFill>
                <a:schemeClr val="tx2"/>
              </a:solidFill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3" name="グループ化 171"/>
          <p:cNvGrpSpPr/>
          <p:nvPr/>
        </p:nvGrpSpPr>
        <p:grpSpPr>
          <a:xfrm>
            <a:off x="6151940" y="1700808"/>
            <a:ext cx="2668532" cy="2016224"/>
            <a:chOff x="179512" y="1268760"/>
            <a:chExt cx="2668532" cy="2016224"/>
          </a:xfrm>
        </p:grpSpPr>
        <p:sp>
          <p:nvSpPr>
            <p:cNvPr id="12" name="爆発 2 11"/>
            <p:cNvSpPr/>
            <p:nvPr/>
          </p:nvSpPr>
          <p:spPr>
            <a:xfrm>
              <a:off x="179512" y="1268760"/>
              <a:ext cx="2668532" cy="2016224"/>
            </a:xfrm>
            <a:prstGeom prst="irregularSeal2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" name="グループ化 326"/>
            <p:cNvGrpSpPr/>
            <p:nvPr/>
          </p:nvGrpSpPr>
          <p:grpSpPr>
            <a:xfrm>
              <a:off x="772519" y="1921068"/>
              <a:ext cx="1375336" cy="818403"/>
              <a:chOff x="3097213" y="1266826"/>
              <a:chExt cx="1670051" cy="993775"/>
            </a:xfrm>
          </p:grpSpPr>
          <p:sp>
            <p:nvSpPr>
              <p:cNvPr id="14" name="Freeform 230"/>
              <p:cNvSpPr>
                <a:spLocks/>
              </p:cNvSpPr>
              <p:nvPr/>
            </p:nvSpPr>
            <p:spPr bwMode="auto">
              <a:xfrm>
                <a:off x="4608513" y="1633538"/>
                <a:ext cx="4763" cy="4763"/>
              </a:xfrm>
              <a:custGeom>
                <a:avLst/>
                <a:gdLst/>
                <a:ahLst/>
                <a:cxnLst>
                  <a:cxn ang="0">
                    <a:pos x="5" y="6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4"/>
                  </a:cxn>
                  <a:cxn ang="0">
                    <a:pos x="5" y="6"/>
                  </a:cxn>
                  <a:cxn ang="0">
                    <a:pos x="5" y="6"/>
                  </a:cxn>
                </a:cxnLst>
                <a:rect l="0" t="0" r="r" b="b"/>
                <a:pathLst>
                  <a:path w="5" h="6">
                    <a:moveTo>
                      <a:pt x="5" y="6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4"/>
                    </a:lnTo>
                    <a:lnTo>
                      <a:pt x="5" y="6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B2D1B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" name="Freeform 231"/>
              <p:cNvSpPr>
                <a:spLocks/>
              </p:cNvSpPr>
              <p:nvPr/>
            </p:nvSpPr>
            <p:spPr bwMode="auto">
              <a:xfrm>
                <a:off x="4598988" y="1633538"/>
                <a:ext cx="4763" cy="4763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6" h="6">
                    <a:moveTo>
                      <a:pt x="6" y="6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B7D3B7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" name="Freeform 234"/>
              <p:cNvSpPr>
                <a:spLocks/>
              </p:cNvSpPr>
              <p:nvPr/>
            </p:nvSpPr>
            <p:spPr bwMode="auto">
              <a:xfrm>
                <a:off x="4591051" y="1633538"/>
                <a:ext cx="3175" cy="4763"/>
              </a:xfrm>
              <a:custGeom>
                <a:avLst/>
                <a:gdLst/>
                <a:ahLst/>
                <a:cxnLst>
                  <a:cxn ang="0">
                    <a:pos x="4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4" y="6"/>
                  </a:cxn>
                  <a:cxn ang="0">
                    <a:pos x="4" y="6"/>
                  </a:cxn>
                </a:cxnLst>
                <a:rect l="0" t="0" r="r" b="b"/>
                <a:pathLst>
                  <a:path w="4" h="6">
                    <a:moveTo>
                      <a:pt x="4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BCD8B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" name="Freeform 235"/>
              <p:cNvSpPr>
                <a:spLocks/>
              </p:cNvSpPr>
              <p:nvPr/>
            </p:nvSpPr>
            <p:spPr bwMode="auto">
              <a:xfrm>
                <a:off x="4581526" y="1633538"/>
                <a:ext cx="4763" cy="4763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6" h="6">
                    <a:moveTo>
                      <a:pt x="6" y="6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C1DBC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" name="Freeform 238"/>
              <p:cNvSpPr>
                <a:spLocks/>
              </p:cNvSpPr>
              <p:nvPr/>
            </p:nvSpPr>
            <p:spPr bwMode="auto">
              <a:xfrm>
                <a:off x="4572001" y="1635126"/>
                <a:ext cx="4763" cy="4763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2" y="2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6" h="6">
                    <a:moveTo>
                      <a:pt x="6" y="6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C6DDC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" name="Freeform 239"/>
              <p:cNvSpPr>
                <a:spLocks/>
              </p:cNvSpPr>
              <p:nvPr/>
            </p:nvSpPr>
            <p:spPr bwMode="auto">
              <a:xfrm>
                <a:off x="4564063" y="1635126"/>
                <a:ext cx="3175" cy="4763"/>
              </a:xfrm>
              <a:custGeom>
                <a:avLst/>
                <a:gdLst/>
                <a:ahLst/>
                <a:cxnLst>
                  <a:cxn ang="0">
                    <a:pos x="4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4" y="6"/>
                  </a:cxn>
                  <a:cxn ang="0">
                    <a:pos x="4" y="6"/>
                  </a:cxn>
                </a:cxnLst>
                <a:rect l="0" t="0" r="r" b="b"/>
                <a:pathLst>
                  <a:path w="4" h="6">
                    <a:moveTo>
                      <a:pt x="4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4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CEE2C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" name="Freeform 241"/>
              <p:cNvSpPr>
                <a:spLocks/>
              </p:cNvSpPr>
              <p:nvPr/>
            </p:nvSpPr>
            <p:spPr bwMode="auto">
              <a:xfrm>
                <a:off x="4554538" y="1635126"/>
                <a:ext cx="4763" cy="4763"/>
              </a:xfrm>
              <a:custGeom>
                <a:avLst/>
                <a:gdLst/>
                <a:ahLst/>
                <a:cxnLst>
                  <a:cxn ang="0">
                    <a:pos x="5" y="6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5" y="6"/>
                  </a:cxn>
                  <a:cxn ang="0">
                    <a:pos x="5" y="6"/>
                  </a:cxn>
                </a:cxnLst>
                <a:rect l="0" t="0" r="r" b="b"/>
                <a:pathLst>
                  <a:path w="5" h="6">
                    <a:moveTo>
                      <a:pt x="5" y="6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5" y="6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D3E5D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" name="Freeform 244"/>
              <p:cNvSpPr>
                <a:spLocks/>
              </p:cNvSpPr>
              <p:nvPr/>
            </p:nvSpPr>
            <p:spPr bwMode="auto">
              <a:xfrm>
                <a:off x="4546601" y="1635126"/>
                <a:ext cx="3175" cy="4763"/>
              </a:xfrm>
              <a:custGeom>
                <a:avLst/>
                <a:gdLst/>
                <a:ahLst/>
                <a:cxnLst>
                  <a:cxn ang="0">
                    <a:pos x="4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4" y="6"/>
                  </a:cxn>
                  <a:cxn ang="0">
                    <a:pos x="4" y="6"/>
                  </a:cxn>
                </a:cxnLst>
                <a:rect l="0" t="0" r="r" b="b"/>
                <a:pathLst>
                  <a:path w="4" h="6">
                    <a:moveTo>
                      <a:pt x="4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D8E8D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" name="Freeform 245"/>
              <p:cNvSpPr>
                <a:spLocks/>
              </p:cNvSpPr>
              <p:nvPr/>
            </p:nvSpPr>
            <p:spPr bwMode="auto">
              <a:xfrm>
                <a:off x="4537076" y="1635126"/>
                <a:ext cx="3175" cy="4763"/>
              </a:xfrm>
              <a:custGeom>
                <a:avLst/>
                <a:gdLst/>
                <a:ahLst/>
                <a:cxnLst>
                  <a:cxn ang="0">
                    <a:pos x="4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4" y="6"/>
                  </a:cxn>
                  <a:cxn ang="0">
                    <a:pos x="4" y="6"/>
                  </a:cxn>
                </a:cxnLst>
                <a:rect l="0" t="0" r="r" b="b"/>
                <a:pathLst>
                  <a:path w="4" h="6">
                    <a:moveTo>
                      <a:pt x="4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DDEDD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" name="Freeform 248"/>
              <p:cNvSpPr>
                <a:spLocks/>
              </p:cNvSpPr>
              <p:nvPr/>
            </p:nvSpPr>
            <p:spPr bwMode="auto">
              <a:xfrm>
                <a:off x="4529138" y="1635126"/>
                <a:ext cx="3175" cy="4763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6" h="6">
                    <a:moveTo>
                      <a:pt x="6" y="6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E2EDE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" name="Freeform 250"/>
              <p:cNvSpPr>
                <a:spLocks/>
              </p:cNvSpPr>
              <p:nvPr/>
            </p:nvSpPr>
            <p:spPr bwMode="auto">
              <a:xfrm>
                <a:off x="4521201" y="1635126"/>
                <a:ext cx="3175" cy="4763"/>
              </a:xfrm>
              <a:custGeom>
                <a:avLst/>
                <a:gdLst/>
                <a:ahLst/>
                <a:cxnLst>
                  <a:cxn ang="0">
                    <a:pos x="4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4" y="6"/>
                  </a:cxn>
                  <a:cxn ang="0">
                    <a:pos x="4" y="6"/>
                  </a:cxn>
                </a:cxnLst>
                <a:rect l="0" t="0" r="r" b="b"/>
                <a:pathLst>
                  <a:path w="4" h="6">
                    <a:moveTo>
                      <a:pt x="4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E8EFE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" name="Freeform 251"/>
              <p:cNvSpPr>
                <a:spLocks/>
              </p:cNvSpPr>
              <p:nvPr/>
            </p:nvSpPr>
            <p:spPr bwMode="auto">
              <a:xfrm>
                <a:off x="4511676" y="1635126"/>
                <a:ext cx="3175" cy="4763"/>
              </a:xfrm>
              <a:custGeom>
                <a:avLst/>
                <a:gdLst/>
                <a:ahLst/>
                <a:cxnLst>
                  <a:cxn ang="0">
                    <a:pos x="4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4" y="6"/>
                  </a:cxn>
                  <a:cxn ang="0">
                    <a:pos x="4" y="6"/>
                  </a:cxn>
                </a:cxnLst>
                <a:rect l="0" t="0" r="r" b="b"/>
                <a:pathLst>
                  <a:path w="4" h="6">
                    <a:moveTo>
                      <a:pt x="4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EFF4E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6" name="Freeform 253"/>
              <p:cNvSpPr>
                <a:spLocks/>
              </p:cNvSpPr>
              <p:nvPr/>
            </p:nvSpPr>
            <p:spPr bwMode="auto">
              <a:xfrm>
                <a:off x="4502151" y="1635126"/>
                <a:ext cx="4763" cy="4763"/>
              </a:xfrm>
              <a:custGeom>
                <a:avLst/>
                <a:gdLst/>
                <a:ahLst/>
                <a:cxnLst>
                  <a:cxn ang="0">
                    <a:pos x="5" y="6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2" y="4"/>
                  </a:cxn>
                  <a:cxn ang="0">
                    <a:pos x="5" y="6"/>
                  </a:cxn>
                  <a:cxn ang="0">
                    <a:pos x="5" y="6"/>
                  </a:cxn>
                </a:cxnLst>
                <a:rect l="0" t="0" r="r" b="b"/>
                <a:pathLst>
                  <a:path w="5" h="6">
                    <a:moveTo>
                      <a:pt x="5" y="6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5" y="6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F2F7F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" name="Freeform 256"/>
              <p:cNvSpPr>
                <a:spLocks/>
              </p:cNvSpPr>
              <p:nvPr/>
            </p:nvSpPr>
            <p:spPr bwMode="auto">
              <a:xfrm>
                <a:off x="4494213" y="1635126"/>
                <a:ext cx="3175" cy="4763"/>
              </a:xfrm>
              <a:custGeom>
                <a:avLst/>
                <a:gdLst/>
                <a:ahLst/>
                <a:cxnLst>
                  <a:cxn ang="0">
                    <a:pos x="4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4" y="6"/>
                  </a:cxn>
                  <a:cxn ang="0">
                    <a:pos x="4" y="6"/>
                  </a:cxn>
                </a:cxnLst>
                <a:rect l="0" t="0" r="r" b="b"/>
                <a:pathLst>
                  <a:path w="4" h="6">
                    <a:moveTo>
                      <a:pt x="4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F9FCF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" name="Freeform 269"/>
              <p:cNvSpPr>
                <a:spLocks/>
              </p:cNvSpPr>
              <p:nvPr/>
            </p:nvSpPr>
            <p:spPr bwMode="auto">
              <a:xfrm>
                <a:off x="3514726" y="1808163"/>
                <a:ext cx="196850" cy="231775"/>
              </a:xfrm>
              <a:custGeom>
                <a:avLst/>
                <a:gdLst/>
                <a:ahLst/>
                <a:cxnLst>
                  <a:cxn ang="0">
                    <a:pos x="157" y="191"/>
                  </a:cxn>
                  <a:cxn ang="0">
                    <a:pos x="136" y="170"/>
                  </a:cxn>
                  <a:cxn ang="0">
                    <a:pos x="108" y="166"/>
                  </a:cxn>
                  <a:cxn ang="0">
                    <a:pos x="83" y="170"/>
                  </a:cxn>
                  <a:cxn ang="0">
                    <a:pos x="59" y="179"/>
                  </a:cxn>
                  <a:cxn ang="0">
                    <a:pos x="39" y="197"/>
                  </a:cxn>
                  <a:cxn ang="0">
                    <a:pos x="29" y="227"/>
                  </a:cxn>
                  <a:cxn ang="0">
                    <a:pos x="39" y="262"/>
                  </a:cxn>
                  <a:cxn ang="0">
                    <a:pos x="35" y="288"/>
                  </a:cxn>
                  <a:cxn ang="0">
                    <a:pos x="14" y="292"/>
                  </a:cxn>
                  <a:cxn ang="0">
                    <a:pos x="0" y="276"/>
                  </a:cxn>
                  <a:cxn ang="0">
                    <a:pos x="4" y="250"/>
                  </a:cxn>
                  <a:cxn ang="0">
                    <a:pos x="14" y="221"/>
                  </a:cxn>
                  <a:cxn ang="0">
                    <a:pos x="16" y="187"/>
                  </a:cxn>
                  <a:cxn ang="0">
                    <a:pos x="22" y="156"/>
                  </a:cxn>
                  <a:cxn ang="0">
                    <a:pos x="35" y="132"/>
                  </a:cxn>
                  <a:cxn ang="0">
                    <a:pos x="43" y="124"/>
                  </a:cxn>
                  <a:cxn ang="0">
                    <a:pos x="51" y="146"/>
                  </a:cxn>
                  <a:cxn ang="0">
                    <a:pos x="77" y="156"/>
                  </a:cxn>
                  <a:cxn ang="0">
                    <a:pos x="106" y="146"/>
                  </a:cxn>
                  <a:cxn ang="0">
                    <a:pos x="116" y="120"/>
                  </a:cxn>
                  <a:cxn ang="0">
                    <a:pos x="98" y="95"/>
                  </a:cxn>
                  <a:cxn ang="0">
                    <a:pos x="69" y="83"/>
                  </a:cxn>
                  <a:cxn ang="0">
                    <a:pos x="53" y="93"/>
                  </a:cxn>
                  <a:cxn ang="0">
                    <a:pos x="45" y="99"/>
                  </a:cxn>
                  <a:cxn ang="0">
                    <a:pos x="45" y="57"/>
                  </a:cxn>
                  <a:cxn ang="0">
                    <a:pos x="53" y="14"/>
                  </a:cxn>
                  <a:cxn ang="0">
                    <a:pos x="59" y="6"/>
                  </a:cxn>
                  <a:cxn ang="0">
                    <a:pos x="69" y="0"/>
                  </a:cxn>
                  <a:cxn ang="0">
                    <a:pos x="83" y="4"/>
                  </a:cxn>
                  <a:cxn ang="0">
                    <a:pos x="96" y="16"/>
                  </a:cxn>
                  <a:cxn ang="0">
                    <a:pos x="112" y="38"/>
                  </a:cxn>
                  <a:cxn ang="0">
                    <a:pos x="130" y="59"/>
                  </a:cxn>
                  <a:cxn ang="0">
                    <a:pos x="148" y="83"/>
                  </a:cxn>
                  <a:cxn ang="0">
                    <a:pos x="165" y="105"/>
                  </a:cxn>
                  <a:cxn ang="0">
                    <a:pos x="185" y="132"/>
                  </a:cxn>
                  <a:cxn ang="0">
                    <a:pos x="205" y="162"/>
                  </a:cxn>
                  <a:cxn ang="0">
                    <a:pos x="220" y="185"/>
                  </a:cxn>
                  <a:cxn ang="0">
                    <a:pos x="230" y="199"/>
                  </a:cxn>
                  <a:cxn ang="0">
                    <a:pos x="246" y="225"/>
                  </a:cxn>
                  <a:cxn ang="0">
                    <a:pos x="222" y="250"/>
                  </a:cxn>
                  <a:cxn ang="0">
                    <a:pos x="183" y="237"/>
                  </a:cxn>
                  <a:cxn ang="0">
                    <a:pos x="165" y="205"/>
                  </a:cxn>
                </a:cxnLst>
                <a:rect l="0" t="0" r="r" b="b"/>
                <a:pathLst>
                  <a:path w="246" h="292">
                    <a:moveTo>
                      <a:pt x="165" y="205"/>
                    </a:moveTo>
                    <a:lnTo>
                      <a:pt x="157" y="191"/>
                    </a:lnTo>
                    <a:lnTo>
                      <a:pt x="148" y="179"/>
                    </a:lnTo>
                    <a:lnTo>
                      <a:pt x="136" y="170"/>
                    </a:lnTo>
                    <a:lnTo>
                      <a:pt x="120" y="166"/>
                    </a:lnTo>
                    <a:lnTo>
                      <a:pt x="108" y="166"/>
                    </a:lnTo>
                    <a:lnTo>
                      <a:pt x="94" y="168"/>
                    </a:lnTo>
                    <a:lnTo>
                      <a:pt x="83" y="170"/>
                    </a:lnTo>
                    <a:lnTo>
                      <a:pt x="71" y="174"/>
                    </a:lnTo>
                    <a:lnTo>
                      <a:pt x="59" y="179"/>
                    </a:lnTo>
                    <a:lnTo>
                      <a:pt x="49" y="187"/>
                    </a:lnTo>
                    <a:lnTo>
                      <a:pt x="39" y="197"/>
                    </a:lnTo>
                    <a:lnTo>
                      <a:pt x="33" y="207"/>
                    </a:lnTo>
                    <a:lnTo>
                      <a:pt x="29" y="227"/>
                    </a:lnTo>
                    <a:lnTo>
                      <a:pt x="35" y="244"/>
                    </a:lnTo>
                    <a:lnTo>
                      <a:pt x="39" y="262"/>
                    </a:lnTo>
                    <a:lnTo>
                      <a:pt x="41" y="280"/>
                    </a:lnTo>
                    <a:lnTo>
                      <a:pt x="35" y="288"/>
                    </a:lnTo>
                    <a:lnTo>
                      <a:pt x="25" y="292"/>
                    </a:lnTo>
                    <a:lnTo>
                      <a:pt x="14" y="292"/>
                    </a:lnTo>
                    <a:lnTo>
                      <a:pt x="4" y="288"/>
                    </a:lnTo>
                    <a:lnTo>
                      <a:pt x="0" y="276"/>
                    </a:lnTo>
                    <a:lnTo>
                      <a:pt x="0" y="262"/>
                    </a:lnTo>
                    <a:lnTo>
                      <a:pt x="4" y="250"/>
                    </a:lnTo>
                    <a:lnTo>
                      <a:pt x="8" y="241"/>
                    </a:lnTo>
                    <a:lnTo>
                      <a:pt x="14" y="221"/>
                    </a:lnTo>
                    <a:lnTo>
                      <a:pt x="16" y="205"/>
                    </a:lnTo>
                    <a:lnTo>
                      <a:pt x="16" y="187"/>
                    </a:lnTo>
                    <a:lnTo>
                      <a:pt x="18" y="170"/>
                    </a:lnTo>
                    <a:lnTo>
                      <a:pt x="22" y="156"/>
                    </a:lnTo>
                    <a:lnTo>
                      <a:pt x="27" y="144"/>
                    </a:lnTo>
                    <a:lnTo>
                      <a:pt x="35" y="132"/>
                    </a:lnTo>
                    <a:lnTo>
                      <a:pt x="41" y="116"/>
                    </a:lnTo>
                    <a:lnTo>
                      <a:pt x="43" y="124"/>
                    </a:lnTo>
                    <a:lnTo>
                      <a:pt x="45" y="136"/>
                    </a:lnTo>
                    <a:lnTo>
                      <a:pt x="51" y="146"/>
                    </a:lnTo>
                    <a:lnTo>
                      <a:pt x="61" y="152"/>
                    </a:lnTo>
                    <a:lnTo>
                      <a:pt x="77" y="156"/>
                    </a:lnTo>
                    <a:lnTo>
                      <a:pt x="92" y="154"/>
                    </a:lnTo>
                    <a:lnTo>
                      <a:pt x="106" y="146"/>
                    </a:lnTo>
                    <a:lnTo>
                      <a:pt x="114" y="132"/>
                    </a:lnTo>
                    <a:lnTo>
                      <a:pt x="116" y="120"/>
                    </a:lnTo>
                    <a:lnTo>
                      <a:pt x="110" y="109"/>
                    </a:lnTo>
                    <a:lnTo>
                      <a:pt x="98" y="95"/>
                    </a:lnTo>
                    <a:lnTo>
                      <a:pt x="79" y="85"/>
                    </a:lnTo>
                    <a:lnTo>
                      <a:pt x="69" y="83"/>
                    </a:lnTo>
                    <a:lnTo>
                      <a:pt x="61" y="87"/>
                    </a:lnTo>
                    <a:lnTo>
                      <a:pt x="53" y="93"/>
                    </a:lnTo>
                    <a:lnTo>
                      <a:pt x="47" y="99"/>
                    </a:lnTo>
                    <a:lnTo>
                      <a:pt x="45" y="99"/>
                    </a:lnTo>
                    <a:lnTo>
                      <a:pt x="45" y="79"/>
                    </a:lnTo>
                    <a:lnTo>
                      <a:pt x="45" y="57"/>
                    </a:lnTo>
                    <a:lnTo>
                      <a:pt x="47" y="36"/>
                    </a:lnTo>
                    <a:lnTo>
                      <a:pt x="53" y="14"/>
                    </a:lnTo>
                    <a:lnTo>
                      <a:pt x="55" y="10"/>
                    </a:lnTo>
                    <a:lnTo>
                      <a:pt x="59" y="6"/>
                    </a:lnTo>
                    <a:lnTo>
                      <a:pt x="63" y="4"/>
                    </a:lnTo>
                    <a:lnTo>
                      <a:pt x="69" y="0"/>
                    </a:lnTo>
                    <a:lnTo>
                      <a:pt x="77" y="2"/>
                    </a:lnTo>
                    <a:lnTo>
                      <a:pt x="83" y="4"/>
                    </a:lnTo>
                    <a:lnTo>
                      <a:pt x="90" y="10"/>
                    </a:lnTo>
                    <a:lnTo>
                      <a:pt x="96" y="16"/>
                    </a:lnTo>
                    <a:lnTo>
                      <a:pt x="104" y="28"/>
                    </a:lnTo>
                    <a:lnTo>
                      <a:pt x="112" y="38"/>
                    </a:lnTo>
                    <a:lnTo>
                      <a:pt x="120" y="50"/>
                    </a:lnTo>
                    <a:lnTo>
                      <a:pt x="130" y="59"/>
                    </a:lnTo>
                    <a:lnTo>
                      <a:pt x="138" y="71"/>
                    </a:lnTo>
                    <a:lnTo>
                      <a:pt x="148" y="83"/>
                    </a:lnTo>
                    <a:lnTo>
                      <a:pt x="157" y="93"/>
                    </a:lnTo>
                    <a:lnTo>
                      <a:pt x="165" y="105"/>
                    </a:lnTo>
                    <a:lnTo>
                      <a:pt x="175" y="118"/>
                    </a:lnTo>
                    <a:lnTo>
                      <a:pt x="185" y="132"/>
                    </a:lnTo>
                    <a:lnTo>
                      <a:pt x="195" y="148"/>
                    </a:lnTo>
                    <a:lnTo>
                      <a:pt x="205" y="162"/>
                    </a:lnTo>
                    <a:lnTo>
                      <a:pt x="213" y="174"/>
                    </a:lnTo>
                    <a:lnTo>
                      <a:pt x="220" y="185"/>
                    </a:lnTo>
                    <a:lnTo>
                      <a:pt x="226" y="193"/>
                    </a:lnTo>
                    <a:lnTo>
                      <a:pt x="230" y="199"/>
                    </a:lnTo>
                    <a:lnTo>
                      <a:pt x="238" y="211"/>
                    </a:lnTo>
                    <a:lnTo>
                      <a:pt x="246" y="225"/>
                    </a:lnTo>
                    <a:lnTo>
                      <a:pt x="242" y="239"/>
                    </a:lnTo>
                    <a:lnTo>
                      <a:pt x="222" y="250"/>
                    </a:lnTo>
                    <a:lnTo>
                      <a:pt x="199" y="250"/>
                    </a:lnTo>
                    <a:lnTo>
                      <a:pt x="183" y="237"/>
                    </a:lnTo>
                    <a:lnTo>
                      <a:pt x="173" y="221"/>
                    </a:lnTo>
                    <a:lnTo>
                      <a:pt x="165" y="205"/>
                    </a:lnTo>
                    <a:close/>
                  </a:path>
                </a:pathLst>
              </a:custGeom>
              <a:solidFill>
                <a:srgbClr val="494C9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" name="Freeform 270"/>
              <p:cNvSpPr>
                <a:spLocks/>
              </p:cNvSpPr>
              <p:nvPr/>
            </p:nvSpPr>
            <p:spPr bwMode="auto">
              <a:xfrm>
                <a:off x="3668713" y="1296988"/>
                <a:ext cx="149225" cy="198438"/>
              </a:xfrm>
              <a:custGeom>
                <a:avLst/>
                <a:gdLst/>
                <a:ahLst/>
                <a:cxnLst>
                  <a:cxn ang="0">
                    <a:pos x="157" y="194"/>
                  </a:cxn>
                  <a:cxn ang="0">
                    <a:pos x="153" y="171"/>
                  </a:cxn>
                  <a:cxn ang="0">
                    <a:pos x="142" y="143"/>
                  </a:cxn>
                  <a:cxn ang="0">
                    <a:pos x="114" y="118"/>
                  </a:cxn>
                  <a:cxn ang="0">
                    <a:pos x="85" y="126"/>
                  </a:cxn>
                  <a:cxn ang="0">
                    <a:pos x="79" y="145"/>
                  </a:cxn>
                  <a:cxn ang="0">
                    <a:pos x="83" y="163"/>
                  </a:cxn>
                  <a:cxn ang="0">
                    <a:pos x="94" y="200"/>
                  </a:cxn>
                  <a:cxn ang="0">
                    <a:pos x="108" y="218"/>
                  </a:cxn>
                  <a:cxn ang="0">
                    <a:pos x="126" y="226"/>
                  </a:cxn>
                  <a:cxn ang="0">
                    <a:pos x="130" y="230"/>
                  </a:cxn>
                  <a:cxn ang="0">
                    <a:pos x="118" y="238"/>
                  </a:cxn>
                  <a:cxn ang="0">
                    <a:pos x="87" y="246"/>
                  </a:cxn>
                  <a:cxn ang="0">
                    <a:pos x="63" y="242"/>
                  </a:cxn>
                  <a:cxn ang="0">
                    <a:pos x="49" y="191"/>
                  </a:cxn>
                  <a:cxn ang="0">
                    <a:pos x="31" y="122"/>
                  </a:cxn>
                  <a:cxn ang="0">
                    <a:pos x="20" y="78"/>
                  </a:cxn>
                  <a:cxn ang="0">
                    <a:pos x="12" y="49"/>
                  </a:cxn>
                  <a:cxn ang="0">
                    <a:pos x="0" y="25"/>
                  </a:cxn>
                  <a:cxn ang="0">
                    <a:pos x="4" y="7"/>
                  </a:cxn>
                  <a:cxn ang="0">
                    <a:pos x="29" y="0"/>
                  </a:cxn>
                  <a:cxn ang="0">
                    <a:pos x="43" y="11"/>
                  </a:cxn>
                  <a:cxn ang="0">
                    <a:pos x="51" y="51"/>
                  </a:cxn>
                  <a:cxn ang="0">
                    <a:pos x="67" y="98"/>
                  </a:cxn>
                  <a:cxn ang="0">
                    <a:pos x="77" y="112"/>
                  </a:cxn>
                  <a:cxn ang="0">
                    <a:pos x="83" y="112"/>
                  </a:cxn>
                  <a:cxn ang="0">
                    <a:pos x="90" y="104"/>
                  </a:cxn>
                  <a:cxn ang="0">
                    <a:pos x="106" y="86"/>
                  </a:cxn>
                  <a:cxn ang="0">
                    <a:pos x="128" y="80"/>
                  </a:cxn>
                  <a:cxn ang="0">
                    <a:pos x="146" y="84"/>
                  </a:cxn>
                  <a:cxn ang="0">
                    <a:pos x="165" y="96"/>
                  </a:cxn>
                  <a:cxn ang="0">
                    <a:pos x="179" y="114"/>
                  </a:cxn>
                  <a:cxn ang="0">
                    <a:pos x="189" y="153"/>
                  </a:cxn>
                  <a:cxn ang="0">
                    <a:pos x="179" y="198"/>
                  </a:cxn>
                  <a:cxn ang="0">
                    <a:pos x="161" y="218"/>
                  </a:cxn>
                  <a:cxn ang="0">
                    <a:pos x="152" y="220"/>
                  </a:cxn>
                  <a:cxn ang="0">
                    <a:pos x="150" y="218"/>
                  </a:cxn>
                  <a:cxn ang="0">
                    <a:pos x="153" y="210"/>
                  </a:cxn>
                </a:cxnLst>
                <a:rect l="0" t="0" r="r" b="b"/>
                <a:pathLst>
                  <a:path w="189" h="250">
                    <a:moveTo>
                      <a:pt x="155" y="204"/>
                    </a:moveTo>
                    <a:lnTo>
                      <a:pt x="157" y="194"/>
                    </a:lnTo>
                    <a:lnTo>
                      <a:pt x="155" y="183"/>
                    </a:lnTo>
                    <a:lnTo>
                      <a:pt x="153" y="171"/>
                    </a:lnTo>
                    <a:lnTo>
                      <a:pt x="150" y="157"/>
                    </a:lnTo>
                    <a:lnTo>
                      <a:pt x="142" y="143"/>
                    </a:lnTo>
                    <a:lnTo>
                      <a:pt x="130" y="128"/>
                    </a:lnTo>
                    <a:lnTo>
                      <a:pt x="114" y="118"/>
                    </a:lnTo>
                    <a:lnTo>
                      <a:pt x="96" y="118"/>
                    </a:lnTo>
                    <a:lnTo>
                      <a:pt x="85" y="126"/>
                    </a:lnTo>
                    <a:lnTo>
                      <a:pt x="81" y="135"/>
                    </a:lnTo>
                    <a:lnTo>
                      <a:pt x="79" y="145"/>
                    </a:lnTo>
                    <a:lnTo>
                      <a:pt x="81" y="153"/>
                    </a:lnTo>
                    <a:lnTo>
                      <a:pt x="83" y="163"/>
                    </a:lnTo>
                    <a:lnTo>
                      <a:pt x="88" y="181"/>
                    </a:lnTo>
                    <a:lnTo>
                      <a:pt x="94" y="200"/>
                    </a:lnTo>
                    <a:lnTo>
                      <a:pt x="100" y="212"/>
                    </a:lnTo>
                    <a:lnTo>
                      <a:pt x="108" y="218"/>
                    </a:lnTo>
                    <a:lnTo>
                      <a:pt x="118" y="224"/>
                    </a:lnTo>
                    <a:lnTo>
                      <a:pt x="126" y="226"/>
                    </a:lnTo>
                    <a:lnTo>
                      <a:pt x="130" y="228"/>
                    </a:lnTo>
                    <a:lnTo>
                      <a:pt x="130" y="230"/>
                    </a:lnTo>
                    <a:lnTo>
                      <a:pt x="126" y="234"/>
                    </a:lnTo>
                    <a:lnTo>
                      <a:pt x="118" y="238"/>
                    </a:lnTo>
                    <a:lnTo>
                      <a:pt x="102" y="242"/>
                    </a:lnTo>
                    <a:lnTo>
                      <a:pt x="87" y="246"/>
                    </a:lnTo>
                    <a:lnTo>
                      <a:pt x="75" y="250"/>
                    </a:lnTo>
                    <a:lnTo>
                      <a:pt x="63" y="242"/>
                    </a:lnTo>
                    <a:lnTo>
                      <a:pt x="55" y="214"/>
                    </a:lnTo>
                    <a:lnTo>
                      <a:pt x="49" y="191"/>
                    </a:lnTo>
                    <a:lnTo>
                      <a:pt x="41" y="157"/>
                    </a:lnTo>
                    <a:lnTo>
                      <a:pt x="31" y="122"/>
                    </a:lnTo>
                    <a:lnTo>
                      <a:pt x="24" y="94"/>
                    </a:lnTo>
                    <a:lnTo>
                      <a:pt x="20" y="78"/>
                    </a:lnTo>
                    <a:lnTo>
                      <a:pt x="16" y="63"/>
                    </a:lnTo>
                    <a:lnTo>
                      <a:pt x="12" y="49"/>
                    </a:lnTo>
                    <a:lnTo>
                      <a:pt x="6" y="37"/>
                    </a:lnTo>
                    <a:lnTo>
                      <a:pt x="0" y="25"/>
                    </a:lnTo>
                    <a:lnTo>
                      <a:pt x="0" y="15"/>
                    </a:lnTo>
                    <a:lnTo>
                      <a:pt x="4" y="7"/>
                    </a:lnTo>
                    <a:lnTo>
                      <a:pt x="20" y="2"/>
                    </a:lnTo>
                    <a:lnTo>
                      <a:pt x="29" y="0"/>
                    </a:lnTo>
                    <a:lnTo>
                      <a:pt x="37" y="2"/>
                    </a:lnTo>
                    <a:lnTo>
                      <a:pt x="43" y="11"/>
                    </a:lnTo>
                    <a:lnTo>
                      <a:pt x="47" y="27"/>
                    </a:lnTo>
                    <a:lnTo>
                      <a:pt x="51" y="51"/>
                    </a:lnTo>
                    <a:lnTo>
                      <a:pt x="59" y="76"/>
                    </a:lnTo>
                    <a:lnTo>
                      <a:pt x="67" y="98"/>
                    </a:lnTo>
                    <a:lnTo>
                      <a:pt x="73" y="110"/>
                    </a:lnTo>
                    <a:lnTo>
                      <a:pt x="77" y="112"/>
                    </a:lnTo>
                    <a:lnTo>
                      <a:pt x="79" y="112"/>
                    </a:lnTo>
                    <a:lnTo>
                      <a:pt x="83" y="112"/>
                    </a:lnTo>
                    <a:lnTo>
                      <a:pt x="87" y="110"/>
                    </a:lnTo>
                    <a:lnTo>
                      <a:pt x="90" y="104"/>
                    </a:lnTo>
                    <a:lnTo>
                      <a:pt x="96" y="96"/>
                    </a:lnTo>
                    <a:lnTo>
                      <a:pt x="106" y="86"/>
                    </a:lnTo>
                    <a:lnTo>
                      <a:pt x="120" y="80"/>
                    </a:lnTo>
                    <a:lnTo>
                      <a:pt x="128" y="80"/>
                    </a:lnTo>
                    <a:lnTo>
                      <a:pt x="138" y="80"/>
                    </a:lnTo>
                    <a:lnTo>
                      <a:pt x="146" y="84"/>
                    </a:lnTo>
                    <a:lnTo>
                      <a:pt x="155" y="88"/>
                    </a:lnTo>
                    <a:lnTo>
                      <a:pt x="165" y="96"/>
                    </a:lnTo>
                    <a:lnTo>
                      <a:pt x="173" y="104"/>
                    </a:lnTo>
                    <a:lnTo>
                      <a:pt x="179" y="114"/>
                    </a:lnTo>
                    <a:lnTo>
                      <a:pt x="185" y="128"/>
                    </a:lnTo>
                    <a:lnTo>
                      <a:pt x="189" y="153"/>
                    </a:lnTo>
                    <a:lnTo>
                      <a:pt x="187" y="179"/>
                    </a:lnTo>
                    <a:lnTo>
                      <a:pt x="179" y="198"/>
                    </a:lnTo>
                    <a:lnTo>
                      <a:pt x="169" y="212"/>
                    </a:lnTo>
                    <a:lnTo>
                      <a:pt x="161" y="218"/>
                    </a:lnTo>
                    <a:lnTo>
                      <a:pt x="155" y="220"/>
                    </a:lnTo>
                    <a:lnTo>
                      <a:pt x="152" y="220"/>
                    </a:lnTo>
                    <a:lnTo>
                      <a:pt x="150" y="220"/>
                    </a:lnTo>
                    <a:lnTo>
                      <a:pt x="150" y="218"/>
                    </a:lnTo>
                    <a:lnTo>
                      <a:pt x="152" y="214"/>
                    </a:lnTo>
                    <a:lnTo>
                      <a:pt x="153" y="210"/>
                    </a:lnTo>
                    <a:lnTo>
                      <a:pt x="155" y="20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0" name="Freeform 271"/>
              <p:cNvSpPr>
                <a:spLocks/>
              </p:cNvSpPr>
              <p:nvPr/>
            </p:nvSpPr>
            <p:spPr bwMode="auto">
              <a:xfrm>
                <a:off x="4189413" y="1363663"/>
                <a:ext cx="177800" cy="239713"/>
              </a:xfrm>
              <a:custGeom>
                <a:avLst/>
                <a:gdLst/>
                <a:ahLst/>
                <a:cxnLst>
                  <a:cxn ang="0">
                    <a:pos x="124" y="114"/>
                  </a:cxn>
                  <a:cxn ang="0">
                    <a:pos x="142" y="112"/>
                  </a:cxn>
                  <a:cxn ang="0">
                    <a:pos x="153" y="105"/>
                  </a:cxn>
                  <a:cxn ang="0">
                    <a:pos x="163" y="73"/>
                  </a:cxn>
                  <a:cxn ang="0">
                    <a:pos x="169" y="26"/>
                  </a:cxn>
                  <a:cxn ang="0">
                    <a:pos x="185" y="0"/>
                  </a:cxn>
                  <a:cxn ang="0">
                    <a:pos x="222" y="12"/>
                  </a:cxn>
                  <a:cxn ang="0">
                    <a:pos x="216" y="57"/>
                  </a:cxn>
                  <a:cxn ang="0">
                    <a:pos x="203" y="114"/>
                  </a:cxn>
                  <a:cxn ang="0">
                    <a:pos x="179" y="211"/>
                  </a:cxn>
                  <a:cxn ang="0">
                    <a:pos x="171" y="276"/>
                  </a:cxn>
                  <a:cxn ang="0">
                    <a:pos x="153" y="303"/>
                  </a:cxn>
                  <a:cxn ang="0">
                    <a:pos x="126" y="298"/>
                  </a:cxn>
                  <a:cxn ang="0">
                    <a:pos x="118" y="284"/>
                  </a:cxn>
                  <a:cxn ang="0">
                    <a:pos x="106" y="280"/>
                  </a:cxn>
                  <a:cxn ang="0">
                    <a:pos x="96" y="284"/>
                  </a:cxn>
                  <a:cxn ang="0">
                    <a:pos x="82" y="288"/>
                  </a:cxn>
                  <a:cxn ang="0">
                    <a:pos x="65" y="290"/>
                  </a:cxn>
                  <a:cxn ang="0">
                    <a:pos x="31" y="280"/>
                  </a:cxn>
                  <a:cxn ang="0">
                    <a:pos x="6" y="246"/>
                  </a:cxn>
                  <a:cxn ang="0">
                    <a:pos x="4" y="193"/>
                  </a:cxn>
                  <a:cxn ang="0">
                    <a:pos x="29" y="144"/>
                  </a:cxn>
                  <a:cxn ang="0">
                    <a:pos x="63" y="120"/>
                  </a:cxn>
                  <a:cxn ang="0">
                    <a:pos x="84" y="118"/>
                  </a:cxn>
                  <a:cxn ang="0">
                    <a:pos x="86" y="122"/>
                  </a:cxn>
                  <a:cxn ang="0">
                    <a:pos x="77" y="132"/>
                  </a:cxn>
                  <a:cxn ang="0">
                    <a:pos x="65" y="150"/>
                  </a:cxn>
                  <a:cxn ang="0">
                    <a:pos x="53" y="189"/>
                  </a:cxn>
                  <a:cxn ang="0">
                    <a:pos x="63" y="236"/>
                  </a:cxn>
                  <a:cxn ang="0">
                    <a:pos x="86" y="258"/>
                  </a:cxn>
                  <a:cxn ang="0">
                    <a:pos x="106" y="262"/>
                  </a:cxn>
                  <a:cxn ang="0">
                    <a:pos x="118" y="254"/>
                  </a:cxn>
                  <a:cxn ang="0">
                    <a:pos x="126" y="233"/>
                  </a:cxn>
                  <a:cxn ang="0">
                    <a:pos x="138" y="177"/>
                  </a:cxn>
                  <a:cxn ang="0">
                    <a:pos x="138" y="148"/>
                  </a:cxn>
                  <a:cxn ang="0">
                    <a:pos x="126" y="134"/>
                  </a:cxn>
                  <a:cxn ang="0">
                    <a:pos x="112" y="126"/>
                  </a:cxn>
                  <a:cxn ang="0">
                    <a:pos x="106" y="120"/>
                  </a:cxn>
                  <a:cxn ang="0">
                    <a:pos x="106" y="120"/>
                  </a:cxn>
                  <a:cxn ang="0">
                    <a:pos x="110" y="116"/>
                  </a:cxn>
                </a:cxnLst>
                <a:rect l="0" t="0" r="r" b="b"/>
                <a:pathLst>
                  <a:path w="224" h="303">
                    <a:moveTo>
                      <a:pt x="116" y="114"/>
                    </a:moveTo>
                    <a:lnTo>
                      <a:pt x="124" y="114"/>
                    </a:lnTo>
                    <a:lnTo>
                      <a:pt x="134" y="112"/>
                    </a:lnTo>
                    <a:lnTo>
                      <a:pt x="142" y="112"/>
                    </a:lnTo>
                    <a:lnTo>
                      <a:pt x="147" y="110"/>
                    </a:lnTo>
                    <a:lnTo>
                      <a:pt x="153" y="105"/>
                    </a:lnTo>
                    <a:lnTo>
                      <a:pt x="159" y="93"/>
                    </a:lnTo>
                    <a:lnTo>
                      <a:pt x="163" y="73"/>
                    </a:lnTo>
                    <a:lnTo>
                      <a:pt x="167" y="49"/>
                    </a:lnTo>
                    <a:lnTo>
                      <a:pt x="169" y="26"/>
                    </a:lnTo>
                    <a:lnTo>
                      <a:pt x="175" y="8"/>
                    </a:lnTo>
                    <a:lnTo>
                      <a:pt x="185" y="0"/>
                    </a:lnTo>
                    <a:lnTo>
                      <a:pt x="205" y="0"/>
                    </a:lnTo>
                    <a:lnTo>
                      <a:pt x="222" y="12"/>
                    </a:lnTo>
                    <a:lnTo>
                      <a:pt x="224" y="34"/>
                    </a:lnTo>
                    <a:lnTo>
                      <a:pt x="216" y="57"/>
                    </a:lnTo>
                    <a:lnTo>
                      <a:pt x="210" y="81"/>
                    </a:lnTo>
                    <a:lnTo>
                      <a:pt x="203" y="114"/>
                    </a:lnTo>
                    <a:lnTo>
                      <a:pt x="191" y="164"/>
                    </a:lnTo>
                    <a:lnTo>
                      <a:pt x="179" y="211"/>
                    </a:lnTo>
                    <a:lnTo>
                      <a:pt x="175" y="242"/>
                    </a:lnTo>
                    <a:lnTo>
                      <a:pt x="171" y="276"/>
                    </a:lnTo>
                    <a:lnTo>
                      <a:pt x="165" y="296"/>
                    </a:lnTo>
                    <a:lnTo>
                      <a:pt x="153" y="303"/>
                    </a:lnTo>
                    <a:lnTo>
                      <a:pt x="134" y="303"/>
                    </a:lnTo>
                    <a:lnTo>
                      <a:pt x="126" y="298"/>
                    </a:lnTo>
                    <a:lnTo>
                      <a:pt x="122" y="292"/>
                    </a:lnTo>
                    <a:lnTo>
                      <a:pt x="118" y="284"/>
                    </a:lnTo>
                    <a:lnTo>
                      <a:pt x="112" y="280"/>
                    </a:lnTo>
                    <a:lnTo>
                      <a:pt x="106" y="280"/>
                    </a:lnTo>
                    <a:lnTo>
                      <a:pt x="100" y="282"/>
                    </a:lnTo>
                    <a:lnTo>
                      <a:pt x="96" y="284"/>
                    </a:lnTo>
                    <a:lnTo>
                      <a:pt x="90" y="286"/>
                    </a:lnTo>
                    <a:lnTo>
                      <a:pt x="82" y="288"/>
                    </a:lnTo>
                    <a:lnTo>
                      <a:pt x="75" y="290"/>
                    </a:lnTo>
                    <a:lnTo>
                      <a:pt x="65" y="290"/>
                    </a:lnTo>
                    <a:lnTo>
                      <a:pt x="53" y="288"/>
                    </a:lnTo>
                    <a:lnTo>
                      <a:pt x="31" y="280"/>
                    </a:lnTo>
                    <a:lnTo>
                      <a:pt x="15" y="266"/>
                    </a:lnTo>
                    <a:lnTo>
                      <a:pt x="6" y="246"/>
                    </a:lnTo>
                    <a:lnTo>
                      <a:pt x="0" y="221"/>
                    </a:lnTo>
                    <a:lnTo>
                      <a:pt x="4" y="193"/>
                    </a:lnTo>
                    <a:lnTo>
                      <a:pt x="13" y="166"/>
                    </a:lnTo>
                    <a:lnTo>
                      <a:pt x="29" y="144"/>
                    </a:lnTo>
                    <a:lnTo>
                      <a:pt x="47" y="128"/>
                    </a:lnTo>
                    <a:lnTo>
                      <a:pt x="63" y="120"/>
                    </a:lnTo>
                    <a:lnTo>
                      <a:pt x="77" y="118"/>
                    </a:lnTo>
                    <a:lnTo>
                      <a:pt x="84" y="118"/>
                    </a:lnTo>
                    <a:lnTo>
                      <a:pt x="88" y="120"/>
                    </a:lnTo>
                    <a:lnTo>
                      <a:pt x="86" y="122"/>
                    </a:lnTo>
                    <a:lnTo>
                      <a:pt x="82" y="126"/>
                    </a:lnTo>
                    <a:lnTo>
                      <a:pt x="77" y="132"/>
                    </a:lnTo>
                    <a:lnTo>
                      <a:pt x="71" y="140"/>
                    </a:lnTo>
                    <a:lnTo>
                      <a:pt x="65" y="150"/>
                    </a:lnTo>
                    <a:lnTo>
                      <a:pt x="57" y="168"/>
                    </a:lnTo>
                    <a:lnTo>
                      <a:pt x="53" y="189"/>
                    </a:lnTo>
                    <a:lnTo>
                      <a:pt x="55" y="217"/>
                    </a:lnTo>
                    <a:lnTo>
                      <a:pt x="63" y="236"/>
                    </a:lnTo>
                    <a:lnTo>
                      <a:pt x="75" y="250"/>
                    </a:lnTo>
                    <a:lnTo>
                      <a:pt x="86" y="258"/>
                    </a:lnTo>
                    <a:lnTo>
                      <a:pt x="98" y="262"/>
                    </a:lnTo>
                    <a:lnTo>
                      <a:pt x="106" y="262"/>
                    </a:lnTo>
                    <a:lnTo>
                      <a:pt x="114" y="260"/>
                    </a:lnTo>
                    <a:lnTo>
                      <a:pt x="118" y="254"/>
                    </a:lnTo>
                    <a:lnTo>
                      <a:pt x="122" y="248"/>
                    </a:lnTo>
                    <a:lnTo>
                      <a:pt x="126" y="233"/>
                    </a:lnTo>
                    <a:lnTo>
                      <a:pt x="132" y="207"/>
                    </a:lnTo>
                    <a:lnTo>
                      <a:pt x="138" y="177"/>
                    </a:lnTo>
                    <a:lnTo>
                      <a:pt x="140" y="154"/>
                    </a:lnTo>
                    <a:lnTo>
                      <a:pt x="138" y="148"/>
                    </a:lnTo>
                    <a:lnTo>
                      <a:pt x="134" y="140"/>
                    </a:lnTo>
                    <a:lnTo>
                      <a:pt x="126" y="134"/>
                    </a:lnTo>
                    <a:lnTo>
                      <a:pt x="118" y="128"/>
                    </a:lnTo>
                    <a:lnTo>
                      <a:pt x="112" y="126"/>
                    </a:lnTo>
                    <a:lnTo>
                      <a:pt x="110" y="122"/>
                    </a:lnTo>
                    <a:lnTo>
                      <a:pt x="106" y="120"/>
                    </a:lnTo>
                    <a:lnTo>
                      <a:pt x="106" y="120"/>
                    </a:lnTo>
                    <a:lnTo>
                      <a:pt x="106" y="120"/>
                    </a:lnTo>
                    <a:lnTo>
                      <a:pt x="108" y="118"/>
                    </a:lnTo>
                    <a:lnTo>
                      <a:pt x="110" y="116"/>
                    </a:lnTo>
                    <a:lnTo>
                      <a:pt x="116" y="114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1" name="Freeform 272"/>
              <p:cNvSpPr>
                <a:spLocks/>
              </p:cNvSpPr>
              <p:nvPr/>
            </p:nvSpPr>
            <p:spPr bwMode="auto">
              <a:xfrm>
                <a:off x="4024313" y="1266826"/>
                <a:ext cx="111125" cy="215900"/>
              </a:xfrm>
              <a:custGeom>
                <a:avLst/>
                <a:gdLst/>
                <a:ahLst/>
                <a:cxnLst>
                  <a:cxn ang="0">
                    <a:pos x="140" y="22"/>
                  </a:cxn>
                  <a:cxn ang="0">
                    <a:pos x="134" y="36"/>
                  </a:cxn>
                  <a:cxn ang="0">
                    <a:pos x="124" y="36"/>
                  </a:cxn>
                  <a:cxn ang="0">
                    <a:pos x="112" y="34"/>
                  </a:cxn>
                  <a:cxn ang="0">
                    <a:pos x="100" y="34"/>
                  </a:cxn>
                  <a:cxn ang="0">
                    <a:pos x="92" y="43"/>
                  </a:cxn>
                  <a:cxn ang="0">
                    <a:pos x="85" y="63"/>
                  </a:cxn>
                  <a:cxn ang="0">
                    <a:pos x="81" y="85"/>
                  </a:cxn>
                  <a:cxn ang="0">
                    <a:pos x="85" y="106"/>
                  </a:cxn>
                  <a:cxn ang="0">
                    <a:pos x="91" y="114"/>
                  </a:cxn>
                  <a:cxn ang="0">
                    <a:pos x="98" y="118"/>
                  </a:cxn>
                  <a:cxn ang="0">
                    <a:pos x="102" y="124"/>
                  </a:cxn>
                  <a:cxn ang="0">
                    <a:pos x="104" y="132"/>
                  </a:cxn>
                  <a:cxn ang="0">
                    <a:pos x="100" y="140"/>
                  </a:cxn>
                  <a:cxn ang="0">
                    <a:pos x="94" y="144"/>
                  </a:cxn>
                  <a:cxn ang="0">
                    <a:pos x="85" y="148"/>
                  </a:cxn>
                  <a:cxn ang="0">
                    <a:pos x="73" y="154"/>
                  </a:cxn>
                  <a:cxn ang="0">
                    <a:pos x="69" y="164"/>
                  </a:cxn>
                  <a:cxn ang="0">
                    <a:pos x="65" y="181"/>
                  </a:cxn>
                  <a:cxn ang="0">
                    <a:pos x="59" y="203"/>
                  </a:cxn>
                  <a:cxn ang="0">
                    <a:pos x="57" y="221"/>
                  </a:cxn>
                  <a:cxn ang="0">
                    <a:pos x="55" y="240"/>
                  </a:cxn>
                  <a:cxn ang="0">
                    <a:pos x="51" y="258"/>
                  </a:cxn>
                  <a:cxn ang="0">
                    <a:pos x="41" y="272"/>
                  </a:cxn>
                  <a:cxn ang="0">
                    <a:pos x="24" y="274"/>
                  </a:cxn>
                  <a:cxn ang="0">
                    <a:pos x="8" y="268"/>
                  </a:cxn>
                  <a:cxn ang="0">
                    <a:pos x="0" y="258"/>
                  </a:cxn>
                  <a:cxn ang="0">
                    <a:pos x="0" y="242"/>
                  </a:cxn>
                  <a:cxn ang="0">
                    <a:pos x="8" y="217"/>
                  </a:cxn>
                  <a:cxn ang="0">
                    <a:pos x="12" y="201"/>
                  </a:cxn>
                  <a:cxn ang="0">
                    <a:pos x="18" y="177"/>
                  </a:cxn>
                  <a:cxn ang="0">
                    <a:pos x="22" y="154"/>
                  </a:cxn>
                  <a:cxn ang="0">
                    <a:pos x="20" y="140"/>
                  </a:cxn>
                  <a:cxn ang="0">
                    <a:pos x="12" y="132"/>
                  </a:cxn>
                  <a:cxn ang="0">
                    <a:pos x="6" y="126"/>
                  </a:cxn>
                  <a:cxn ang="0">
                    <a:pos x="2" y="120"/>
                  </a:cxn>
                  <a:cxn ang="0">
                    <a:pos x="0" y="112"/>
                  </a:cxn>
                  <a:cxn ang="0">
                    <a:pos x="4" y="105"/>
                  </a:cxn>
                  <a:cxn ang="0">
                    <a:pos x="12" y="101"/>
                  </a:cxn>
                  <a:cxn ang="0">
                    <a:pos x="20" y="97"/>
                  </a:cxn>
                  <a:cxn ang="0">
                    <a:pos x="26" y="95"/>
                  </a:cxn>
                  <a:cxn ang="0">
                    <a:pos x="35" y="83"/>
                  </a:cxn>
                  <a:cxn ang="0">
                    <a:pos x="41" y="63"/>
                  </a:cxn>
                  <a:cxn ang="0">
                    <a:pos x="47" y="45"/>
                  </a:cxn>
                  <a:cxn ang="0">
                    <a:pos x="51" y="34"/>
                  </a:cxn>
                  <a:cxn ang="0">
                    <a:pos x="59" y="26"/>
                  </a:cxn>
                  <a:cxn ang="0">
                    <a:pos x="67" y="20"/>
                  </a:cxn>
                  <a:cxn ang="0">
                    <a:pos x="77" y="16"/>
                  </a:cxn>
                  <a:cxn ang="0">
                    <a:pos x="83" y="12"/>
                  </a:cxn>
                  <a:cxn ang="0">
                    <a:pos x="89" y="8"/>
                  </a:cxn>
                  <a:cxn ang="0">
                    <a:pos x="98" y="2"/>
                  </a:cxn>
                  <a:cxn ang="0">
                    <a:pos x="108" y="0"/>
                  </a:cxn>
                  <a:cxn ang="0">
                    <a:pos x="124" y="0"/>
                  </a:cxn>
                  <a:cxn ang="0">
                    <a:pos x="134" y="4"/>
                  </a:cxn>
                  <a:cxn ang="0">
                    <a:pos x="138" y="10"/>
                  </a:cxn>
                  <a:cxn ang="0">
                    <a:pos x="140" y="16"/>
                  </a:cxn>
                  <a:cxn ang="0">
                    <a:pos x="140" y="22"/>
                  </a:cxn>
                </a:cxnLst>
                <a:rect l="0" t="0" r="r" b="b"/>
                <a:pathLst>
                  <a:path w="140" h="274">
                    <a:moveTo>
                      <a:pt x="140" y="22"/>
                    </a:moveTo>
                    <a:lnTo>
                      <a:pt x="134" y="36"/>
                    </a:lnTo>
                    <a:lnTo>
                      <a:pt x="124" y="36"/>
                    </a:lnTo>
                    <a:lnTo>
                      <a:pt x="112" y="34"/>
                    </a:lnTo>
                    <a:lnTo>
                      <a:pt x="100" y="34"/>
                    </a:lnTo>
                    <a:lnTo>
                      <a:pt x="92" y="43"/>
                    </a:lnTo>
                    <a:lnTo>
                      <a:pt x="85" y="63"/>
                    </a:lnTo>
                    <a:lnTo>
                      <a:pt x="81" y="85"/>
                    </a:lnTo>
                    <a:lnTo>
                      <a:pt x="85" y="106"/>
                    </a:lnTo>
                    <a:lnTo>
                      <a:pt x="91" y="114"/>
                    </a:lnTo>
                    <a:lnTo>
                      <a:pt x="98" y="118"/>
                    </a:lnTo>
                    <a:lnTo>
                      <a:pt x="102" y="124"/>
                    </a:lnTo>
                    <a:lnTo>
                      <a:pt x="104" y="132"/>
                    </a:lnTo>
                    <a:lnTo>
                      <a:pt x="100" y="140"/>
                    </a:lnTo>
                    <a:lnTo>
                      <a:pt x="94" y="144"/>
                    </a:lnTo>
                    <a:lnTo>
                      <a:pt x="85" y="148"/>
                    </a:lnTo>
                    <a:lnTo>
                      <a:pt x="73" y="154"/>
                    </a:lnTo>
                    <a:lnTo>
                      <a:pt x="69" y="164"/>
                    </a:lnTo>
                    <a:lnTo>
                      <a:pt x="65" y="181"/>
                    </a:lnTo>
                    <a:lnTo>
                      <a:pt x="59" y="203"/>
                    </a:lnTo>
                    <a:lnTo>
                      <a:pt x="57" y="221"/>
                    </a:lnTo>
                    <a:lnTo>
                      <a:pt x="55" y="240"/>
                    </a:lnTo>
                    <a:lnTo>
                      <a:pt x="51" y="258"/>
                    </a:lnTo>
                    <a:lnTo>
                      <a:pt x="41" y="272"/>
                    </a:lnTo>
                    <a:lnTo>
                      <a:pt x="24" y="274"/>
                    </a:lnTo>
                    <a:lnTo>
                      <a:pt x="8" y="268"/>
                    </a:lnTo>
                    <a:lnTo>
                      <a:pt x="0" y="258"/>
                    </a:lnTo>
                    <a:lnTo>
                      <a:pt x="0" y="242"/>
                    </a:lnTo>
                    <a:lnTo>
                      <a:pt x="8" y="217"/>
                    </a:lnTo>
                    <a:lnTo>
                      <a:pt x="12" y="201"/>
                    </a:lnTo>
                    <a:lnTo>
                      <a:pt x="18" y="177"/>
                    </a:lnTo>
                    <a:lnTo>
                      <a:pt x="22" y="154"/>
                    </a:lnTo>
                    <a:lnTo>
                      <a:pt x="20" y="140"/>
                    </a:lnTo>
                    <a:lnTo>
                      <a:pt x="12" y="132"/>
                    </a:lnTo>
                    <a:lnTo>
                      <a:pt x="6" y="126"/>
                    </a:lnTo>
                    <a:lnTo>
                      <a:pt x="2" y="120"/>
                    </a:lnTo>
                    <a:lnTo>
                      <a:pt x="0" y="112"/>
                    </a:lnTo>
                    <a:lnTo>
                      <a:pt x="4" y="105"/>
                    </a:lnTo>
                    <a:lnTo>
                      <a:pt x="12" y="101"/>
                    </a:lnTo>
                    <a:lnTo>
                      <a:pt x="20" y="97"/>
                    </a:lnTo>
                    <a:lnTo>
                      <a:pt x="26" y="95"/>
                    </a:lnTo>
                    <a:lnTo>
                      <a:pt x="35" y="83"/>
                    </a:lnTo>
                    <a:lnTo>
                      <a:pt x="41" y="63"/>
                    </a:lnTo>
                    <a:lnTo>
                      <a:pt x="47" y="45"/>
                    </a:lnTo>
                    <a:lnTo>
                      <a:pt x="51" y="34"/>
                    </a:lnTo>
                    <a:lnTo>
                      <a:pt x="59" y="26"/>
                    </a:lnTo>
                    <a:lnTo>
                      <a:pt x="67" y="20"/>
                    </a:lnTo>
                    <a:lnTo>
                      <a:pt x="77" y="16"/>
                    </a:lnTo>
                    <a:lnTo>
                      <a:pt x="83" y="12"/>
                    </a:lnTo>
                    <a:lnTo>
                      <a:pt x="89" y="8"/>
                    </a:lnTo>
                    <a:lnTo>
                      <a:pt x="98" y="2"/>
                    </a:lnTo>
                    <a:lnTo>
                      <a:pt x="108" y="0"/>
                    </a:lnTo>
                    <a:lnTo>
                      <a:pt x="124" y="0"/>
                    </a:lnTo>
                    <a:lnTo>
                      <a:pt x="134" y="4"/>
                    </a:lnTo>
                    <a:lnTo>
                      <a:pt x="138" y="10"/>
                    </a:lnTo>
                    <a:lnTo>
                      <a:pt x="140" y="16"/>
                    </a:lnTo>
                    <a:lnTo>
                      <a:pt x="140" y="22"/>
                    </a:lnTo>
                    <a:close/>
                  </a:path>
                </a:pathLst>
              </a:custGeom>
              <a:solidFill>
                <a:srgbClr val="494C9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" name="Freeform 273"/>
              <p:cNvSpPr>
                <a:spLocks/>
              </p:cNvSpPr>
              <p:nvPr/>
            </p:nvSpPr>
            <p:spPr bwMode="auto">
              <a:xfrm>
                <a:off x="4591051" y="1624013"/>
                <a:ext cx="176213" cy="187325"/>
              </a:xfrm>
              <a:custGeom>
                <a:avLst/>
                <a:gdLst/>
                <a:ahLst/>
                <a:cxnLst>
                  <a:cxn ang="0">
                    <a:pos x="132" y="18"/>
                  </a:cxn>
                  <a:cxn ang="0">
                    <a:pos x="126" y="12"/>
                  </a:cxn>
                  <a:cxn ang="0">
                    <a:pos x="132" y="4"/>
                  </a:cxn>
                  <a:cxn ang="0">
                    <a:pos x="159" y="0"/>
                  </a:cxn>
                  <a:cxn ang="0">
                    <a:pos x="197" y="14"/>
                  </a:cxn>
                  <a:cxn ang="0">
                    <a:pos x="220" y="45"/>
                  </a:cxn>
                  <a:cxn ang="0">
                    <a:pos x="218" y="83"/>
                  </a:cxn>
                  <a:cxn ang="0">
                    <a:pos x="195" y="104"/>
                  </a:cxn>
                  <a:cxn ang="0">
                    <a:pos x="169" y="122"/>
                  </a:cxn>
                  <a:cxn ang="0">
                    <a:pos x="177" y="142"/>
                  </a:cxn>
                  <a:cxn ang="0">
                    <a:pos x="179" y="173"/>
                  </a:cxn>
                  <a:cxn ang="0">
                    <a:pos x="169" y="195"/>
                  </a:cxn>
                  <a:cxn ang="0">
                    <a:pos x="151" y="213"/>
                  </a:cxn>
                  <a:cxn ang="0">
                    <a:pos x="132" y="226"/>
                  </a:cxn>
                  <a:cxn ang="0">
                    <a:pos x="108" y="236"/>
                  </a:cxn>
                  <a:cxn ang="0">
                    <a:pos x="79" y="236"/>
                  </a:cxn>
                  <a:cxn ang="0">
                    <a:pos x="51" y="228"/>
                  </a:cxn>
                  <a:cxn ang="0">
                    <a:pos x="27" y="213"/>
                  </a:cxn>
                  <a:cxn ang="0">
                    <a:pos x="10" y="197"/>
                  </a:cxn>
                  <a:cxn ang="0">
                    <a:pos x="2" y="179"/>
                  </a:cxn>
                  <a:cxn ang="0">
                    <a:pos x="0" y="169"/>
                  </a:cxn>
                  <a:cxn ang="0">
                    <a:pos x="6" y="165"/>
                  </a:cxn>
                  <a:cxn ang="0">
                    <a:pos x="14" y="171"/>
                  </a:cxn>
                  <a:cxn ang="0">
                    <a:pos x="27" y="187"/>
                  </a:cxn>
                  <a:cxn ang="0">
                    <a:pos x="49" y="197"/>
                  </a:cxn>
                  <a:cxn ang="0">
                    <a:pos x="69" y="199"/>
                  </a:cxn>
                  <a:cxn ang="0">
                    <a:pos x="88" y="195"/>
                  </a:cxn>
                  <a:cxn ang="0">
                    <a:pos x="104" y="187"/>
                  </a:cxn>
                  <a:cxn ang="0">
                    <a:pos x="118" y="169"/>
                  </a:cxn>
                  <a:cxn ang="0">
                    <a:pos x="124" y="150"/>
                  </a:cxn>
                  <a:cxn ang="0">
                    <a:pos x="116" y="130"/>
                  </a:cxn>
                  <a:cxn ang="0">
                    <a:pos x="106" y="114"/>
                  </a:cxn>
                  <a:cxn ang="0">
                    <a:pos x="108" y="100"/>
                  </a:cxn>
                  <a:cxn ang="0">
                    <a:pos x="124" y="95"/>
                  </a:cxn>
                  <a:cxn ang="0">
                    <a:pos x="146" y="89"/>
                  </a:cxn>
                  <a:cxn ang="0">
                    <a:pos x="163" y="77"/>
                  </a:cxn>
                  <a:cxn ang="0">
                    <a:pos x="171" y="59"/>
                  </a:cxn>
                  <a:cxn ang="0">
                    <a:pos x="171" y="45"/>
                  </a:cxn>
                  <a:cxn ang="0">
                    <a:pos x="163" y="32"/>
                  </a:cxn>
                  <a:cxn ang="0">
                    <a:pos x="150" y="24"/>
                  </a:cxn>
                </a:cxnLst>
                <a:rect l="0" t="0" r="r" b="b"/>
                <a:pathLst>
                  <a:path w="222" h="236">
                    <a:moveTo>
                      <a:pt x="140" y="20"/>
                    </a:moveTo>
                    <a:lnTo>
                      <a:pt x="132" y="18"/>
                    </a:lnTo>
                    <a:lnTo>
                      <a:pt x="128" y="16"/>
                    </a:lnTo>
                    <a:lnTo>
                      <a:pt x="126" y="12"/>
                    </a:lnTo>
                    <a:lnTo>
                      <a:pt x="126" y="10"/>
                    </a:lnTo>
                    <a:lnTo>
                      <a:pt x="132" y="4"/>
                    </a:lnTo>
                    <a:lnTo>
                      <a:pt x="142" y="0"/>
                    </a:lnTo>
                    <a:lnTo>
                      <a:pt x="159" y="0"/>
                    </a:lnTo>
                    <a:lnTo>
                      <a:pt x="179" y="4"/>
                    </a:lnTo>
                    <a:lnTo>
                      <a:pt x="197" y="14"/>
                    </a:lnTo>
                    <a:lnTo>
                      <a:pt x="213" y="28"/>
                    </a:lnTo>
                    <a:lnTo>
                      <a:pt x="220" y="45"/>
                    </a:lnTo>
                    <a:lnTo>
                      <a:pt x="222" y="65"/>
                    </a:lnTo>
                    <a:lnTo>
                      <a:pt x="218" y="83"/>
                    </a:lnTo>
                    <a:lnTo>
                      <a:pt x="209" y="95"/>
                    </a:lnTo>
                    <a:lnTo>
                      <a:pt x="195" y="104"/>
                    </a:lnTo>
                    <a:lnTo>
                      <a:pt x="181" y="110"/>
                    </a:lnTo>
                    <a:lnTo>
                      <a:pt x="169" y="122"/>
                    </a:lnTo>
                    <a:lnTo>
                      <a:pt x="171" y="130"/>
                    </a:lnTo>
                    <a:lnTo>
                      <a:pt x="177" y="142"/>
                    </a:lnTo>
                    <a:lnTo>
                      <a:pt x="181" y="161"/>
                    </a:lnTo>
                    <a:lnTo>
                      <a:pt x="179" y="173"/>
                    </a:lnTo>
                    <a:lnTo>
                      <a:pt x="175" y="185"/>
                    </a:lnTo>
                    <a:lnTo>
                      <a:pt x="169" y="195"/>
                    </a:lnTo>
                    <a:lnTo>
                      <a:pt x="161" y="205"/>
                    </a:lnTo>
                    <a:lnTo>
                      <a:pt x="151" y="213"/>
                    </a:lnTo>
                    <a:lnTo>
                      <a:pt x="142" y="221"/>
                    </a:lnTo>
                    <a:lnTo>
                      <a:pt x="132" y="226"/>
                    </a:lnTo>
                    <a:lnTo>
                      <a:pt x="122" y="232"/>
                    </a:lnTo>
                    <a:lnTo>
                      <a:pt x="108" y="236"/>
                    </a:lnTo>
                    <a:lnTo>
                      <a:pt x="92" y="236"/>
                    </a:lnTo>
                    <a:lnTo>
                      <a:pt x="79" y="236"/>
                    </a:lnTo>
                    <a:lnTo>
                      <a:pt x="65" y="232"/>
                    </a:lnTo>
                    <a:lnTo>
                      <a:pt x="51" y="228"/>
                    </a:lnTo>
                    <a:lnTo>
                      <a:pt x="39" y="222"/>
                    </a:lnTo>
                    <a:lnTo>
                      <a:pt x="27" y="213"/>
                    </a:lnTo>
                    <a:lnTo>
                      <a:pt x="16" y="203"/>
                    </a:lnTo>
                    <a:lnTo>
                      <a:pt x="10" y="197"/>
                    </a:lnTo>
                    <a:lnTo>
                      <a:pt x="6" y="189"/>
                    </a:lnTo>
                    <a:lnTo>
                      <a:pt x="2" y="179"/>
                    </a:lnTo>
                    <a:lnTo>
                      <a:pt x="0" y="171"/>
                    </a:lnTo>
                    <a:lnTo>
                      <a:pt x="0" y="169"/>
                    </a:lnTo>
                    <a:lnTo>
                      <a:pt x="2" y="165"/>
                    </a:lnTo>
                    <a:lnTo>
                      <a:pt x="6" y="165"/>
                    </a:lnTo>
                    <a:lnTo>
                      <a:pt x="10" y="167"/>
                    </a:lnTo>
                    <a:lnTo>
                      <a:pt x="14" y="171"/>
                    </a:lnTo>
                    <a:lnTo>
                      <a:pt x="20" y="179"/>
                    </a:lnTo>
                    <a:lnTo>
                      <a:pt x="27" y="187"/>
                    </a:lnTo>
                    <a:lnTo>
                      <a:pt x="39" y="193"/>
                    </a:lnTo>
                    <a:lnTo>
                      <a:pt x="49" y="197"/>
                    </a:lnTo>
                    <a:lnTo>
                      <a:pt x="59" y="199"/>
                    </a:lnTo>
                    <a:lnTo>
                      <a:pt x="69" y="199"/>
                    </a:lnTo>
                    <a:lnTo>
                      <a:pt x="79" y="199"/>
                    </a:lnTo>
                    <a:lnTo>
                      <a:pt x="88" y="195"/>
                    </a:lnTo>
                    <a:lnTo>
                      <a:pt x="96" y="193"/>
                    </a:lnTo>
                    <a:lnTo>
                      <a:pt x="104" y="187"/>
                    </a:lnTo>
                    <a:lnTo>
                      <a:pt x="110" y="181"/>
                    </a:lnTo>
                    <a:lnTo>
                      <a:pt x="118" y="169"/>
                    </a:lnTo>
                    <a:lnTo>
                      <a:pt x="122" y="159"/>
                    </a:lnTo>
                    <a:lnTo>
                      <a:pt x="124" y="150"/>
                    </a:lnTo>
                    <a:lnTo>
                      <a:pt x="122" y="138"/>
                    </a:lnTo>
                    <a:lnTo>
                      <a:pt x="116" y="130"/>
                    </a:lnTo>
                    <a:lnTo>
                      <a:pt x="110" y="122"/>
                    </a:lnTo>
                    <a:lnTo>
                      <a:pt x="106" y="114"/>
                    </a:lnTo>
                    <a:lnTo>
                      <a:pt x="104" y="106"/>
                    </a:lnTo>
                    <a:lnTo>
                      <a:pt x="108" y="100"/>
                    </a:lnTo>
                    <a:lnTo>
                      <a:pt x="114" y="96"/>
                    </a:lnTo>
                    <a:lnTo>
                      <a:pt x="124" y="95"/>
                    </a:lnTo>
                    <a:lnTo>
                      <a:pt x="134" y="93"/>
                    </a:lnTo>
                    <a:lnTo>
                      <a:pt x="146" y="89"/>
                    </a:lnTo>
                    <a:lnTo>
                      <a:pt x="155" y="85"/>
                    </a:lnTo>
                    <a:lnTo>
                      <a:pt x="163" y="77"/>
                    </a:lnTo>
                    <a:lnTo>
                      <a:pt x="169" y="67"/>
                    </a:lnTo>
                    <a:lnTo>
                      <a:pt x="171" y="59"/>
                    </a:lnTo>
                    <a:lnTo>
                      <a:pt x="171" y="53"/>
                    </a:lnTo>
                    <a:lnTo>
                      <a:pt x="171" y="45"/>
                    </a:lnTo>
                    <a:lnTo>
                      <a:pt x="167" y="37"/>
                    </a:lnTo>
                    <a:lnTo>
                      <a:pt x="163" y="32"/>
                    </a:lnTo>
                    <a:lnTo>
                      <a:pt x="157" y="26"/>
                    </a:lnTo>
                    <a:lnTo>
                      <a:pt x="150" y="24"/>
                    </a:lnTo>
                    <a:lnTo>
                      <a:pt x="140" y="2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" name="Freeform 274"/>
              <p:cNvSpPr>
                <a:spLocks/>
              </p:cNvSpPr>
              <p:nvPr/>
            </p:nvSpPr>
            <p:spPr bwMode="auto">
              <a:xfrm>
                <a:off x="3859213" y="1860551"/>
                <a:ext cx="147638" cy="211138"/>
              </a:xfrm>
              <a:custGeom>
                <a:avLst/>
                <a:gdLst/>
                <a:ahLst/>
                <a:cxnLst>
                  <a:cxn ang="0">
                    <a:pos x="168" y="266"/>
                  </a:cxn>
                  <a:cxn ang="0">
                    <a:pos x="148" y="264"/>
                  </a:cxn>
                  <a:cxn ang="0">
                    <a:pos x="132" y="239"/>
                  </a:cxn>
                  <a:cxn ang="0">
                    <a:pos x="116" y="209"/>
                  </a:cxn>
                  <a:cxn ang="0">
                    <a:pos x="101" y="197"/>
                  </a:cxn>
                  <a:cxn ang="0">
                    <a:pos x="91" y="199"/>
                  </a:cxn>
                  <a:cxn ang="0">
                    <a:pos x="75" y="205"/>
                  </a:cxn>
                  <a:cxn ang="0">
                    <a:pos x="53" y="217"/>
                  </a:cxn>
                  <a:cxn ang="0">
                    <a:pos x="32" y="225"/>
                  </a:cxn>
                  <a:cxn ang="0">
                    <a:pos x="12" y="225"/>
                  </a:cxn>
                  <a:cxn ang="0">
                    <a:pos x="0" y="199"/>
                  </a:cxn>
                  <a:cxn ang="0">
                    <a:pos x="14" y="156"/>
                  </a:cxn>
                  <a:cxn ang="0">
                    <a:pos x="26" y="138"/>
                  </a:cxn>
                  <a:cxn ang="0">
                    <a:pos x="26" y="138"/>
                  </a:cxn>
                  <a:cxn ang="0">
                    <a:pos x="28" y="146"/>
                  </a:cxn>
                  <a:cxn ang="0">
                    <a:pos x="32" y="156"/>
                  </a:cxn>
                  <a:cxn ang="0">
                    <a:pos x="43" y="164"/>
                  </a:cxn>
                  <a:cxn ang="0">
                    <a:pos x="65" y="158"/>
                  </a:cxn>
                  <a:cxn ang="0">
                    <a:pos x="77" y="148"/>
                  </a:cxn>
                  <a:cxn ang="0">
                    <a:pos x="81" y="140"/>
                  </a:cxn>
                  <a:cxn ang="0">
                    <a:pos x="77" y="122"/>
                  </a:cxn>
                  <a:cxn ang="0">
                    <a:pos x="63" y="101"/>
                  </a:cxn>
                  <a:cxn ang="0">
                    <a:pos x="47" y="93"/>
                  </a:cxn>
                  <a:cxn ang="0">
                    <a:pos x="36" y="97"/>
                  </a:cxn>
                  <a:cxn ang="0">
                    <a:pos x="32" y="69"/>
                  </a:cxn>
                  <a:cxn ang="0">
                    <a:pos x="38" y="32"/>
                  </a:cxn>
                  <a:cxn ang="0">
                    <a:pos x="47" y="6"/>
                  </a:cxn>
                  <a:cxn ang="0">
                    <a:pos x="61" y="0"/>
                  </a:cxn>
                  <a:cxn ang="0">
                    <a:pos x="73" y="10"/>
                  </a:cxn>
                  <a:cxn ang="0">
                    <a:pos x="81" y="22"/>
                  </a:cxn>
                  <a:cxn ang="0">
                    <a:pos x="120" y="101"/>
                  </a:cxn>
                  <a:cxn ang="0">
                    <a:pos x="148" y="113"/>
                  </a:cxn>
                  <a:cxn ang="0">
                    <a:pos x="173" y="130"/>
                  </a:cxn>
                  <a:cxn ang="0">
                    <a:pos x="168" y="158"/>
                  </a:cxn>
                  <a:cxn ang="0">
                    <a:pos x="164" y="187"/>
                  </a:cxn>
                  <a:cxn ang="0">
                    <a:pos x="170" y="199"/>
                  </a:cxn>
                  <a:cxn ang="0">
                    <a:pos x="181" y="225"/>
                  </a:cxn>
                  <a:cxn ang="0">
                    <a:pos x="185" y="250"/>
                  </a:cxn>
                  <a:cxn ang="0">
                    <a:pos x="173" y="262"/>
                  </a:cxn>
                </a:cxnLst>
                <a:rect l="0" t="0" r="r" b="b"/>
                <a:pathLst>
                  <a:path w="185" h="266">
                    <a:moveTo>
                      <a:pt x="173" y="262"/>
                    </a:moveTo>
                    <a:lnTo>
                      <a:pt x="168" y="266"/>
                    </a:lnTo>
                    <a:lnTo>
                      <a:pt x="158" y="266"/>
                    </a:lnTo>
                    <a:lnTo>
                      <a:pt x="148" y="264"/>
                    </a:lnTo>
                    <a:lnTo>
                      <a:pt x="140" y="254"/>
                    </a:lnTo>
                    <a:lnTo>
                      <a:pt x="132" y="239"/>
                    </a:lnTo>
                    <a:lnTo>
                      <a:pt x="124" y="223"/>
                    </a:lnTo>
                    <a:lnTo>
                      <a:pt x="116" y="209"/>
                    </a:lnTo>
                    <a:lnTo>
                      <a:pt x="106" y="199"/>
                    </a:lnTo>
                    <a:lnTo>
                      <a:pt x="101" y="197"/>
                    </a:lnTo>
                    <a:lnTo>
                      <a:pt x="97" y="197"/>
                    </a:lnTo>
                    <a:lnTo>
                      <a:pt x="91" y="199"/>
                    </a:lnTo>
                    <a:lnTo>
                      <a:pt x="85" y="201"/>
                    </a:lnTo>
                    <a:lnTo>
                      <a:pt x="75" y="205"/>
                    </a:lnTo>
                    <a:lnTo>
                      <a:pt x="63" y="211"/>
                    </a:lnTo>
                    <a:lnTo>
                      <a:pt x="53" y="217"/>
                    </a:lnTo>
                    <a:lnTo>
                      <a:pt x="42" y="223"/>
                    </a:lnTo>
                    <a:lnTo>
                      <a:pt x="32" y="225"/>
                    </a:lnTo>
                    <a:lnTo>
                      <a:pt x="22" y="227"/>
                    </a:lnTo>
                    <a:lnTo>
                      <a:pt x="12" y="225"/>
                    </a:lnTo>
                    <a:lnTo>
                      <a:pt x="4" y="217"/>
                    </a:lnTo>
                    <a:lnTo>
                      <a:pt x="0" y="199"/>
                    </a:lnTo>
                    <a:lnTo>
                      <a:pt x="4" y="177"/>
                    </a:lnTo>
                    <a:lnTo>
                      <a:pt x="14" y="156"/>
                    </a:lnTo>
                    <a:lnTo>
                      <a:pt x="24" y="138"/>
                    </a:lnTo>
                    <a:lnTo>
                      <a:pt x="26" y="138"/>
                    </a:lnTo>
                    <a:lnTo>
                      <a:pt x="26" y="138"/>
                    </a:lnTo>
                    <a:lnTo>
                      <a:pt x="26" y="138"/>
                    </a:lnTo>
                    <a:lnTo>
                      <a:pt x="26" y="140"/>
                    </a:lnTo>
                    <a:lnTo>
                      <a:pt x="28" y="146"/>
                    </a:lnTo>
                    <a:lnTo>
                      <a:pt x="30" y="150"/>
                    </a:lnTo>
                    <a:lnTo>
                      <a:pt x="32" y="156"/>
                    </a:lnTo>
                    <a:lnTo>
                      <a:pt x="34" y="160"/>
                    </a:lnTo>
                    <a:lnTo>
                      <a:pt x="43" y="164"/>
                    </a:lnTo>
                    <a:lnTo>
                      <a:pt x="53" y="162"/>
                    </a:lnTo>
                    <a:lnTo>
                      <a:pt x="65" y="158"/>
                    </a:lnTo>
                    <a:lnTo>
                      <a:pt x="73" y="152"/>
                    </a:lnTo>
                    <a:lnTo>
                      <a:pt x="77" y="148"/>
                    </a:lnTo>
                    <a:lnTo>
                      <a:pt x="79" y="144"/>
                    </a:lnTo>
                    <a:lnTo>
                      <a:pt x="81" y="140"/>
                    </a:lnTo>
                    <a:lnTo>
                      <a:pt x="81" y="134"/>
                    </a:lnTo>
                    <a:lnTo>
                      <a:pt x="77" y="122"/>
                    </a:lnTo>
                    <a:lnTo>
                      <a:pt x="71" y="111"/>
                    </a:lnTo>
                    <a:lnTo>
                      <a:pt x="63" y="101"/>
                    </a:lnTo>
                    <a:lnTo>
                      <a:pt x="53" y="93"/>
                    </a:lnTo>
                    <a:lnTo>
                      <a:pt x="47" y="93"/>
                    </a:lnTo>
                    <a:lnTo>
                      <a:pt x="40" y="97"/>
                    </a:lnTo>
                    <a:lnTo>
                      <a:pt x="36" y="97"/>
                    </a:lnTo>
                    <a:lnTo>
                      <a:pt x="32" y="89"/>
                    </a:lnTo>
                    <a:lnTo>
                      <a:pt x="32" y="69"/>
                    </a:lnTo>
                    <a:lnTo>
                      <a:pt x="34" y="50"/>
                    </a:lnTo>
                    <a:lnTo>
                      <a:pt x="38" y="32"/>
                    </a:lnTo>
                    <a:lnTo>
                      <a:pt x="43" y="12"/>
                    </a:lnTo>
                    <a:lnTo>
                      <a:pt x="47" y="6"/>
                    </a:lnTo>
                    <a:lnTo>
                      <a:pt x="53" y="2"/>
                    </a:lnTo>
                    <a:lnTo>
                      <a:pt x="61" y="0"/>
                    </a:lnTo>
                    <a:lnTo>
                      <a:pt x="67" y="4"/>
                    </a:lnTo>
                    <a:lnTo>
                      <a:pt x="73" y="10"/>
                    </a:lnTo>
                    <a:lnTo>
                      <a:pt x="77" y="16"/>
                    </a:lnTo>
                    <a:lnTo>
                      <a:pt x="81" y="22"/>
                    </a:lnTo>
                    <a:lnTo>
                      <a:pt x="85" y="30"/>
                    </a:lnTo>
                    <a:lnTo>
                      <a:pt x="120" y="101"/>
                    </a:lnTo>
                    <a:lnTo>
                      <a:pt x="132" y="111"/>
                    </a:lnTo>
                    <a:lnTo>
                      <a:pt x="148" y="113"/>
                    </a:lnTo>
                    <a:lnTo>
                      <a:pt x="164" y="114"/>
                    </a:lnTo>
                    <a:lnTo>
                      <a:pt x="173" y="130"/>
                    </a:lnTo>
                    <a:lnTo>
                      <a:pt x="173" y="144"/>
                    </a:lnTo>
                    <a:lnTo>
                      <a:pt x="168" y="158"/>
                    </a:lnTo>
                    <a:lnTo>
                      <a:pt x="164" y="172"/>
                    </a:lnTo>
                    <a:lnTo>
                      <a:pt x="164" y="187"/>
                    </a:lnTo>
                    <a:lnTo>
                      <a:pt x="166" y="193"/>
                    </a:lnTo>
                    <a:lnTo>
                      <a:pt x="170" y="199"/>
                    </a:lnTo>
                    <a:lnTo>
                      <a:pt x="173" y="209"/>
                    </a:lnTo>
                    <a:lnTo>
                      <a:pt x="181" y="225"/>
                    </a:lnTo>
                    <a:lnTo>
                      <a:pt x="185" y="240"/>
                    </a:lnTo>
                    <a:lnTo>
                      <a:pt x="185" y="250"/>
                    </a:lnTo>
                    <a:lnTo>
                      <a:pt x="179" y="258"/>
                    </a:lnTo>
                    <a:lnTo>
                      <a:pt x="173" y="262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" name="Freeform 275"/>
              <p:cNvSpPr>
                <a:spLocks/>
              </p:cNvSpPr>
              <p:nvPr/>
            </p:nvSpPr>
            <p:spPr bwMode="auto">
              <a:xfrm>
                <a:off x="3633788" y="1639888"/>
                <a:ext cx="134938" cy="169863"/>
              </a:xfrm>
              <a:custGeom>
                <a:avLst/>
                <a:gdLst/>
                <a:ahLst/>
                <a:cxnLst>
                  <a:cxn ang="0">
                    <a:pos x="55" y="143"/>
                  </a:cxn>
                  <a:cxn ang="0">
                    <a:pos x="43" y="139"/>
                  </a:cxn>
                  <a:cxn ang="0">
                    <a:pos x="35" y="130"/>
                  </a:cxn>
                  <a:cxn ang="0">
                    <a:pos x="27" y="114"/>
                  </a:cxn>
                  <a:cxn ang="0">
                    <a:pos x="19" y="96"/>
                  </a:cxn>
                  <a:cxn ang="0">
                    <a:pos x="11" y="82"/>
                  </a:cxn>
                  <a:cxn ang="0">
                    <a:pos x="2" y="69"/>
                  </a:cxn>
                  <a:cxn ang="0">
                    <a:pos x="2" y="55"/>
                  </a:cxn>
                  <a:cxn ang="0">
                    <a:pos x="9" y="41"/>
                  </a:cxn>
                  <a:cxn ang="0">
                    <a:pos x="29" y="27"/>
                  </a:cxn>
                  <a:cxn ang="0">
                    <a:pos x="49" y="12"/>
                  </a:cxn>
                  <a:cxn ang="0">
                    <a:pos x="61" y="2"/>
                  </a:cxn>
                  <a:cxn ang="0">
                    <a:pos x="70" y="2"/>
                  </a:cxn>
                  <a:cxn ang="0">
                    <a:pos x="78" y="12"/>
                  </a:cxn>
                  <a:cxn ang="0">
                    <a:pos x="74" y="37"/>
                  </a:cxn>
                  <a:cxn ang="0">
                    <a:pos x="45" y="63"/>
                  </a:cxn>
                  <a:cxn ang="0">
                    <a:pos x="29" y="80"/>
                  </a:cxn>
                  <a:cxn ang="0">
                    <a:pos x="27" y="90"/>
                  </a:cxn>
                  <a:cxn ang="0">
                    <a:pos x="31" y="98"/>
                  </a:cxn>
                  <a:cxn ang="0">
                    <a:pos x="37" y="104"/>
                  </a:cxn>
                  <a:cxn ang="0">
                    <a:pos x="53" y="102"/>
                  </a:cxn>
                  <a:cxn ang="0">
                    <a:pos x="78" y="84"/>
                  </a:cxn>
                  <a:cxn ang="0">
                    <a:pos x="104" y="75"/>
                  </a:cxn>
                  <a:cxn ang="0">
                    <a:pos x="130" y="78"/>
                  </a:cxn>
                  <a:cxn ang="0">
                    <a:pos x="155" y="100"/>
                  </a:cxn>
                  <a:cxn ang="0">
                    <a:pos x="169" y="138"/>
                  </a:cxn>
                  <a:cxn ang="0">
                    <a:pos x="163" y="175"/>
                  </a:cxn>
                  <a:cxn ang="0">
                    <a:pos x="139" y="202"/>
                  </a:cxn>
                  <a:cxn ang="0">
                    <a:pos x="120" y="214"/>
                  </a:cxn>
                  <a:cxn ang="0">
                    <a:pos x="116" y="214"/>
                  </a:cxn>
                  <a:cxn ang="0">
                    <a:pos x="114" y="210"/>
                  </a:cxn>
                  <a:cxn ang="0">
                    <a:pos x="122" y="201"/>
                  </a:cxn>
                  <a:cxn ang="0">
                    <a:pos x="130" y="191"/>
                  </a:cxn>
                  <a:cxn ang="0">
                    <a:pos x="137" y="167"/>
                  </a:cxn>
                  <a:cxn ang="0">
                    <a:pos x="133" y="138"/>
                  </a:cxn>
                  <a:cxn ang="0">
                    <a:pos x="118" y="122"/>
                  </a:cxn>
                  <a:cxn ang="0">
                    <a:pos x="96" y="122"/>
                  </a:cxn>
                  <a:cxn ang="0">
                    <a:pos x="70" y="136"/>
                  </a:cxn>
                </a:cxnLst>
                <a:rect l="0" t="0" r="r" b="b"/>
                <a:pathLst>
                  <a:path w="169" h="214">
                    <a:moveTo>
                      <a:pt x="61" y="141"/>
                    </a:moveTo>
                    <a:lnTo>
                      <a:pt x="55" y="143"/>
                    </a:lnTo>
                    <a:lnTo>
                      <a:pt x="49" y="143"/>
                    </a:lnTo>
                    <a:lnTo>
                      <a:pt x="43" y="139"/>
                    </a:lnTo>
                    <a:lnTo>
                      <a:pt x="39" y="136"/>
                    </a:lnTo>
                    <a:lnTo>
                      <a:pt x="35" y="130"/>
                    </a:lnTo>
                    <a:lnTo>
                      <a:pt x="31" y="124"/>
                    </a:lnTo>
                    <a:lnTo>
                      <a:pt x="27" y="114"/>
                    </a:lnTo>
                    <a:lnTo>
                      <a:pt x="23" y="104"/>
                    </a:lnTo>
                    <a:lnTo>
                      <a:pt x="19" y="96"/>
                    </a:lnTo>
                    <a:lnTo>
                      <a:pt x="15" y="88"/>
                    </a:lnTo>
                    <a:lnTo>
                      <a:pt x="11" y="82"/>
                    </a:lnTo>
                    <a:lnTo>
                      <a:pt x="7" y="78"/>
                    </a:lnTo>
                    <a:lnTo>
                      <a:pt x="2" y="69"/>
                    </a:lnTo>
                    <a:lnTo>
                      <a:pt x="0" y="63"/>
                    </a:lnTo>
                    <a:lnTo>
                      <a:pt x="2" y="55"/>
                    </a:lnTo>
                    <a:lnTo>
                      <a:pt x="3" y="49"/>
                    </a:lnTo>
                    <a:lnTo>
                      <a:pt x="9" y="41"/>
                    </a:lnTo>
                    <a:lnTo>
                      <a:pt x="19" y="35"/>
                    </a:lnTo>
                    <a:lnTo>
                      <a:pt x="29" y="27"/>
                    </a:lnTo>
                    <a:lnTo>
                      <a:pt x="39" y="19"/>
                    </a:lnTo>
                    <a:lnTo>
                      <a:pt x="49" y="12"/>
                    </a:lnTo>
                    <a:lnTo>
                      <a:pt x="55" y="6"/>
                    </a:lnTo>
                    <a:lnTo>
                      <a:pt x="61" y="2"/>
                    </a:lnTo>
                    <a:lnTo>
                      <a:pt x="67" y="0"/>
                    </a:lnTo>
                    <a:lnTo>
                      <a:pt x="70" y="2"/>
                    </a:lnTo>
                    <a:lnTo>
                      <a:pt x="76" y="6"/>
                    </a:lnTo>
                    <a:lnTo>
                      <a:pt x="78" y="12"/>
                    </a:lnTo>
                    <a:lnTo>
                      <a:pt x="80" y="19"/>
                    </a:lnTo>
                    <a:lnTo>
                      <a:pt x="74" y="37"/>
                    </a:lnTo>
                    <a:lnTo>
                      <a:pt x="61" y="49"/>
                    </a:lnTo>
                    <a:lnTo>
                      <a:pt x="45" y="63"/>
                    </a:lnTo>
                    <a:lnTo>
                      <a:pt x="31" y="75"/>
                    </a:lnTo>
                    <a:lnTo>
                      <a:pt x="29" y="80"/>
                    </a:lnTo>
                    <a:lnTo>
                      <a:pt x="27" y="84"/>
                    </a:lnTo>
                    <a:lnTo>
                      <a:pt x="27" y="90"/>
                    </a:lnTo>
                    <a:lnTo>
                      <a:pt x="29" y="96"/>
                    </a:lnTo>
                    <a:lnTo>
                      <a:pt x="31" y="98"/>
                    </a:lnTo>
                    <a:lnTo>
                      <a:pt x="33" y="102"/>
                    </a:lnTo>
                    <a:lnTo>
                      <a:pt x="37" y="104"/>
                    </a:lnTo>
                    <a:lnTo>
                      <a:pt x="39" y="104"/>
                    </a:lnTo>
                    <a:lnTo>
                      <a:pt x="53" y="102"/>
                    </a:lnTo>
                    <a:lnTo>
                      <a:pt x="67" y="94"/>
                    </a:lnTo>
                    <a:lnTo>
                      <a:pt x="78" y="84"/>
                    </a:lnTo>
                    <a:lnTo>
                      <a:pt x="92" y="76"/>
                    </a:lnTo>
                    <a:lnTo>
                      <a:pt x="104" y="75"/>
                    </a:lnTo>
                    <a:lnTo>
                      <a:pt x="118" y="75"/>
                    </a:lnTo>
                    <a:lnTo>
                      <a:pt x="130" y="78"/>
                    </a:lnTo>
                    <a:lnTo>
                      <a:pt x="141" y="84"/>
                    </a:lnTo>
                    <a:lnTo>
                      <a:pt x="155" y="100"/>
                    </a:lnTo>
                    <a:lnTo>
                      <a:pt x="165" y="118"/>
                    </a:lnTo>
                    <a:lnTo>
                      <a:pt x="169" y="138"/>
                    </a:lnTo>
                    <a:lnTo>
                      <a:pt x="169" y="157"/>
                    </a:lnTo>
                    <a:lnTo>
                      <a:pt x="163" y="175"/>
                    </a:lnTo>
                    <a:lnTo>
                      <a:pt x="153" y="191"/>
                    </a:lnTo>
                    <a:lnTo>
                      <a:pt x="139" y="202"/>
                    </a:lnTo>
                    <a:lnTo>
                      <a:pt x="122" y="212"/>
                    </a:lnTo>
                    <a:lnTo>
                      <a:pt x="120" y="214"/>
                    </a:lnTo>
                    <a:lnTo>
                      <a:pt x="118" y="214"/>
                    </a:lnTo>
                    <a:lnTo>
                      <a:pt x="116" y="214"/>
                    </a:lnTo>
                    <a:lnTo>
                      <a:pt x="114" y="214"/>
                    </a:lnTo>
                    <a:lnTo>
                      <a:pt x="114" y="210"/>
                    </a:lnTo>
                    <a:lnTo>
                      <a:pt x="118" y="206"/>
                    </a:lnTo>
                    <a:lnTo>
                      <a:pt x="122" y="201"/>
                    </a:lnTo>
                    <a:lnTo>
                      <a:pt x="126" y="197"/>
                    </a:lnTo>
                    <a:lnTo>
                      <a:pt x="130" y="191"/>
                    </a:lnTo>
                    <a:lnTo>
                      <a:pt x="135" y="179"/>
                    </a:lnTo>
                    <a:lnTo>
                      <a:pt x="137" y="167"/>
                    </a:lnTo>
                    <a:lnTo>
                      <a:pt x="137" y="151"/>
                    </a:lnTo>
                    <a:lnTo>
                      <a:pt x="133" y="138"/>
                    </a:lnTo>
                    <a:lnTo>
                      <a:pt x="126" y="128"/>
                    </a:lnTo>
                    <a:lnTo>
                      <a:pt x="118" y="122"/>
                    </a:lnTo>
                    <a:lnTo>
                      <a:pt x="110" y="120"/>
                    </a:lnTo>
                    <a:lnTo>
                      <a:pt x="96" y="122"/>
                    </a:lnTo>
                    <a:lnTo>
                      <a:pt x="82" y="128"/>
                    </a:lnTo>
                    <a:lnTo>
                      <a:pt x="70" y="136"/>
                    </a:lnTo>
                    <a:lnTo>
                      <a:pt x="61" y="141"/>
                    </a:lnTo>
                    <a:close/>
                  </a:path>
                </a:pathLst>
              </a:custGeom>
              <a:solidFill>
                <a:srgbClr val="494C9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" name="Freeform 276"/>
              <p:cNvSpPr>
                <a:spLocks/>
              </p:cNvSpPr>
              <p:nvPr/>
            </p:nvSpPr>
            <p:spPr bwMode="auto">
              <a:xfrm>
                <a:off x="4148138" y="1731963"/>
                <a:ext cx="41275" cy="41275"/>
              </a:xfrm>
              <a:custGeom>
                <a:avLst/>
                <a:gdLst/>
                <a:ahLst/>
                <a:cxnLst>
                  <a:cxn ang="0">
                    <a:pos x="8" y="47"/>
                  </a:cxn>
                  <a:cxn ang="0">
                    <a:pos x="0" y="37"/>
                  </a:cxn>
                  <a:cxn ang="0">
                    <a:pos x="0" y="27"/>
                  </a:cxn>
                  <a:cxn ang="0">
                    <a:pos x="4" y="20"/>
                  </a:cxn>
                  <a:cxn ang="0">
                    <a:pos x="6" y="16"/>
                  </a:cxn>
                  <a:cxn ang="0">
                    <a:pos x="22" y="6"/>
                  </a:cxn>
                  <a:cxn ang="0">
                    <a:pos x="38" y="0"/>
                  </a:cxn>
                  <a:cxn ang="0">
                    <a:pos x="48" y="0"/>
                  </a:cxn>
                  <a:cxn ang="0">
                    <a:pos x="52" y="0"/>
                  </a:cxn>
                  <a:cxn ang="0">
                    <a:pos x="50" y="4"/>
                  </a:cxn>
                  <a:cxn ang="0">
                    <a:pos x="46" y="10"/>
                  </a:cxn>
                  <a:cxn ang="0">
                    <a:pos x="42" y="22"/>
                  </a:cxn>
                  <a:cxn ang="0">
                    <a:pos x="38" y="33"/>
                  </a:cxn>
                  <a:cxn ang="0">
                    <a:pos x="34" y="43"/>
                  </a:cxn>
                  <a:cxn ang="0">
                    <a:pos x="26" y="49"/>
                  </a:cxn>
                  <a:cxn ang="0">
                    <a:pos x="16" y="51"/>
                  </a:cxn>
                  <a:cxn ang="0">
                    <a:pos x="8" y="47"/>
                  </a:cxn>
                </a:cxnLst>
                <a:rect l="0" t="0" r="r" b="b"/>
                <a:pathLst>
                  <a:path w="52" h="51">
                    <a:moveTo>
                      <a:pt x="8" y="47"/>
                    </a:moveTo>
                    <a:lnTo>
                      <a:pt x="0" y="37"/>
                    </a:lnTo>
                    <a:lnTo>
                      <a:pt x="0" y="27"/>
                    </a:lnTo>
                    <a:lnTo>
                      <a:pt x="4" y="20"/>
                    </a:lnTo>
                    <a:lnTo>
                      <a:pt x="6" y="16"/>
                    </a:lnTo>
                    <a:lnTo>
                      <a:pt x="22" y="6"/>
                    </a:lnTo>
                    <a:lnTo>
                      <a:pt x="38" y="0"/>
                    </a:lnTo>
                    <a:lnTo>
                      <a:pt x="48" y="0"/>
                    </a:lnTo>
                    <a:lnTo>
                      <a:pt x="52" y="0"/>
                    </a:lnTo>
                    <a:lnTo>
                      <a:pt x="50" y="4"/>
                    </a:lnTo>
                    <a:lnTo>
                      <a:pt x="46" y="10"/>
                    </a:lnTo>
                    <a:lnTo>
                      <a:pt x="42" y="22"/>
                    </a:lnTo>
                    <a:lnTo>
                      <a:pt x="38" y="33"/>
                    </a:lnTo>
                    <a:lnTo>
                      <a:pt x="34" y="43"/>
                    </a:lnTo>
                    <a:lnTo>
                      <a:pt x="26" y="49"/>
                    </a:lnTo>
                    <a:lnTo>
                      <a:pt x="16" y="51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" name="Freeform 277"/>
              <p:cNvSpPr>
                <a:spLocks/>
              </p:cNvSpPr>
              <p:nvPr/>
            </p:nvSpPr>
            <p:spPr bwMode="auto">
              <a:xfrm>
                <a:off x="4137026" y="1720851"/>
                <a:ext cx="141288" cy="174625"/>
              </a:xfrm>
              <a:custGeom>
                <a:avLst/>
                <a:gdLst/>
                <a:ahLst/>
                <a:cxnLst>
                  <a:cxn ang="0">
                    <a:pos x="104" y="43"/>
                  </a:cxn>
                  <a:cxn ang="0">
                    <a:pos x="84" y="16"/>
                  </a:cxn>
                  <a:cxn ang="0">
                    <a:pos x="82" y="10"/>
                  </a:cxn>
                  <a:cxn ang="0">
                    <a:pos x="94" y="2"/>
                  </a:cxn>
                  <a:cxn ang="0">
                    <a:pos x="126" y="4"/>
                  </a:cxn>
                  <a:cxn ang="0">
                    <a:pos x="153" y="30"/>
                  </a:cxn>
                  <a:cxn ang="0">
                    <a:pos x="165" y="81"/>
                  </a:cxn>
                  <a:cxn ang="0">
                    <a:pos x="167" y="140"/>
                  </a:cxn>
                  <a:cxn ang="0">
                    <a:pos x="175" y="181"/>
                  </a:cxn>
                  <a:cxn ang="0">
                    <a:pos x="171" y="213"/>
                  </a:cxn>
                  <a:cxn ang="0">
                    <a:pos x="138" y="217"/>
                  </a:cxn>
                  <a:cxn ang="0">
                    <a:pos x="116" y="203"/>
                  </a:cxn>
                  <a:cxn ang="0">
                    <a:pos x="88" y="205"/>
                  </a:cxn>
                  <a:cxn ang="0">
                    <a:pos x="67" y="219"/>
                  </a:cxn>
                  <a:cxn ang="0">
                    <a:pos x="21" y="215"/>
                  </a:cxn>
                  <a:cxn ang="0">
                    <a:pos x="2" y="185"/>
                  </a:cxn>
                  <a:cxn ang="0">
                    <a:pos x="0" y="163"/>
                  </a:cxn>
                  <a:cxn ang="0">
                    <a:pos x="6" y="146"/>
                  </a:cxn>
                  <a:cxn ang="0">
                    <a:pos x="19" y="126"/>
                  </a:cxn>
                  <a:cxn ang="0">
                    <a:pos x="41" y="112"/>
                  </a:cxn>
                  <a:cxn ang="0">
                    <a:pos x="67" y="108"/>
                  </a:cxn>
                  <a:cxn ang="0">
                    <a:pos x="75" y="112"/>
                  </a:cxn>
                  <a:cxn ang="0">
                    <a:pos x="73" y="118"/>
                  </a:cxn>
                  <a:cxn ang="0">
                    <a:pos x="61" y="144"/>
                  </a:cxn>
                  <a:cxn ang="0">
                    <a:pos x="61" y="171"/>
                  </a:cxn>
                  <a:cxn ang="0">
                    <a:pos x="78" y="187"/>
                  </a:cxn>
                  <a:cxn ang="0">
                    <a:pos x="104" y="185"/>
                  </a:cxn>
                  <a:cxn ang="0">
                    <a:pos x="112" y="163"/>
                  </a:cxn>
                  <a:cxn ang="0">
                    <a:pos x="108" y="132"/>
                  </a:cxn>
                  <a:cxn ang="0">
                    <a:pos x="94" y="112"/>
                  </a:cxn>
                  <a:cxn ang="0">
                    <a:pos x="94" y="106"/>
                  </a:cxn>
                  <a:cxn ang="0">
                    <a:pos x="106" y="77"/>
                  </a:cxn>
                </a:cxnLst>
                <a:rect l="0" t="0" r="r" b="b"/>
                <a:pathLst>
                  <a:path w="177" h="221">
                    <a:moveTo>
                      <a:pt x="110" y="59"/>
                    </a:moveTo>
                    <a:lnTo>
                      <a:pt x="104" y="43"/>
                    </a:lnTo>
                    <a:lnTo>
                      <a:pt x="94" y="28"/>
                    </a:lnTo>
                    <a:lnTo>
                      <a:pt x="84" y="16"/>
                    </a:lnTo>
                    <a:lnTo>
                      <a:pt x="80" y="12"/>
                    </a:lnTo>
                    <a:lnTo>
                      <a:pt x="82" y="10"/>
                    </a:lnTo>
                    <a:lnTo>
                      <a:pt x="86" y="6"/>
                    </a:lnTo>
                    <a:lnTo>
                      <a:pt x="94" y="2"/>
                    </a:lnTo>
                    <a:lnTo>
                      <a:pt x="108" y="0"/>
                    </a:lnTo>
                    <a:lnTo>
                      <a:pt x="126" y="4"/>
                    </a:lnTo>
                    <a:lnTo>
                      <a:pt x="142" y="14"/>
                    </a:lnTo>
                    <a:lnTo>
                      <a:pt x="153" y="30"/>
                    </a:lnTo>
                    <a:lnTo>
                      <a:pt x="161" y="51"/>
                    </a:lnTo>
                    <a:lnTo>
                      <a:pt x="165" y="81"/>
                    </a:lnTo>
                    <a:lnTo>
                      <a:pt x="165" y="112"/>
                    </a:lnTo>
                    <a:lnTo>
                      <a:pt x="167" y="140"/>
                    </a:lnTo>
                    <a:lnTo>
                      <a:pt x="169" y="162"/>
                    </a:lnTo>
                    <a:lnTo>
                      <a:pt x="175" y="181"/>
                    </a:lnTo>
                    <a:lnTo>
                      <a:pt x="177" y="199"/>
                    </a:lnTo>
                    <a:lnTo>
                      <a:pt x="171" y="213"/>
                    </a:lnTo>
                    <a:lnTo>
                      <a:pt x="155" y="219"/>
                    </a:lnTo>
                    <a:lnTo>
                      <a:pt x="138" y="217"/>
                    </a:lnTo>
                    <a:lnTo>
                      <a:pt x="126" y="209"/>
                    </a:lnTo>
                    <a:lnTo>
                      <a:pt x="116" y="203"/>
                    </a:lnTo>
                    <a:lnTo>
                      <a:pt x="102" y="201"/>
                    </a:lnTo>
                    <a:lnTo>
                      <a:pt x="88" y="205"/>
                    </a:lnTo>
                    <a:lnTo>
                      <a:pt x="80" y="211"/>
                    </a:lnTo>
                    <a:lnTo>
                      <a:pt x="67" y="219"/>
                    </a:lnTo>
                    <a:lnTo>
                      <a:pt x="45" y="221"/>
                    </a:lnTo>
                    <a:lnTo>
                      <a:pt x="21" y="215"/>
                    </a:lnTo>
                    <a:lnTo>
                      <a:pt x="8" y="201"/>
                    </a:lnTo>
                    <a:lnTo>
                      <a:pt x="2" y="185"/>
                    </a:lnTo>
                    <a:lnTo>
                      <a:pt x="0" y="171"/>
                    </a:lnTo>
                    <a:lnTo>
                      <a:pt x="0" y="163"/>
                    </a:lnTo>
                    <a:lnTo>
                      <a:pt x="2" y="156"/>
                    </a:lnTo>
                    <a:lnTo>
                      <a:pt x="6" y="146"/>
                    </a:lnTo>
                    <a:lnTo>
                      <a:pt x="12" y="136"/>
                    </a:lnTo>
                    <a:lnTo>
                      <a:pt x="19" y="126"/>
                    </a:lnTo>
                    <a:lnTo>
                      <a:pt x="29" y="118"/>
                    </a:lnTo>
                    <a:lnTo>
                      <a:pt x="41" y="112"/>
                    </a:lnTo>
                    <a:lnTo>
                      <a:pt x="57" y="108"/>
                    </a:lnTo>
                    <a:lnTo>
                      <a:pt x="67" y="108"/>
                    </a:lnTo>
                    <a:lnTo>
                      <a:pt x="73" y="110"/>
                    </a:lnTo>
                    <a:lnTo>
                      <a:pt x="75" y="112"/>
                    </a:lnTo>
                    <a:lnTo>
                      <a:pt x="77" y="114"/>
                    </a:lnTo>
                    <a:lnTo>
                      <a:pt x="73" y="118"/>
                    </a:lnTo>
                    <a:lnTo>
                      <a:pt x="67" y="130"/>
                    </a:lnTo>
                    <a:lnTo>
                      <a:pt x="61" y="144"/>
                    </a:lnTo>
                    <a:lnTo>
                      <a:pt x="59" y="160"/>
                    </a:lnTo>
                    <a:lnTo>
                      <a:pt x="61" y="171"/>
                    </a:lnTo>
                    <a:lnTo>
                      <a:pt x="69" y="181"/>
                    </a:lnTo>
                    <a:lnTo>
                      <a:pt x="78" y="187"/>
                    </a:lnTo>
                    <a:lnTo>
                      <a:pt x="92" y="189"/>
                    </a:lnTo>
                    <a:lnTo>
                      <a:pt x="104" y="185"/>
                    </a:lnTo>
                    <a:lnTo>
                      <a:pt x="110" y="175"/>
                    </a:lnTo>
                    <a:lnTo>
                      <a:pt x="112" y="163"/>
                    </a:lnTo>
                    <a:lnTo>
                      <a:pt x="112" y="150"/>
                    </a:lnTo>
                    <a:lnTo>
                      <a:pt x="108" y="132"/>
                    </a:lnTo>
                    <a:lnTo>
                      <a:pt x="100" y="120"/>
                    </a:lnTo>
                    <a:lnTo>
                      <a:pt x="94" y="112"/>
                    </a:lnTo>
                    <a:lnTo>
                      <a:pt x="90" y="110"/>
                    </a:lnTo>
                    <a:lnTo>
                      <a:pt x="94" y="106"/>
                    </a:lnTo>
                    <a:lnTo>
                      <a:pt x="100" y="93"/>
                    </a:lnTo>
                    <a:lnTo>
                      <a:pt x="106" y="77"/>
                    </a:lnTo>
                    <a:lnTo>
                      <a:pt x="110" y="5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7" name="Freeform 278"/>
              <p:cNvSpPr>
                <a:spLocks/>
              </p:cNvSpPr>
              <p:nvPr/>
            </p:nvSpPr>
            <p:spPr bwMode="auto">
              <a:xfrm>
                <a:off x="3173413" y="1803401"/>
                <a:ext cx="212725" cy="254000"/>
              </a:xfrm>
              <a:custGeom>
                <a:avLst/>
                <a:gdLst/>
                <a:ahLst/>
                <a:cxnLst>
                  <a:cxn ang="0">
                    <a:pos x="128" y="75"/>
                  </a:cxn>
                  <a:cxn ang="0">
                    <a:pos x="120" y="101"/>
                  </a:cxn>
                  <a:cxn ang="0">
                    <a:pos x="118" y="122"/>
                  </a:cxn>
                  <a:cxn ang="0">
                    <a:pos x="126" y="140"/>
                  </a:cxn>
                  <a:cxn ang="0">
                    <a:pos x="145" y="152"/>
                  </a:cxn>
                  <a:cxn ang="0">
                    <a:pos x="165" y="156"/>
                  </a:cxn>
                  <a:cxn ang="0">
                    <a:pos x="183" y="152"/>
                  </a:cxn>
                  <a:cxn ang="0">
                    <a:pos x="197" y="142"/>
                  </a:cxn>
                  <a:cxn ang="0">
                    <a:pos x="212" y="117"/>
                  </a:cxn>
                  <a:cxn ang="0">
                    <a:pos x="210" y="79"/>
                  </a:cxn>
                  <a:cxn ang="0">
                    <a:pos x="197" y="56"/>
                  </a:cxn>
                  <a:cxn ang="0">
                    <a:pos x="187" y="42"/>
                  </a:cxn>
                  <a:cxn ang="0">
                    <a:pos x="189" y="40"/>
                  </a:cxn>
                  <a:cxn ang="0">
                    <a:pos x="216" y="40"/>
                  </a:cxn>
                  <a:cxn ang="0">
                    <a:pos x="254" y="67"/>
                  </a:cxn>
                  <a:cxn ang="0">
                    <a:pos x="267" y="121"/>
                  </a:cxn>
                  <a:cxn ang="0">
                    <a:pos x="238" y="160"/>
                  </a:cxn>
                  <a:cxn ang="0">
                    <a:pos x="222" y="176"/>
                  </a:cxn>
                  <a:cxn ang="0">
                    <a:pos x="236" y="209"/>
                  </a:cxn>
                  <a:cxn ang="0">
                    <a:pos x="240" y="248"/>
                  </a:cxn>
                  <a:cxn ang="0">
                    <a:pos x="228" y="278"/>
                  </a:cxn>
                  <a:cxn ang="0">
                    <a:pos x="212" y="298"/>
                  </a:cxn>
                  <a:cxn ang="0">
                    <a:pos x="193" y="310"/>
                  </a:cxn>
                  <a:cxn ang="0">
                    <a:pos x="171" y="317"/>
                  </a:cxn>
                  <a:cxn ang="0">
                    <a:pos x="139" y="315"/>
                  </a:cxn>
                  <a:cxn ang="0">
                    <a:pos x="120" y="304"/>
                  </a:cxn>
                  <a:cxn ang="0">
                    <a:pos x="120" y="302"/>
                  </a:cxn>
                  <a:cxn ang="0">
                    <a:pos x="132" y="296"/>
                  </a:cxn>
                  <a:cxn ang="0">
                    <a:pos x="155" y="282"/>
                  </a:cxn>
                  <a:cxn ang="0">
                    <a:pos x="175" y="256"/>
                  </a:cxn>
                  <a:cxn ang="0">
                    <a:pos x="181" y="213"/>
                  </a:cxn>
                  <a:cxn ang="0">
                    <a:pos x="159" y="172"/>
                  </a:cxn>
                  <a:cxn ang="0">
                    <a:pos x="130" y="156"/>
                  </a:cxn>
                  <a:cxn ang="0">
                    <a:pos x="110" y="160"/>
                  </a:cxn>
                  <a:cxn ang="0">
                    <a:pos x="92" y="178"/>
                  </a:cxn>
                  <a:cxn ang="0">
                    <a:pos x="72" y="219"/>
                  </a:cxn>
                  <a:cxn ang="0">
                    <a:pos x="67" y="248"/>
                  </a:cxn>
                  <a:cxn ang="0">
                    <a:pos x="67" y="270"/>
                  </a:cxn>
                  <a:cxn ang="0">
                    <a:pos x="61" y="284"/>
                  </a:cxn>
                  <a:cxn ang="0">
                    <a:pos x="41" y="284"/>
                  </a:cxn>
                  <a:cxn ang="0">
                    <a:pos x="11" y="274"/>
                  </a:cxn>
                  <a:cxn ang="0">
                    <a:pos x="2" y="258"/>
                  </a:cxn>
                  <a:cxn ang="0">
                    <a:pos x="3" y="229"/>
                  </a:cxn>
                  <a:cxn ang="0">
                    <a:pos x="31" y="172"/>
                  </a:cxn>
                  <a:cxn ang="0">
                    <a:pos x="68" y="85"/>
                  </a:cxn>
                  <a:cxn ang="0">
                    <a:pos x="86" y="28"/>
                  </a:cxn>
                  <a:cxn ang="0">
                    <a:pos x="96" y="4"/>
                  </a:cxn>
                  <a:cxn ang="0">
                    <a:pos x="116" y="0"/>
                  </a:cxn>
                  <a:cxn ang="0">
                    <a:pos x="149" y="12"/>
                  </a:cxn>
                  <a:cxn ang="0">
                    <a:pos x="165" y="30"/>
                  </a:cxn>
                  <a:cxn ang="0">
                    <a:pos x="165" y="32"/>
                  </a:cxn>
                  <a:cxn ang="0">
                    <a:pos x="147" y="44"/>
                  </a:cxn>
                </a:cxnLst>
                <a:rect l="0" t="0" r="r" b="b"/>
                <a:pathLst>
                  <a:path w="267" h="319">
                    <a:moveTo>
                      <a:pt x="135" y="59"/>
                    </a:moveTo>
                    <a:lnTo>
                      <a:pt x="128" y="75"/>
                    </a:lnTo>
                    <a:lnTo>
                      <a:pt x="124" y="89"/>
                    </a:lnTo>
                    <a:lnTo>
                      <a:pt x="120" y="101"/>
                    </a:lnTo>
                    <a:lnTo>
                      <a:pt x="118" y="113"/>
                    </a:lnTo>
                    <a:lnTo>
                      <a:pt x="118" y="122"/>
                    </a:lnTo>
                    <a:lnTo>
                      <a:pt x="120" y="132"/>
                    </a:lnTo>
                    <a:lnTo>
                      <a:pt x="126" y="140"/>
                    </a:lnTo>
                    <a:lnTo>
                      <a:pt x="133" y="148"/>
                    </a:lnTo>
                    <a:lnTo>
                      <a:pt x="145" y="152"/>
                    </a:lnTo>
                    <a:lnTo>
                      <a:pt x="155" y="154"/>
                    </a:lnTo>
                    <a:lnTo>
                      <a:pt x="165" y="156"/>
                    </a:lnTo>
                    <a:lnTo>
                      <a:pt x="175" y="154"/>
                    </a:lnTo>
                    <a:lnTo>
                      <a:pt x="183" y="152"/>
                    </a:lnTo>
                    <a:lnTo>
                      <a:pt x="189" y="148"/>
                    </a:lnTo>
                    <a:lnTo>
                      <a:pt x="197" y="142"/>
                    </a:lnTo>
                    <a:lnTo>
                      <a:pt x="202" y="136"/>
                    </a:lnTo>
                    <a:lnTo>
                      <a:pt x="212" y="117"/>
                    </a:lnTo>
                    <a:lnTo>
                      <a:pt x="214" y="97"/>
                    </a:lnTo>
                    <a:lnTo>
                      <a:pt x="210" y="79"/>
                    </a:lnTo>
                    <a:lnTo>
                      <a:pt x="200" y="59"/>
                    </a:lnTo>
                    <a:lnTo>
                      <a:pt x="197" y="56"/>
                    </a:lnTo>
                    <a:lnTo>
                      <a:pt x="193" y="48"/>
                    </a:lnTo>
                    <a:lnTo>
                      <a:pt x="187" y="42"/>
                    </a:lnTo>
                    <a:lnTo>
                      <a:pt x="185" y="40"/>
                    </a:lnTo>
                    <a:lnTo>
                      <a:pt x="189" y="40"/>
                    </a:lnTo>
                    <a:lnTo>
                      <a:pt x="200" y="38"/>
                    </a:lnTo>
                    <a:lnTo>
                      <a:pt x="216" y="40"/>
                    </a:lnTo>
                    <a:lnTo>
                      <a:pt x="234" y="50"/>
                    </a:lnTo>
                    <a:lnTo>
                      <a:pt x="254" y="67"/>
                    </a:lnTo>
                    <a:lnTo>
                      <a:pt x="267" y="93"/>
                    </a:lnTo>
                    <a:lnTo>
                      <a:pt x="267" y="121"/>
                    </a:lnTo>
                    <a:lnTo>
                      <a:pt x="254" y="148"/>
                    </a:lnTo>
                    <a:lnTo>
                      <a:pt x="238" y="160"/>
                    </a:lnTo>
                    <a:lnTo>
                      <a:pt x="226" y="168"/>
                    </a:lnTo>
                    <a:lnTo>
                      <a:pt x="222" y="176"/>
                    </a:lnTo>
                    <a:lnTo>
                      <a:pt x="226" y="189"/>
                    </a:lnTo>
                    <a:lnTo>
                      <a:pt x="236" y="209"/>
                    </a:lnTo>
                    <a:lnTo>
                      <a:pt x="240" y="229"/>
                    </a:lnTo>
                    <a:lnTo>
                      <a:pt x="240" y="248"/>
                    </a:lnTo>
                    <a:lnTo>
                      <a:pt x="234" y="268"/>
                    </a:lnTo>
                    <a:lnTo>
                      <a:pt x="228" y="278"/>
                    </a:lnTo>
                    <a:lnTo>
                      <a:pt x="220" y="288"/>
                    </a:lnTo>
                    <a:lnTo>
                      <a:pt x="212" y="298"/>
                    </a:lnTo>
                    <a:lnTo>
                      <a:pt x="202" y="304"/>
                    </a:lnTo>
                    <a:lnTo>
                      <a:pt x="193" y="310"/>
                    </a:lnTo>
                    <a:lnTo>
                      <a:pt x="183" y="315"/>
                    </a:lnTo>
                    <a:lnTo>
                      <a:pt x="171" y="317"/>
                    </a:lnTo>
                    <a:lnTo>
                      <a:pt x="159" y="319"/>
                    </a:lnTo>
                    <a:lnTo>
                      <a:pt x="139" y="315"/>
                    </a:lnTo>
                    <a:lnTo>
                      <a:pt x="126" y="310"/>
                    </a:lnTo>
                    <a:lnTo>
                      <a:pt x="120" y="304"/>
                    </a:lnTo>
                    <a:lnTo>
                      <a:pt x="118" y="302"/>
                    </a:lnTo>
                    <a:lnTo>
                      <a:pt x="120" y="302"/>
                    </a:lnTo>
                    <a:lnTo>
                      <a:pt x="124" y="300"/>
                    </a:lnTo>
                    <a:lnTo>
                      <a:pt x="132" y="296"/>
                    </a:lnTo>
                    <a:lnTo>
                      <a:pt x="139" y="292"/>
                    </a:lnTo>
                    <a:lnTo>
                      <a:pt x="155" y="282"/>
                    </a:lnTo>
                    <a:lnTo>
                      <a:pt x="167" y="270"/>
                    </a:lnTo>
                    <a:lnTo>
                      <a:pt x="175" y="256"/>
                    </a:lnTo>
                    <a:lnTo>
                      <a:pt x="181" y="239"/>
                    </a:lnTo>
                    <a:lnTo>
                      <a:pt x="181" y="213"/>
                    </a:lnTo>
                    <a:lnTo>
                      <a:pt x="173" y="189"/>
                    </a:lnTo>
                    <a:lnTo>
                      <a:pt x="159" y="172"/>
                    </a:lnTo>
                    <a:lnTo>
                      <a:pt x="139" y="158"/>
                    </a:lnTo>
                    <a:lnTo>
                      <a:pt x="130" y="156"/>
                    </a:lnTo>
                    <a:lnTo>
                      <a:pt x="120" y="156"/>
                    </a:lnTo>
                    <a:lnTo>
                      <a:pt x="110" y="160"/>
                    </a:lnTo>
                    <a:lnTo>
                      <a:pt x="102" y="166"/>
                    </a:lnTo>
                    <a:lnTo>
                      <a:pt x="92" y="178"/>
                    </a:lnTo>
                    <a:lnTo>
                      <a:pt x="80" y="197"/>
                    </a:lnTo>
                    <a:lnTo>
                      <a:pt x="72" y="219"/>
                    </a:lnTo>
                    <a:lnTo>
                      <a:pt x="68" y="235"/>
                    </a:lnTo>
                    <a:lnTo>
                      <a:pt x="67" y="248"/>
                    </a:lnTo>
                    <a:lnTo>
                      <a:pt x="67" y="260"/>
                    </a:lnTo>
                    <a:lnTo>
                      <a:pt x="67" y="270"/>
                    </a:lnTo>
                    <a:lnTo>
                      <a:pt x="65" y="278"/>
                    </a:lnTo>
                    <a:lnTo>
                      <a:pt x="61" y="284"/>
                    </a:lnTo>
                    <a:lnTo>
                      <a:pt x="53" y="286"/>
                    </a:lnTo>
                    <a:lnTo>
                      <a:pt x="41" y="284"/>
                    </a:lnTo>
                    <a:lnTo>
                      <a:pt x="21" y="278"/>
                    </a:lnTo>
                    <a:lnTo>
                      <a:pt x="11" y="274"/>
                    </a:lnTo>
                    <a:lnTo>
                      <a:pt x="5" y="266"/>
                    </a:lnTo>
                    <a:lnTo>
                      <a:pt x="2" y="258"/>
                    </a:lnTo>
                    <a:lnTo>
                      <a:pt x="0" y="248"/>
                    </a:lnTo>
                    <a:lnTo>
                      <a:pt x="3" y="229"/>
                    </a:lnTo>
                    <a:lnTo>
                      <a:pt x="15" y="205"/>
                    </a:lnTo>
                    <a:lnTo>
                      <a:pt x="31" y="172"/>
                    </a:lnTo>
                    <a:lnTo>
                      <a:pt x="53" y="126"/>
                    </a:lnTo>
                    <a:lnTo>
                      <a:pt x="68" y="85"/>
                    </a:lnTo>
                    <a:lnTo>
                      <a:pt x="78" y="52"/>
                    </a:lnTo>
                    <a:lnTo>
                      <a:pt x="86" y="28"/>
                    </a:lnTo>
                    <a:lnTo>
                      <a:pt x="90" y="14"/>
                    </a:lnTo>
                    <a:lnTo>
                      <a:pt x="96" y="4"/>
                    </a:lnTo>
                    <a:lnTo>
                      <a:pt x="104" y="0"/>
                    </a:lnTo>
                    <a:lnTo>
                      <a:pt x="116" y="0"/>
                    </a:lnTo>
                    <a:lnTo>
                      <a:pt x="130" y="4"/>
                    </a:lnTo>
                    <a:lnTo>
                      <a:pt x="149" y="12"/>
                    </a:lnTo>
                    <a:lnTo>
                      <a:pt x="161" y="22"/>
                    </a:lnTo>
                    <a:lnTo>
                      <a:pt x="165" y="30"/>
                    </a:lnTo>
                    <a:lnTo>
                      <a:pt x="167" y="32"/>
                    </a:lnTo>
                    <a:lnTo>
                      <a:pt x="165" y="32"/>
                    </a:lnTo>
                    <a:lnTo>
                      <a:pt x="157" y="36"/>
                    </a:lnTo>
                    <a:lnTo>
                      <a:pt x="147" y="44"/>
                    </a:lnTo>
                    <a:lnTo>
                      <a:pt x="135" y="5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8" name="Freeform 279"/>
              <p:cNvSpPr>
                <a:spLocks/>
              </p:cNvSpPr>
              <p:nvPr/>
            </p:nvSpPr>
            <p:spPr bwMode="auto">
              <a:xfrm>
                <a:off x="4125913" y="1979613"/>
                <a:ext cx="131763" cy="133350"/>
              </a:xfrm>
              <a:custGeom>
                <a:avLst/>
                <a:gdLst/>
                <a:ahLst/>
                <a:cxnLst>
                  <a:cxn ang="0">
                    <a:pos x="106" y="4"/>
                  </a:cxn>
                  <a:cxn ang="0">
                    <a:pos x="112" y="6"/>
                  </a:cxn>
                  <a:cxn ang="0">
                    <a:pos x="120" y="6"/>
                  </a:cxn>
                  <a:cxn ang="0">
                    <a:pos x="130" y="8"/>
                  </a:cxn>
                  <a:cxn ang="0">
                    <a:pos x="138" y="10"/>
                  </a:cxn>
                  <a:cxn ang="0">
                    <a:pos x="148" y="12"/>
                  </a:cxn>
                  <a:cxn ang="0">
                    <a:pos x="156" y="18"/>
                  </a:cxn>
                  <a:cxn ang="0">
                    <a:pos x="161" y="25"/>
                  </a:cxn>
                  <a:cxn ang="0">
                    <a:pos x="165" y="37"/>
                  </a:cxn>
                  <a:cxn ang="0">
                    <a:pos x="165" y="47"/>
                  </a:cxn>
                  <a:cxn ang="0">
                    <a:pos x="161" y="55"/>
                  </a:cxn>
                  <a:cxn ang="0">
                    <a:pos x="156" y="61"/>
                  </a:cxn>
                  <a:cxn ang="0">
                    <a:pos x="150" y="63"/>
                  </a:cxn>
                  <a:cxn ang="0">
                    <a:pos x="144" y="65"/>
                  </a:cxn>
                  <a:cxn ang="0">
                    <a:pos x="136" y="63"/>
                  </a:cxn>
                  <a:cxn ang="0">
                    <a:pos x="130" y="57"/>
                  </a:cxn>
                  <a:cxn ang="0">
                    <a:pos x="128" y="47"/>
                  </a:cxn>
                  <a:cxn ang="0">
                    <a:pos x="126" y="35"/>
                  </a:cxn>
                  <a:cxn ang="0">
                    <a:pos x="124" y="27"/>
                  </a:cxn>
                  <a:cxn ang="0">
                    <a:pos x="120" y="22"/>
                  </a:cxn>
                  <a:cxn ang="0">
                    <a:pos x="116" y="18"/>
                  </a:cxn>
                  <a:cxn ang="0">
                    <a:pos x="112" y="16"/>
                  </a:cxn>
                  <a:cxn ang="0">
                    <a:pos x="108" y="16"/>
                  </a:cxn>
                  <a:cxn ang="0">
                    <a:pos x="104" y="16"/>
                  </a:cxn>
                  <a:cxn ang="0">
                    <a:pos x="98" y="16"/>
                  </a:cxn>
                  <a:cxn ang="0">
                    <a:pos x="91" y="20"/>
                  </a:cxn>
                  <a:cxn ang="0">
                    <a:pos x="79" y="27"/>
                  </a:cxn>
                  <a:cxn ang="0">
                    <a:pos x="67" y="43"/>
                  </a:cxn>
                  <a:cxn ang="0">
                    <a:pos x="55" y="69"/>
                  </a:cxn>
                  <a:cxn ang="0">
                    <a:pos x="53" y="92"/>
                  </a:cxn>
                  <a:cxn ang="0">
                    <a:pos x="57" y="112"/>
                  </a:cxn>
                  <a:cxn ang="0">
                    <a:pos x="67" y="128"/>
                  </a:cxn>
                  <a:cxn ang="0">
                    <a:pos x="79" y="136"/>
                  </a:cxn>
                  <a:cxn ang="0">
                    <a:pos x="92" y="142"/>
                  </a:cxn>
                  <a:cxn ang="0">
                    <a:pos x="104" y="144"/>
                  </a:cxn>
                  <a:cxn ang="0">
                    <a:pos x="112" y="146"/>
                  </a:cxn>
                  <a:cxn ang="0">
                    <a:pos x="114" y="150"/>
                  </a:cxn>
                  <a:cxn ang="0">
                    <a:pos x="114" y="153"/>
                  </a:cxn>
                  <a:cxn ang="0">
                    <a:pos x="110" y="157"/>
                  </a:cxn>
                  <a:cxn ang="0">
                    <a:pos x="106" y="161"/>
                  </a:cxn>
                  <a:cxn ang="0">
                    <a:pos x="98" y="163"/>
                  </a:cxn>
                  <a:cxn ang="0">
                    <a:pos x="89" y="165"/>
                  </a:cxn>
                  <a:cxn ang="0">
                    <a:pos x="79" y="167"/>
                  </a:cxn>
                  <a:cxn ang="0">
                    <a:pos x="67" y="165"/>
                  </a:cxn>
                  <a:cxn ang="0">
                    <a:pos x="53" y="161"/>
                  </a:cxn>
                  <a:cxn ang="0">
                    <a:pos x="29" y="150"/>
                  </a:cxn>
                  <a:cxn ang="0">
                    <a:pos x="14" y="132"/>
                  </a:cxn>
                  <a:cxn ang="0">
                    <a:pos x="4" y="112"/>
                  </a:cxn>
                  <a:cxn ang="0">
                    <a:pos x="0" y="90"/>
                  </a:cxn>
                  <a:cxn ang="0">
                    <a:pos x="4" y="69"/>
                  </a:cxn>
                  <a:cxn ang="0">
                    <a:pos x="12" y="43"/>
                  </a:cxn>
                  <a:cxn ang="0">
                    <a:pos x="27" y="22"/>
                  </a:cxn>
                  <a:cxn ang="0">
                    <a:pos x="51" y="6"/>
                  </a:cxn>
                  <a:cxn ang="0">
                    <a:pos x="71" y="2"/>
                  </a:cxn>
                  <a:cxn ang="0">
                    <a:pos x="87" y="0"/>
                  </a:cxn>
                  <a:cxn ang="0">
                    <a:pos x="98" y="2"/>
                  </a:cxn>
                  <a:cxn ang="0">
                    <a:pos x="106" y="4"/>
                  </a:cxn>
                </a:cxnLst>
                <a:rect l="0" t="0" r="r" b="b"/>
                <a:pathLst>
                  <a:path w="165" h="167">
                    <a:moveTo>
                      <a:pt x="106" y="4"/>
                    </a:moveTo>
                    <a:lnTo>
                      <a:pt x="112" y="6"/>
                    </a:lnTo>
                    <a:lnTo>
                      <a:pt x="120" y="6"/>
                    </a:lnTo>
                    <a:lnTo>
                      <a:pt x="130" y="8"/>
                    </a:lnTo>
                    <a:lnTo>
                      <a:pt x="138" y="10"/>
                    </a:lnTo>
                    <a:lnTo>
                      <a:pt x="148" y="12"/>
                    </a:lnTo>
                    <a:lnTo>
                      <a:pt x="156" y="18"/>
                    </a:lnTo>
                    <a:lnTo>
                      <a:pt x="161" y="25"/>
                    </a:lnTo>
                    <a:lnTo>
                      <a:pt x="165" y="37"/>
                    </a:lnTo>
                    <a:lnTo>
                      <a:pt x="165" y="47"/>
                    </a:lnTo>
                    <a:lnTo>
                      <a:pt x="161" y="55"/>
                    </a:lnTo>
                    <a:lnTo>
                      <a:pt x="156" y="61"/>
                    </a:lnTo>
                    <a:lnTo>
                      <a:pt x="150" y="63"/>
                    </a:lnTo>
                    <a:lnTo>
                      <a:pt x="144" y="65"/>
                    </a:lnTo>
                    <a:lnTo>
                      <a:pt x="136" y="63"/>
                    </a:lnTo>
                    <a:lnTo>
                      <a:pt x="130" y="57"/>
                    </a:lnTo>
                    <a:lnTo>
                      <a:pt x="128" y="47"/>
                    </a:lnTo>
                    <a:lnTo>
                      <a:pt x="126" y="35"/>
                    </a:lnTo>
                    <a:lnTo>
                      <a:pt x="124" y="27"/>
                    </a:lnTo>
                    <a:lnTo>
                      <a:pt x="120" y="22"/>
                    </a:lnTo>
                    <a:lnTo>
                      <a:pt x="116" y="18"/>
                    </a:lnTo>
                    <a:lnTo>
                      <a:pt x="112" y="16"/>
                    </a:lnTo>
                    <a:lnTo>
                      <a:pt x="108" y="16"/>
                    </a:lnTo>
                    <a:lnTo>
                      <a:pt x="104" y="16"/>
                    </a:lnTo>
                    <a:lnTo>
                      <a:pt x="98" y="16"/>
                    </a:lnTo>
                    <a:lnTo>
                      <a:pt x="91" y="20"/>
                    </a:lnTo>
                    <a:lnTo>
                      <a:pt x="79" y="27"/>
                    </a:lnTo>
                    <a:lnTo>
                      <a:pt x="67" y="43"/>
                    </a:lnTo>
                    <a:lnTo>
                      <a:pt x="55" y="69"/>
                    </a:lnTo>
                    <a:lnTo>
                      <a:pt x="53" y="92"/>
                    </a:lnTo>
                    <a:lnTo>
                      <a:pt x="57" y="112"/>
                    </a:lnTo>
                    <a:lnTo>
                      <a:pt x="67" y="128"/>
                    </a:lnTo>
                    <a:lnTo>
                      <a:pt x="79" y="136"/>
                    </a:lnTo>
                    <a:lnTo>
                      <a:pt x="92" y="142"/>
                    </a:lnTo>
                    <a:lnTo>
                      <a:pt x="104" y="144"/>
                    </a:lnTo>
                    <a:lnTo>
                      <a:pt x="112" y="146"/>
                    </a:lnTo>
                    <a:lnTo>
                      <a:pt x="114" y="150"/>
                    </a:lnTo>
                    <a:lnTo>
                      <a:pt x="114" y="153"/>
                    </a:lnTo>
                    <a:lnTo>
                      <a:pt x="110" y="157"/>
                    </a:lnTo>
                    <a:lnTo>
                      <a:pt x="106" y="161"/>
                    </a:lnTo>
                    <a:lnTo>
                      <a:pt x="98" y="163"/>
                    </a:lnTo>
                    <a:lnTo>
                      <a:pt x="89" y="165"/>
                    </a:lnTo>
                    <a:lnTo>
                      <a:pt x="79" y="167"/>
                    </a:lnTo>
                    <a:lnTo>
                      <a:pt x="67" y="165"/>
                    </a:lnTo>
                    <a:lnTo>
                      <a:pt x="53" y="161"/>
                    </a:lnTo>
                    <a:lnTo>
                      <a:pt x="29" y="150"/>
                    </a:lnTo>
                    <a:lnTo>
                      <a:pt x="14" y="132"/>
                    </a:lnTo>
                    <a:lnTo>
                      <a:pt x="4" y="112"/>
                    </a:lnTo>
                    <a:lnTo>
                      <a:pt x="0" y="90"/>
                    </a:lnTo>
                    <a:lnTo>
                      <a:pt x="4" y="69"/>
                    </a:lnTo>
                    <a:lnTo>
                      <a:pt x="12" y="43"/>
                    </a:lnTo>
                    <a:lnTo>
                      <a:pt x="27" y="22"/>
                    </a:lnTo>
                    <a:lnTo>
                      <a:pt x="51" y="6"/>
                    </a:lnTo>
                    <a:lnTo>
                      <a:pt x="71" y="2"/>
                    </a:lnTo>
                    <a:lnTo>
                      <a:pt x="87" y="0"/>
                    </a:lnTo>
                    <a:lnTo>
                      <a:pt x="98" y="2"/>
                    </a:lnTo>
                    <a:lnTo>
                      <a:pt x="106" y="4"/>
                    </a:lnTo>
                    <a:close/>
                  </a:path>
                </a:pathLst>
              </a:custGeom>
              <a:solidFill>
                <a:srgbClr val="494C9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9" name="Freeform 280"/>
              <p:cNvSpPr>
                <a:spLocks/>
              </p:cNvSpPr>
              <p:nvPr/>
            </p:nvSpPr>
            <p:spPr bwMode="auto">
              <a:xfrm>
                <a:off x="4398963" y="1566863"/>
                <a:ext cx="136525" cy="155575"/>
              </a:xfrm>
              <a:custGeom>
                <a:avLst/>
                <a:gdLst/>
                <a:ahLst/>
                <a:cxnLst>
                  <a:cxn ang="0">
                    <a:pos x="74" y="16"/>
                  </a:cxn>
                  <a:cxn ang="0">
                    <a:pos x="67" y="34"/>
                  </a:cxn>
                  <a:cxn ang="0">
                    <a:pos x="71" y="53"/>
                  </a:cxn>
                  <a:cxn ang="0">
                    <a:pos x="80" y="67"/>
                  </a:cxn>
                  <a:cxn ang="0">
                    <a:pos x="100" y="65"/>
                  </a:cxn>
                  <a:cxn ang="0">
                    <a:pos x="110" y="47"/>
                  </a:cxn>
                  <a:cxn ang="0">
                    <a:pos x="106" y="28"/>
                  </a:cxn>
                  <a:cxn ang="0">
                    <a:pos x="94" y="12"/>
                  </a:cxn>
                  <a:cxn ang="0">
                    <a:pos x="92" y="8"/>
                  </a:cxn>
                  <a:cxn ang="0">
                    <a:pos x="106" y="2"/>
                  </a:cxn>
                  <a:cxn ang="0">
                    <a:pos x="134" y="6"/>
                  </a:cxn>
                  <a:cxn ang="0">
                    <a:pos x="167" y="36"/>
                  </a:cxn>
                  <a:cxn ang="0">
                    <a:pos x="173" y="75"/>
                  </a:cxn>
                  <a:cxn ang="0">
                    <a:pos x="153" y="87"/>
                  </a:cxn>
                  <a:cxn ang="0">
                    <a:pos x="128" y="85"/>
                  </a:cxn>
                  <a:cxn ang="0">
                    <a:pos x="104" y="81"/>
                  </a:cxn>
                  <a:cxn ang="0">
                    <a:pos x="80" y="81"/>
                  </a:cxn>
                  <a:cxn ang="0">
                    <a:pos x="63" y="93"/>
                  </a:cxn>
                  <a:cxn ang="0">
                    <a:pos x="65" y="128"/>
                  </a:cxn>
                  <a:cxn ang="0">
                    <a:pos x="94" y="154"/>
                  </a:cxn>
                  <a:cxn ang="0">
                    <a:pos x="135" y="156"/>
                  </a:cxn>
                  <a:cxn ang="0">
                    <a:pos x="153" y="158"/>
                  </a:cxn>
                  <a:cxn ang="0">
                    <a:pos x="157" y="164"/>
                  </a:cxn>
                  <a:cxn ang="0">
                    <a:pos x="149" y="175"/>
                  </a:cxn>
                  <a:cxn ang="0">
                    <a:pos x="132" y="189"/>
                  </a:cxn>
                  <a:cxn ang="0">
                    <a:pos x="104" y="197"/>
                  </a:cxn>
                  <a:cxn ang="0">
                    <a:pos x="69" y="195"/>
                  </a:cxn>
                  <a:cxn ang="0">
                    <a:pos x="37" y="181"/>
                  </a:cxn>
                  <a:cxn ang="0">
                    <a:pos x="13" y="156"/>
                  </a:cxn>
                  <a:cxn ang="0">
                    <a:pos x="2" y="122"/>
                  </a:cxn>
                  <a:cxn ang="0">
                    <a:pos x="7" y="61"/>
                  </a:cxn>
                  <a:cxn ang="0">
                    <a:pos x="37" y="18"/>
                  </a:cxn>
                  <a:cxn ang="0">
                    <a:pos x="61" y="8"/>
                  </a:cxn>
                  <a:cxn ang="0">
                    <a:pos x="74" y="12"/>
                  </a:cxn>
                </a:cxnLst>
                <a:rect l="0" t="0" r="r" b="b"/>
                <a:pathLst>
                  <a:path w="173" h="197">
                    <a:moveTo>
                      <a:pt x="76" y="12"/>
                    </a:moveTo>
                    <a:lnTo>
                      <a:pt x="74" y="16"/>
                    </a:lnTo>
                    <a:lnTo>
                      <a:pt x="71" y="24"/>
                    </a:lnTo>
                    <a:lnTo>
                      <a:pt x="67" y="34"/>
                    </a:lnTo>
                    <a:lnTo>
                      <a:pt x="67" y="43"/>
                    </a:lnTo>
                    <a:lnTo>
                      <a:pt x="71" y="53"/>
                    </a:lnTo>
                    <a:lnTo>
                      <a:pt x="74" y="61"/>
                    </a:lnTo>
                    <a:lnTo>
                      <a:pt x="80" y="67"/>
                    </a:lnTo>
                    <a:lnTo>
                      <a:pt x="90" y="69"/>
                    </a:lnTo>
                    <a:lnTo>
                      <a:pt x="100" y="65"/>
                    </a:lnTo>
                    <a:lnTo>
                      <a:pt x="106" y="57"/>
                    </a:lnTo>
                    <a:lnTo>
                      <a:pt x="110" y="47"/>
                    </a:lnTo>
                    <a:lnTo>
                      <a:pt x="110" y="38"/>
                    </a:lnTo>
                    <a:lnTo>
                      <a:pt x="106" y="28"/>
                    </a:lnTo>
                    <a:lnTo>
                      <a:pt x="100" y="20"/>
                    </a:lnTo>
                    <a:lnTo>
                      <a:pt x="94" y="12"/>
                    </a:lnTo>
                    <a:lnTo>
                      <a:pt x="90" y="10"/>
                    </a:lnTo>
                    <a:lnTo>
                      <a:pt x="92" y="8"/>
                    </a:lnTo>
                    <a:lnTo>
                      <a:pt x="96" y="4"/>
                    </a:lnTo>
                    <a:lnTo>
                      <a:pt x="106" y="2"/>
                    </a:lnTo>
                    <a:lnTo>
                      <a:pt x="118" y="0"/>
                    </a:lnTo>
                    <a:lnTo>
                      <a:pt x="134" y="6"/>
                    </a:lnTo>
                    <a:lnTo>
                      <a:pt x="151" y="18"/>
                    </a:lnTo>
                    <a:lnTo>
                      <a:pt x="167" y="36"/>
                    </a:lnTo>
                    <a:lnTo>
                      <a:pt x="173" y="59"/>
                    </a:lnTo>
                    <a:lnTo>
                      <a:pt x="173" y="75"/>
                    </a:lnTo>
                    <a:lnTo>
                      <a:pt x="167" y="83"/>
                    </a:lnTo>
                    <a:lnTo>
                      <a:pt x="153" y="87"/>
                    </a:lnTo>
                    <a:lnTo>
                      <a:pt x="135" y="87"/>
                    </a:lnTo>
                    <a:lnTo>
                      <a:pt x="128" y="85"/>
                    </a:lnTo>
                    <a:lnTo>
                      <a:pt x="116" y="83"/>
                    </a:lnTo>
                    <a:lnTo>
                      <a:pt x="104" y="81"/>
                    </a:lnTo>
                    <a:lnTo>
                      <a:pt x="90" y="81"/>
                    </a:lnTo>
                    <a:lnTo>
                      <a:pt x="80" y="81"/>
                    </a:lnTo>
                    <a:lnTo>
                      <a:pt x="71" y="85"/>
                    </a:lnTo>
                    <a:lnTo>
                      <a:pt x="63" y="93"/>
                    </a:lnTo>
                    <a:lnTo>
                      <a:pt x="61" y="108"/>
                    </a:lnTo>
                    <a:lnTo>
                      <a:pt x="65" y="128"/>
                    </a:lnTo>
                    <a:lnTo>
                      <a:pt x="76" y="144"/>
                    </a:lnTo>
                    <a:lnTo>
                      <a:pt x="94" y="154"/>
                    </a:lnTo>
                    <a:lnTo>
                      <a:pt x="118" y="158"/>
                    </a:lnTo>
                    <a:lnTo>
                      <a:pt x="135" y="156"/>
                    </a:lnTo>
                    <a:lnTo>
                      <a:pt x="147" y="156"/>
                    </a:lnTo>
                    <a:lnTo>
                      <a:pt x="153" y="158"/>
                    </a:lnTo>
                    <a:lnTo>
                      <a:pt x="157" y="160"/>
                    </a:lnTo>
                    <a:lnTo>
                      <a:pt x="157" y="164"/>
                    </a:lnTo>
                    <a:lnTo>
                      <a:pt x="153" y="169"/>
                    </a:lnTo>
                    <a:lnTo>
                      <a:pt x="149" y="175"/>
                    </a:lnTo>
                    <a:lnTo>
                      <a:pt x="141" y="183"/>
                    </a:lnTo>
                    <a:lnTo>
                      <a:pt x="132" y="189"/>
                    </a:lnTo>
                    <a:lnTo>
                      <a:pt x="120" y="195"/>
                    </a:lnTo>
                    <a:lnTo>
                      <a:pt x="104" y="197"/>
                    </a:lnTo>
                    <a:lnTo>
                      <a:pt x="86" y="197"/>
                    </a:lnTo>
                    <a:lnTo>
                      <a:pt x="69" y="195"/>
                    </a:lnTo>
                    <a:lnTo>
                      <a:pt x="53" y="189"/>
                    </a:lnTo>
                    <a:lnTo>
                      <a:pt x="37" y="181"/>
                    </a:lnTo>
                    <a:lnTo>
                      <a:pt x="25" y="169"/>
                    </a:lnTo>
                    <a:lnTo>
                      <a:pt x="13" y="156"/>
                    </a:lnTo>
                    <a:lnTo>
                      <a:pt x="6" y="140"/>
                    </a:lnTo>
                    <a:lnTo>
                      <a:pt x="2" y="122"/>
                    </a:lnTo>
                    <a:lnTo>
                      <a:pt x="0" y="101"/>
                    </a:lnTo>
                    <a:lnTo>
                      <a:pt x="7" y="61"/>
                    </a:lnTo>
                    <a:lnTo>
                      <a:pt x="21" y="34"/>
                    </a:lnTo>
                    <a:lnTo>
                      <a:pt x="37" y="18"/>
                    </a:lnTo>
                    <a:lnTo>
                      <a:pt x="51" y="10"/>
                    </a:lnTo>
                    <a:lnTo>
                      <a:pt x="61" y="8"/>
                    </a:lnTo>
                    <a:lnTo>
                      <a:pt x="71" y="10"/>
                    </a:lnTo>
                    <a:lnTo>
                      <a:pt x="74" y="12"/>
                    </a:lnTo>
                    <a:lnTo>
                      <a:pt x="76" y="12"/>
                    </a:lnTo>
                    <a:close/>
                  </a:path>
                </a:pathLst>
              </a:custGeom>
              <a:solidFill>
                <a:srgbClr val="494C9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0" name="Freeform 281"/>
              <p:cNvSpPr>
                <a:spLocks/>
              </p:cNvSpPr>
              <p:nvPr/>
            </p:nvSpPr>
            <p:spPr bwMode="auto">
              <a:xfrm>
                <a:off x="3854451" y="1517651"/>
                <a:ext cx="165100" cy="274638"/>
              </a:xfrm>
              <a:custGeom>
                <a:avLst/>
                <a:gdLst/>
                <a:ahLst/>
                <a:cxnLst>
                  <a:cxn ang="0">
                    <a:pos x="189" y="55"/>
                  </a:cxn>
                  <a:cxn ang="0">
                    <a:pos x="191" y="99"/>
                  </a:cxn>
                  <a:cxn ang="0">
                    <a:pos x="176" y="140"/>
                  </a:cxn>
                  <a:cxn ang="0">
                    <a:pos x="150" y="177"/>
                  </a:cxn>
                  <a:cxn ang="0">
                    <a:pos x="122" y="211"/>
                  </a:cxn>
                  <a:cxn ang="0">
                    <a:pos x="95" y="240"/>
                  </a:cxn>
                  <a:cxn ang="0">
                    <a:pos x="83" y="262"/>
                  </a:cxn>
                  <a:cxn ang="0">
                    <a:pos x="81" y="272"/>
                  </a:cxn>
                  <a:cxn ang="0">
                    <a:pos x="85" y="284"/>
                  </a:cxn>
                  <a:cxn ang="0">
                    <a:pos x="97" y="292"/>
                  </a:cxn>
                  <a:cxn ang="0">
                    <a:pos x="112" y="292"/>
                  </a:cxn>
                  <a:cxn ang="0">
                    <a:pos x="130" y="290"/>
                  </a:cxn>
                  <a:cxn ang="0">
                    <a:pos x="156" y="288"/>
                  </a:cxn>
                  <a:cxn ang="0">
                    <a:pos x="181" y="284"/>
                  </a:cxn>
                  <a:cxn ang="0">
                    <a:pos x="199" y="284"/>
                  </a:cxn>
                  <a:cxn ang="0">
                    <a:pos x="209" y="292"/>
                  </a:cxn>
                  <a:cxn ang="0">
                    <a:pos x="205" y="313"/>
                  </a:cxn>
                  <a:cxn ang="0">
                    <a:pos x="189" y="335"/>
                  </a:cxn>
                  <a:cxn ang="0">
                    <a:pos x="166" y="345"/>
                  </a:cxn>
                  <a:cxn ang="0">
                    <a:pos x="150" y="347"/>
                  </a:cxn>
                  <a:cxn ang="0">
                    <a:pos x="134" y="347"/>
                  </a:cxn>
                  <a:cxn ang="0">
                    <a:pos x="116" y="347"/>
                  </a:cxn>
                  <a:cxn ang="0">
                    <a:pos x="20" y="345"/>
                  </a:cxn>
                  <a:cxn ang="0">
                    <a:pos x="8" y="343"/>
                  </a:cxn>
                  <a:cxn ang="0">
                    <a:pos x="0" y="331"/>
                  </a:cxn>
                  <a:cxn ang="0">
                    <a:pos x="12" y="292"/>
                  </a:cxn>
                  <a:cxn ang="0">
                    <a:pos x="42" y="258"/>
                  </a:cxn>
                  <a:cxn ang="0">
                    <a:pos x="63" y="230"/>
                  </a:cxn>
                  <a:cxn ang="0">
                    <a:pos x="85" y="203"/>
                  </a:cxn>
                  <a:cxn ang="0">
                    <a:pos x="105" y="173"/>
                  </a:cxn>
                  <a:cxn ang="0">
                    <a:pos x="118" y="144"/>
                  </a:cxn>
                  <a:cxn ang="0">
                    <a:pos x="128" y="106"/>
                  </a:cxn>
                  <a:cxn ang="0">
                    <a:pos x="118" y="71"/>
                  </a:cxn>
                  <a:cxn ang="0">
                    <a:pos x="95" y="55"/>
                  </a:cxn>
                  <a:cxn ang="0">
                    <a:pos x="67" y="51"/>
                  </a:cxn>
                  <a:cxn ang="0">
                    <a:pos x="40" y="57"/>
                  </a:cxn>
                  <a:cxn ang="0">
                    <a:pos x="18" y="53"/>
                  </a:cxn>
                  <a:cxn ang="0">
                    <a:pos x="18" y="41"/>
                  </a:cxn>
                  <a:cxn ang="0">
                    <a:pos x="30" y="28"/>
                  </a:cxn>
                  <a:cxn ang="0">
                    <a:pos x="48" y="16"/>
                  </a:cxn>
                  <a:cxn ang="0">
                    <a:pos x="69" y="6"/>
                  </a:cxn>
                  <a:cxn ang="0">
                    <a:pos x="99" y="0"/>
                  </a:cxn>
                  <a:cxn ang="0">
                    <a:pos x="130" y="2"/>
                  </a:cxn>
                  <a:cxn ang="0">
                    <a:pos x="158" y="14"/>
                  </a:cxn>
                  <a:cxn ang="0">
                    <a:pos x="179" y="34"/>
                  </a:cxn>
                </a:cxnLst>
                <a:rect l="0" t="0" r="r" b="b"/>
                <a:pathLst>
                  <a:path w="209" h="347">
                    <a:moveTo>
                      <a:pt x="179" y="34"/>
                    </a:moveTo>
                    <a:lnTo>
                      <a:pt x="189" y="55"/>
                    </a:lnTo>
                    <a:lnTo>
                      <a:pt x="193" y="77"/>
                    </a:lnTo>
                    <a:lnTo>
                      <a:pt x="191" y="99"/>
                    </a:lnTo>
                    <a:lnTo>
                      <a:pt x="185" y="118"/>
                    </a:lnTo>
                    <a:lnTo>
                      <a:pt x="176" y="140"/>
                    </a:lnTo>
                    <a:lnTo>
                      <a:pt x="164" y="160"/>
                    </a:lnTo>
                    <a:lnTo>
                      <a:pt x="150" y="177"/>
                    </a:lnTo>
                    <a:lnTo>
                      <a:pt x="136" y="195"/>
                    </a:lnTo>
                    <a:lnTo>
                      <a:pt x="122" y="211"/>
                    </a:lnTo>
                    <a:lnTo>
                      <a:pt x="109" y="225"/>
                    </a:lnTo>
                    <a:lnTo>
                      <a:pt x="95" y="240"/>
                    </a:lnTo>
                    <a:lnTo>
                      <a:pt x="85" y="258"/>
                    </a:lnTo>
                    <a:lnTo>
                      <a:pt x="83" y="262"/>
                    </a:lnTo>
                    <a:lnTo>
                      <a:pt x="81" y="268"/>
                    </a:lnTo>
                    <a:lnTo>
                      <a:pt x="81" y="272"/>
                    </a:lnTo>
                    <a:lnTo>
                      <a:pt x="81" y="278"/>
                    </a:lnTo>
                    <a:lnTo>
                      <a:pt x="85" y="284"/>
                    </a:lnTo>
                    <a:lnTo>
                      <a:pt x="91" y="288"/>
                    </a:lnTo>
                    <a:lnTo>
                      <a:pt x="97" y="292"/>
                    </a:lnTo>
                    <a:lnTo>
                      <a:pt x="105" y="292"/>
                    </a:lnTo>
                    <a:lnTo>
                      <a:pt x="112" y="292"/>
                    </a:lnTo>
                    <a:lnTo>
                      <a:pt x="120" y="292"/>
                    </a:lnTo>
                    <a:lnTo>
                      <a:pt x="130" y="290"/>
                    </a:lnTo>
                    <a:lnTo>
                      <a:pt x="140" y="290"/>
                    </a:lnTo>
                    <a:lnTo>
                      <a:pt x="156" y="288"/>
                    </a:lnTo>
                    <a:lnTo>
                      <a:pt x="170" y="284"/>
                    </a:lnTo>
                    <a:lnTo>
                      <a:pt x="181" y="284"/>
                    </a:lnTo>
                    <a:lnTo>
                      <a:pt x="191" y="284"/>
                    </a:lnTo>
                    <a:lnTo>
                      <a:pt x="199" y="284"/>
                    </a:lnTo>
                    <a:lnTo>
                      <a:pt x="205" y="288"/>
                    </a:lnTo>
                    <a:lnTo>
                      <a:pt x="209" y="292"/>
                    </a:lnTo>
                    <a:lnTo>
                      <a:pt x="209" y="299"/>
                    </a:lnTo>
                    <a:lnTo>
                      <a:pt x="205" y="313"/>
                    </a:lnTo>
                    <a:lnTo>
                      <a:pt x="199" y="325"/>
                    </a:lnTo>
                    <a:lnTo>
                      <a:pt x="189" y="335"/>
                    </a:lnTo>
                    <a:lnTo>
                      <a:pt x="174" y="343"/>
                    </a:lnTo>
                    <a:lnTo>
                      <a:pt x="166" y="345"/>
                    </a:lnTo>
                    <a:lnTo>
                      <a:pt x="158" y="347"/>
                    </a:lnTo>
                    <a:lnTo>
                      <a:pt x="150" y="347"/>
                    </a:lnTo>
                    <a:lnTo>
                      <a:pt x="142" y="347"/>
                    </a:lnTo>
                    <a:lnTo>
                      <a:pt x="134" y="347"/>
                    </a:lnTo>
                    <a:lnTo>
                      <a:pt x="124" y="347"/>
                    </a:lnTo>
                    <a:lnTo>
                      <a:pt x="116" y="347"/>
                    </a:lnTo>
                    <a:lnTo>
                      <a:pt x="109" y="347"/>
                    </a:lnTo>
                    <a:lnTo>
                      <a:pt x="20" y="345"/>
                    </a:lnTo>
                    <a:lnTo>
                      <a:pt x="14" y="345"/>
                    </a:lnTo>
                    <a:lnTo>
                      <a:pt x="8" y="343"/>
                    </a:lnTo>
                    <a:lnTo>
                      <a:pt x="2" y="337"/>
                    </a:lnTo>
                    <a:lnTo>
                      <a:pt x="0" y="331"/>
                    </a:lnTo>
                    <a:lnTo>
                      <a:pt x="2" y="309"/>
                    </a:lnTo>
                    <a:lnTo>
                      <a:pt x="12" y="292"/>
                    </a:lnTo>
                    <a:lnTo>
                      <a:pt x="26" y="276"/>
                    </a:lnTo>
                    <a:lnTo>
                      <a:pt x="42" y="258"/>
                    </a:lnTo>
                    <a:lnTo>
                      <a:pt x="53" y="244"/>
                    </a:lnTo>
                    <a:lnTo>
                      <a:pt x="63" y="230"/>
                    </a:lnTo>
                    <a:lnTo>
                      <a:pt x="75" y="217"/>
                    </a:lnTo>
                    <a:lnTo>
                      <a:pt x="85" y="203"/>
                    </a:lnTo>
                    <a:lnTo>
                      <a:pt x="95" y="189"/>
                    </a:lnTo>
                    <a:lnTo>
                      <a:pt x="105" y="173"/>
                    </a:lnTo>
                    <a:lnTo>
                      <a:pt x="112" y="160"/>
                    </a:lnTo>
                    <a:lnTo>
                      <a:pt x="118" y="144"/>
                    </a:lnTo>
                    <a:lnTo>
                      <a:pt x="124" y="126"/>
                    </a:lnTo>
                    <a:lnTo>
                      <a:pt x="128" y="106"/>
                    </a:lnTo>
                    <a:lnTo>
                      <a:pt x="126" y="87"/>
                    </a:lnTo>
                    <a:lnTo>
                      <a:pt x="118" y="71"/>
                    </a:lnTo>
                    <a:lnTo>
                      <a:pt x="107" y="61"/>
                    </a:lnTo>
                    <a:lnTo>
                      <a:pt x="95" y="55"/>
                    </a:lnTo>
                    <a:lnTo>
                      <a:pt x="81" y="51"/>
                    </a:lnTo>
                    <a:lnTo>
                      <a:pt x="67" y="51"/>
                    </a:lnTo>
                    <a:lnTo>
                      <a:pt x="53" y="53"/>
                    </a:lnTo>
                    <a:lnTo>
                      <a:pt x="40" y="57"/>
                    </a:lnTo>
                    <a:lnTo>
                      <a:pt x="28" y="59"/>
                    </a:lnTo>
                    <a:lnTo>
                      <a:pt x="18" y="53"/>
                    </a:lnTo>
                    <a:lnTo>
                      <a:pt x="16" y="47"/>
                    </a:lnTo>
                    <a:lnTo>
                      <a:pt x="18" y="41"/>
                    </a:lnTo>
                    <a:lnTo>
                      <a:pt x="24" y="36"/>
                    </a:lnTo>
                    <a:lnTo>
                      <a:pt x="30" y="28"/>
                    </a:lnTo>
                    <a:lnTo>
                      <a:pt x="40" y="22"/>
                    </a:lnTo>
                    <a:lnTo>
                      <a:pt x="48" y="16"/>
                    </a:lnTo>
                    <a:lnTo>
                      <a:pt x="59" y="10"/>
                    </a:lnTo>
                    <a:lnTo>
                      <a:pt x="69" y="6"/>
                    </a:lnTo>
                    <a:lnTo>
                      <a:pt x="85" y="2"/>
                    </a:lnTo>
                    <a:lnTo>
                      <a:pt x="99" y="0"/>
                    </a:lnTo>
                    <a:lnTo>
                      <a:pt x="114" y="0"/>
                    </a:lnTo>
                    <a:lnTo>
                      <a:pt x="130" y="2"/>
                    </a:lnTo>
                    <a:lnTo>
                      <a:pt x="144" y="6"/>
                    </a:lnTo>
                    <a:lnTo>
                      <a:pt x="158" y="14"/>
                    </a:lnTo>
                    <a:lnTo>
                      <a:pt x="170" y="22"/>
                    </a:lnTo>
                    <a:lnTo>
                      <a:pt x="179" y="34"/>
                    </a:lnTo>
                    <a:close/>
                  </a:path>
                </a:pathLst>
              </a:custGeom>
              <a:solidFill>
                <a:srgbClr val="494C9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" name="Freeform 282"/>
              <p:cNvSpPr>
                <a:spLocks/>
              </p:cNvSpPr>
              <p:nvPr/>
            </p:nvSpPr>
            <p:spPr bwMode="auto">
              <a:xfrm>
                <a:off x="3348038" y="1470026"/>
                <a:ext cx="234950" cy="250825"/>
              </a:xfrm>
              <a:custGeom>
                <a:avLst/>
                <a:gdLst/>
                <a:ahLst/>
                <a:cxnLst>
                  <a:cxn ang="0">
                    <a:pos x="171" y="24"/>
                  </a:cxn>
                  <a:cxn ang="0">
                    <a:pos x="164" y="18"/>
                  </a:cxn>
                  <a:cxn ang="0">
                    <a:pos x="166" y="10"/>
                  </a:cxn>
                  <a:cxn ang="0">
                    <a:pos x="177" y="4"/>
                  </a:cxn>
                  <a:cxn ang="0">
                    <a:pos x="195" y="0"/>
                  </a:cxn>
                  <a:cxn ang="0">
                    <a:pos x="221" y="0"/>
                  </a:cxn>
                  <a:cxn ang="0">
                    <a:pos x="248" y="10"/>
                  </a:cxn>
                  <a:cxn ang="0">
                    <a:pos x="270" y="26"/>
                  </a:cxn>
                  <a:cxn ang="0">
                    <a:pos x="286" y="47"/>
                  </a:cxn>
                  <a:cxn ang="0">
                    <a:pos x="296" y="73"/>
                  </a:cxn>
                  <a:cxn ang="0">
                    <a:pos x="290" y="108"/>
                  </a:cxn>
                  <a:cxn ang="0">
                    <a:pos x="258" y="136"/>
                  </a:cxn>
                  <a:cxn ang="0">
                    <a:pos x="225" y="162"/>
                  </a:cxn>
                  <a:cxn ang="0">
                    <a:pos x="238" y="189"/>
                  </a:cxn>
                  <a:cxn ang="0">
                    <a:pos x="240" y="230"/>
                  </a:cxn>
                  <a:cxn ang="0">
                    <a:pos x="227" y="260"/>
                  </a:cxn>
                  <a:cxn ang="0">
                    <a:pos x="205" y="286"/>
                  </a:cxn>
                  <a:cxn ang="0">
                    <a:pos x="179" y="303"/>
                  </a:cxn>
                  <a:cxn ang="0">
                    <a:pos x="146" y="315"/>
                  </a:cxn>
                  <a:cxn ang="0">
                    <a:pos x="108" y="317"/>
                  </a:cxn>
                  <a:cxn ang="0">
                    <a:pos x="73" y="309"/>
                  </a:cxn>
                  <a:cxn ang="0">
                    <a:pos x="40" y="290"/>
                  </a:cxn>
                  <a:cxn ang="0">
                    <a:pos x="16" y="268"/>
                  </a:cxn>
                  <a:cxn ang="0">
                    <a:pos x="2" y="246"/>
                  </a:cxn>
                  <a:cxn ang="0">
                    <a:pos x="2" y="230"/>
                  </a:cxn>
                  <a:cxn ang="0">
                    <a:pos x="8" y="227"/>
                  </a:cxn>
                  <a:cxn ang="0">
                    <a:pos x="20" y="234"/>
                  </a:cxn>
                  <a:cxn ang="0">
                    <a:pos x="40" y="254"/>
                  </a:cxn>
                  <a:cxn ang="0">
                    <a:pos x="67" y="266"/>
                  </a:cxn>
                  <a:cxn ang="0">
                    <a:pos x="95" y="270"/>
                  </a:cxn>
                  <a:cxn ang="0">
                    <a:pos x="118" y="264"/>
                  </a:cxn>
                  <a:cxn ang="0">
                    <a:pos x="140" y="252"/>
                  </a:cxn>
                  <a:cxn ang="0">
                    <a:pos x="158" y="228"/>
                  </a:cxn>
                  <a:cxn ang="0">
                    <a:pos x="166" y="199"/>
                  </a:cxn>
                  <a:cxn ang="0">
                    <a:pos x="154" y="175"/>
                  </a:cxn>
                  <a:cxn ang="0">
                    <a:pos x="140" y="156"/>
                  </a:cxn>
                  <a:cxn ang="0">
                    <a:pos x="142" y="136"/>
                  </a:cxn>
                  <a:cxn ang="0">
                    <a:pos x="164" y="126"/>
                  </a:cxn>
                  <a:cxn ang="0">
                    <a:pos x="193" y="118"/>
                  </a:cxn>
                  <a:cxn ang="0">
                    <a:pos x="217" y="102"/>
                  </a:cxn>
                  <a:cxn ang="0">
                    <a:pos x="227" y="79"/>
                  </a:cxn>
                  <a:cxn ang="0">
                    <a:pos x="223" y="61"/>
                  </a:cxn>
                  <a:cxn ang="0">
                    <a:pos x="213" y="41"/>
                  </a:cxn>
                  <a:cxn ang="0">
                    <a:pos x="195" y="32"/>
                  </a:cxn>
                </a:cxnLst>
                <a:rect l="0" t="0" r="r" b="b"/>
                <a:pathLst>
                  <a:path w="296" h="317">
                    <a:moveTo>
                      <a:pt x="181" y="28"/>
                    </a:moveTo>
                    <a:lnTo>
                      <a:pt x="171" y="24"/>
                    </a:lnTo>
                    <a:lnTo>
                      <a:pt x="166" y="22"/>
                    </a:lnTo>
                    <a:lnTo>
                      <a:pt x="164" y="18"/>
                    </a:lnTo>
                    <a:lnTo>
                      <a:pt x="164" y="14"/>
                    </a:lnTo>
                    <a:lnTo>
                      <a:pt x="166" y="10"/>
                    </a:lnTo>
                    <a:lnTo>
                      <a:pt x="170" y="6"/>
                    </a:lnTo>
                    <a:lnTo>
                      <a:pt x="177" y="4"/>
                    </a:lnTo>
                    <a:lnTo>
                      <a:pt x="185" y="0"/>
                    </a:lnTo>
                    <a:lnTo>
                      <a:pt x="195" y="0"/>
                    </a:lnTo>
                    <a:lnTo>
                      <a:pt x="207" y="0"/>
                    </a:lnTo>
                    <a:lnTo>
                      <a:pt x="221" y="0"/>
                    </a:lnTo>
                    <a:lnTo>
                      <a:pt x="234" y="4"/>
                    </a:lnTo>
                    <a:lnTo>
                      <a:pt x="248" y="10"/>
                    </a:lnTo>
                    <a:lnTo>
                      <a:pt x="260" y="18"/>
                    </a:lnTo>
                    <a:lnTo>
                      <a:pt x="270" y="26"/>
                    </a:lnTo>
                    <a:lnTo>
                      <a:pt x="280" y="36"/>
                    </a:lnTo>
                    <a:lnTo>
                      <a:pt x="286" y="47"/>
                    </a:lnTo>
                    <a:lnTo>
                      <a:pt x="292" y="59"/>
                    </a:lnTo>
                    <a:lnTo>
                      <a:pt x="296" y="73"/>
                    </a:lnTo>
                    <a:lnTo>
                      <a:pt x="296" y="87"/>
                    </a:lnTo>
                    <a:lnTo>
                      <a:pt x="290" y="108"/>
                    </a:lnTo>
                    <a:lnTo>
                      <a:pt x="278" y="124"/>
                    </a:lnTo>
                    <a:lnTo>
                      <a:pt x="258" y="136"/>
                    </a:lnTo>
                    <a:lnTo>
                      <a:pt x="240" y="148"/>
                    </a:lnTo>
                    <a:lnTo>
                      <a:pt x="225" y="162"/>
                    </a:lnTo>
                    <a:lnTo>
                      <a:pt x="229" y="173"/>
                    </a:lnTo>
                    <a:lnTo>
                      <a:pt x="238" y="189"/>
                    </a:lnTo>
                    <a:lnTo>
                      <a:pt x="242" y="215"/>
                    </a:lnTo>
                    <a:lnTo>
                      <a:pt x="240" y="230"/>
                    </a:lnTo>
                    <a:lnTo>
                      <a:pt x="234" y="246"/>
                    </a:lnTo>
                    <a:lnTo>
                      <a:pt x="227" y="260"/>
                    </a:lnTo>
                    <a:lnTo>
                      <a:pt x="217" y="274"/>
                    </a:lnTo>
                    <a:lnTo>
                      <a:pt x="205" y="286"/>
                    </a:lnTo>
                    <a:lnTo>
                      <a:pt x="193" y="295"/>
                    </a:lnTo>
                    <a:lnTo>
                      <a:pt x="179" y="303"/>
                    </a:lnTo>
                    <a:lnTo>
                      <a:pt x="166" y="309"/>
                    </a:lnTo>
                    <a:lnTo>
                      <a:pt x="146" y="315"/>
                    </a:lnTo>
                    <a:lnTo>
                      <a:pt x="128" y="317"/>
                    </a:lnTo>
                    <a:lnTo>
                      <a:pt x="108" y="317"/>
                    </a:lnTo>
                    <a:lnTo>
                      <a:pt x="91" y="315"/>
                    </a:lnTo>
                    <a:lnTo>
                      <a:pt x="73" y="309"/>
                    </a:lnTo>
                    <a:lnTo>
                      <a:pt x="55" y="299"/>
                    </a:lnTo>
                    <a:lnTo>
                      <a:pt x="40" y="290"/>
                    </a:lnTo>
                    <a:lnTo>
                      <a:pt x="24" y="276"/>
                    </a:lnTo>
                    <a:lnTo>
                      <a:pt x="16" y="268"/>
                    </a:lnTo>
                    <a:lnTo>
                      <a:pt x="8" y="258"/>
                    </a:lnTo>
                    <a:lnTo>
                      <a:pt x="2" y="246"/>
                    </a:lnTo>
                    <a:lnTo>
                      <a:pt x="0" y="234"/>
                    </a:lnTo>
                    <a:lnTo>
                      <a:pt x="2" y="230"/>
                    </a:lnTo>
                    <a:lnTo>
                      <a:pt x="4" y="228"/>
                    </a:lnTo>
                    <a:lnTo>
                      <a:pt x="8" y="227"/>
                    </a:lnTo>
                    <a:lnTo>
                      <a:pt x="14" y="228"/>
                    </a:lnTo>
                    <a:lnTo>
                      <a:pt x="20" y="234"/>
                    </a:lnTo>
                    <a:lnTo>
                      <a:pt x="28" y="244"/>
                    </a:lnTo>
                    <a:lnTo>
                      <a:pt x="40" y="254"/>
                    </a:lnTo>
                    <a:lnTo>
                      <a:pt x="53" y="262"/>
                    </a:lnTo>
                    <a:lnTo>
                      <a:pt x="67" y="266"/>
                    </a:lnTo>
                    <a:lnTo>
                      <a:pt x="81" y="268"/>
                    </a:lnTo>
                    <a:lnTo>
                      <a:pt x="95" y="270"/>
                    </a:lnTo>
                    <a:lnTo>
                      <a:pt x="106" y="268"/>
                    </a:lnTo>
                    <a:lnTo>
                      <a:pt x="118" y="264"/>
                    </a:lnTo>
                    <a:lnTo>
                      <a:pt x="130" y="258"/>
                    </a:lnTo>
                    <a:lnTo>
                      <a:pt x="140" y="252"/>
                    </a:lnTo>
                    <a:lnTo>
                      <a:pt x="148" y="242"/>
                    </a:lnTo>
                    <a:lnTo>
                      <a:pt x="158" y="228"/>
                    </a:lnTo>
                    <a:lnTo>
                      <a:pt x="164" y="213"/>
                    </a:lnTo>
                    <a:lnTo>
                      <a:pt x="166" y="199"/>
                    </a:lnTo>
                    <a:lnTo>
                      <a:pt x="162" y="185"/>
                    </a:lnTo>
                    <a:lnTo>
                      <a:pt x="154" y="175"/>
                    </a:lnTo>
                    <a:lnTo>
                      <a:pt x="148" y="165"/>
                    </a:lnTo>
                    <a:lnTo>
                      <a:pt x="140" y="156"/>
                    </a:lnTo>
                    <a:lnTo>
                      <a:pt x="138" y="144"/>
                    </a:lnTo>
                    <a:lnTo>
                      <a:pt x="142" y="136"/>
                    </a:lnTo>
                    <a:lnTo>
                      <a:pt x="152" y="130"/>
                    </a:lnTo>
                    <a:lnTo>
                      <a:pt x="164" y="126"/>
                    </a:lnTo>
                    <a:lnTo>
                      <a:pt x="177" y="122"/>
                    </a:lnTo>
                    <a:lnTo>
                      <a:pt x="193" y="118"/>
                    </a:lnTo>
                    <a:lnTo>
                      <a:pt x="205" y="110"/>
                    </a:lnTo>
                    <a:lnTo>
                      <a:pt x="217" y="102"/>
                    </a:lnTo>
                    <a:lnTo>
                      <a:pt x="225" y="89"/>
                    </a:lnTo>
                    <a:lnTo>
                      <a:pt x="227" y="79"/>
                    </a:lnTo>
                    <a:lnTo>
                      <a:pt x="225" y="69"/>
                    </a:lnTo>
                    <a:lnTo>
                      <a:pt x="223" y="61"/>
                    </a:lnTo>
                    <a:lnTo>
                      <a:pt x="219" y="49"/>
                    </a:lnTo>
                    <a:lnTo>
                      <a:pt x="213" y="41"/>
                    </a:lnTo>
                    <a:lnTo>
                      <a:pt x="205" y="36"/>
                    </a:lnTo>
                    <a:lnTo>
                      <a:pt x="195" y="32"/>
                    </a:lnTo>
                    <a:lnTo>
                      <a:pt x="181" y="28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" name="Freeform 294"/>
              <p:cNvSpPr>
                <a:spLocks/>
              </p:cNvSpPr>
              <p:nvPr/>
            </p:nvSpPr>
            <p:spPr bwMode="auto">
              <a:xfrm>
                <a:off x="3097213" y="1417638"/>
                <a:ext cx="169863" cy="190500"/>
              </a:xfrm>
              <a:custGeom>
                <a:avLst/>
                <a:gdLst/>
                <a:ahLst/>
                <a:cxnLst>
                  <a:cxn ang="0">
                    <a:pos x="47" y="41"/>
                  </a:cxn>
                  <a:cxn ang="0">
                    <a:pos x="47" y="67"/>
                  </a:cxn>
                  <a:cxn ang="0">
                    <a:pos x="61" y="85"/>
                  </a:cxn>
                  <a:cxn ang="0">
                    <a:pos x="83" y="95"/>
                  </a:cxn>
                  <a:cxn ang="0">
                    <a:pos x="100" y="83"/>
                  </a:cxn>
                  <a:cxn ang="0">
                    <a:pos x="102" y="59"/>
                  </a:cxn>
                  <a:cxn ang="0">
                    <a:pos x="87" y="40"/>
                  </a:cxn>
                  <a:cxn ang="0">
                    <a:pos x="63" y="30"/>
                  </a:cxn>
                  <a:cxn ang="0">
                    <a:pos x="59" y="26"/>
                  </a:cxn>
                  <a:cxn ang="0">
                    <a:pos x="71" y="12"/>
                  </a:cxn>
                  <a:cxn ang="0">
                    <a:pos x="95" y="2"/>
                  </a:cxn>
                  <a:cxn ang="0">
                    <a:pos x="116" y="0"/>
                  </a:cxn>
                  <a:cxn ang="0">
                    <a:pos x="144" y="8"/>
                  </a:cxn>
                  <a:cxn ang="0">
                    <a:pos x="165" y="24"/>
                  </a:cxn>
                  <a:cxn ang="0">
                    <a:pos x="183" y="53"/>
                  </a:cxn>
                  <a:cxn ang="0">
                    <a:pos x="171" y="75"/>
                  </a:cxn>
                  <a:cxn ang="0">
                    <a:pos x="140" y="89"/>
                  </a:cxn>
                  <a:cxn ang="0">
                    <a:pos x="114" y="99"/>
                  </a:cxn>
                  <a:cxn ang="0">
                    <a:pos x="89" y="110"/>
                  </a:cxn>
                  <a:cxn ang="0">
                    <a:pos x="77" y="132"/>
                  </a:cxn>
                  <a:cxn ang="0">
                    <a:pos x="89" y="160"/>
                  </a:cxn>
                  <a:cxn ang="0">
                    <a:pos x="108" y="175"/>
                  </a:cxn>
                  <a:cxn ang="0">
                    <a:pos x="132" y="181"/>
                  </a:cxn>
                  <a:cxn ang="0">
                    <a:pos x="158" y="175"/>
                  </a:cxn>
                  <a:cxn ang="0">
                    <a:pos x="189" y="160"/>
                  </a:cxn>
                  <a:cxn ang="0">
                    <a:pos x="209" y="150"/>
                  </a:cxn>
                  <a:cxn ang="0">
                    <a:pos x="215" y="156"/>
                  </a:cxn>
                  <a:cxn ang="0">
                    <a:pos x="213" y="173"/>
                  </a:cxn>
                  <a:cxn ang="0">
                    <a:pos x="201" y="197"/>
                  </a:cxn>
                  <a:cxn ang="0">
                    <a:pos x="177" y="221"/>
                  </a:cxn>
                  <a:cxn ang="0">
                    <a:pos x="138" y="238"/>
                  </a:cxn>
                  <a:cxn ang="0">
                    <a:pos x="97" y="240"/>
                  </a:cxn>
                  <a:cxn ang="0">
                    <a:pos x="59" y="227"/>
                  </a:cxn>
                  <a:cxn ang="0">
                    <a:pos x="28" y="197"/>
                  </a:cxn>
                  <a:cxn ang="0">
                    <a:pos x="0" y="130"/>
                  </a:cxn>
                  <a:cxn ang="0">
                    <a:pos x="8" y="65"/>
                  </a:cxn>
                  <a:cxn ang="0">
                    <a:pos x="28" y="43"/>
                  </a:cxn>
                  <a:cxn ang="0">
                    <a:pos x="45" y="38"/>
                  </a:cxn>
                </a:cxnLst>
                <a:rect l="0" t="0" r="r" b="b"/>
                <a:pathLst>
                  <a:path w="215" h="240">
                    <a:moveTo>
                      <a:pt x="47" y="38"/>
                    </a:moveTo>
                    <a:lnTo>
                      <a:pt x="47" y="41"/>
                    </a:lnTo>
                    <a:lnTo>
                      <a:pt x="47" y="53"/>
                    </a:lnTo>
                    <a:lnTo>
                      <a:pt x="47" y="67"/>
                    </a:lnTo>
                    <a:lnTo>
                      <a:pt x="53" y="77"/>
                    </a:lnTo>
                    <a:lnTo>
                      <a:pt x="61" y="85"/>
                    </a:lnTo>
                    <a:lnTo>
                      <a:pt x="71" y="91"/>
                    </a:lnTo>
                    <a:lnTo>
                      <a:pt x="83" y="95"/>
                    </a:lnTo>
                    <a:lnTo>
                      <a:pt x="93" y="91"/>
                    </a:lnTo>
                    <a:lnTo>
                      <a:pt x="100" y="83"/>
                    </a:lnTo>
                    <a:lnTo>
                      <a:pt x="104" y="71"/>
                    </a:lnTo>
                    <a:lnTo>
                      <a:pt x="102" y="59"/>
                    </a:lnTo>
                    <a:lnTo>
                      <a:pt x="97" y="47"/>
                    </a:lnTo>
                    <a:lnTo>
                      <a:pt x="87" y="40"/>
                    </a:lnTo>
                    <a:lnTo>
                      <a:pt x="75" y="34"/>
                    </a:lnTo>
                    <a:lnTo>
                      <a:pt x="63" y="30"/>
                    </a:lnTo>
                    <a:lnTo>
                      <a:pt x="59" y="28"/>
                    </a:lnTo>
                    <a:lnTo>
                      <a:pt x="59" y="26"/>
                    </a:lnTo>
                    <a:lnTo>
                      <a:pt x="63" y="18"/>
                    </a:lnTo>
                    <a:lnTo>
                      <a:pt x="71" y="12"/>
                    </a:lnTo>
                    <a:lnTo>
                      <a:pt x="85" y="4"/>
                    </a:lnTo>
                    <a:lnTo>
                      <a:pt x="95" y="2"/>
                    </a:lnTo>
                    <a:lnTo>
                      <a:pt x="104" y="0"/>
                    </a:lnTo>
                    <a:lnTo>
                      <a:pt x="116" y="0"/>
                    </a:lnTo>
                    <a:lnTo>
                      <a:pt x="130" y="2"/>
                    </a:lnTo>
                    <a:lnTo>
                      <a:pt x="144" y="8"/>
                    </a:lnTo>
                    <a:lnTo>
                      <a:pt x="156" y="14"/>
                    </a:lnTo>
                    <a:lnTo>
                      <a:pt x="165" y="24"/>
                    </a:lnTo>
                    <a:lnTo>
                      <a:pt x="175" y="36"/>
                    </a:lnTo>
                    <a:lnTo>
                      <a:pt x="183" y="53"/>
                    </a:lnTo>
                    <a:lnTo>
                      <a:pt x="181" y="65"/>
                    </a:lnTo>
                    <a:lnTo>
                      <a:pt x="171" y="75"/>
                    </a:lnTo>
                    <a:lnTo>
                      <a:pt x="152" y="85"/>
                    </a:lnTo>
                    <a:lnTo>
                      <a:pt x="140" y="89"/>
                    </a:lnTo>
                    <a:lnTo>
                      <a:pt x="128" y="93"/>
                    </a:lnTo>
                    <a:lnTo>
                      <a:pt x="114" y="99"/>
                    </a:lnTo>
                    <a:lnTo>
                      <a:pt x="99" y="104"/>
                    </a:lnTo>
                    <a:lnTo>
                      <a:pt x="89" y="110"/>
                    </a:lnTo>
                    <a:lnTo>
                      <a:pt x="79" y="120"/>
                    </a:lnTo>
                    <a:lnTo>
                      <a:pt x="77" y="132"/>
                    </a:lnTo>
                    <a:lnTo>
                      <a:pt x="83" y="150"/>
                    </a:lnTo>
                    <a:lnTo>
                      <a:pt x="89" y="160"/>
                    </a:lnTo>
                    <a:lnTo>
                      <a:pt x="99" y="167"/>
                    </a:lnTo>
                    <a:lnTo>
                      <a:pt x="108" y="175"/>
                    </a:lnTo>
                    <a:lnTo>
                      <a:pt x="118" y="179"/>
                    </a:lnTo>
                    <a:lnTo>
                      <a:pt x="132" y="181"/>
                    </a:lnTo>
                    <a:lnTo>
                      <a:pt x="144" y="179"/>
                    </a:lnTo>
                    <a:lnTo>
                      <a:pt x="158" y="175"/>
                    </a:lnTo>
                    <a:lnTo>
                      <a:pt x="171" y="169"/>
                    </a:lnTo>
                    <a:lnTo>
                      <a:pt x="189" y="160"/>
                    </a:lnTo>
                    <a:lnTo>
                      <a:pt x="201" y="152"/>
                    </a:lnTo>
                    <a:lnTo>
                      <a:pt x="209" y="150"/>
                    </a:lnTo>
                    <a:lnTo>
                      <a:pt x="213" y="152"/>
                    </a:lnTo>
                    <a:lnTo>
                      <a:pt x="215" y="156"/>
                    </a:lnTo>
                    <a:lnTo>
                      <a:pt x="215" y="164"/>
                    </a:lnTo>
                    <a:lnTo>
                      <a:pt x="213" y="173"/>
                    </a:lnTo>
                    <a:lnTo>
                      <a:pt x="209" y="185"/>
                    </a:lnTo>
                    <a:lnTo>
                      <a:pt x="201" y="197"/>
                    </a:lnTo>
                    <a:lnTo>
                      <a:pt x="191" y="209"/>
                    </a:lnTo>
                    <a:lnTo>
                      <a:pt x="177" y="221"/>
                    </a:lnTo>
                    <a:lnTo>
                      <a:pt x="158" y="230"/>
                    </a:lnTo>
                    <a:lnTo>
                      <a:pt x="138" y="238"/>
                    </a:lnTo>
                    <a:lnTo>
                      <a:pt x="116" y="240"/>
                    </a:lnTo>
                    <a:lnTo>
                      <a:pt x="97" y="240"/>
                    </a:lnTo>
                    <a:lnTo>
                      <a:pt x="77" y="234"/>
                    </a:lnTo>
                    <a:lnTo>
                      <a:pt x="59" y="227"/>
                    </a:lnTo>
                    <a:lnTo>
                      <a:pt x="41" y="215"/>
                    </a:lnTo>
                    <a:lnTo>
                      <a:pt x="28" y="197"/>
                    </a:lnTo>
                    <a:lnTo>
                      <a:pt x="14" y="175"/>
                    </a:lnTo>
                    <a:lnTo>
                      <a:pt x="0" y="130"/>
                    </a:lnTo>
                    <a:lnTo>
                      <a:pt x="0" y="93"/>
                    </a:lnTo>
                    <a:lnTo>
                      <a:pt x="8" y="65"/>
                    </a:lnTo>
                    <a:lnTo>
                      <a:pt x="18" y="49"/>
                    </a:lnTo>
                    <a:lnTo>
                      <a:pt x="28" y="43"/>
                    </a:lnTo>
                    <a:lnTo>
                      <a:pt x="37" y="40"/>
                    </a:lnTo>
                    <a:lnTo>
                      <a:pt x="45" y="38"/>
                    </a:lnTo>
                    <a:lnTo>
                      <a:pt x="47" y="38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" name="Freeform 295"/>
              <p:cNvSpPr>
                <a:spLocks/>
              </p:cNvSpPr>
              <p:nvPr/>
            </p:nvSpPr>
            <p:spPr bwMode="auto">
              <a:xfrm>
                <a:off x="4532313" y="1304926"/>
                <a:ext cx="166688" cy="220663"/>
              </a:xfrm>
              <a:custGeom>
                <a:avLst/>
                <a:gdLst/>
                <a:ahLst/>
                <a:cxnLst>
                  <a:cxn ang="0">
                    <a:pos x="175" y="219"/>
                  </a:cxn>
                  <a:cxn ang="0">
                    <a:pos x="171" y="191"/>
                  </a:cxn>
                  <a:cxn ang="0">
                    <a:pos x="163" y="168"/>
                  </a:cxn>
                  <a:cxn ang="0">
                    <a:pos x="152" y="152"/>
                  </a:cxn>
                  <a:cxn ang="0">
                    <a:pos x="136" y="138"/>
                  </a:cxn>
                  <a:cxn ang="0">
                    <a:pos x="116" y="130"/>
                  </a:cxn>
                  <a:cxn ang="0">
                    <a:pos x="95" y="140"/>
                  </a:cxn>
                  <a:cxn ang="0">
                    <a:pos x="89" y="162"/>
                  </a:cxn>
                  <a:cxn ang="0">
                    <a:pos x="93" y="182"/>
                  </a:cxn>
                  <a:cxn ang="0">
                    <a:pos x="104" y="223"/>
                  </a:cxn>
                  <a:cxn ang="0">
                    <a:pos x="120" y="245"/>
                  </a:cxn>
                  <a:cxn ang="0">
                    <a:pos x="140" y="252"/>
                  </a:cxn>
                  <a:cxn ang="0">
                    <a:pos x="144" y="256"/>
                  </a:cxn>
                  <a:cxn ang="0">
                    <a:pos x="132" y="266"/>
                  </a:cxn>
                  <a:cxn ang="0">
                    <a:pos x="98" y="274"/>
                  </a:cxn>
                  <a:cxn ang="0">
                    <a:pos x="71" y="270"/>
                  </a:cxn>
                  <a:cxn ang="0">
                    <a:pos x="55" y="215"/>
                  </a:cxn>
                  <a:cxn ang="0">
                    <a:pos x="35" y="136"/>
                  </a:cxn>
                  <a:cxn ang="0">
                    <a:pos x="22" y="89"/>
                  </a:cxn>
                  <a:cxn ang="0">
                    <a:pos x="14" y="56"/>
                  </a:cxn>
                  <a:cxn ang="0">
                    <a:pos x="2" y="30"/>
                  </a:cxn>
                  <a:cxn ang="0">
                    <a:pos x="6" y="10"/>
                  </a:cxn>
                  <a:cxn ang="0">
                    <a:pos x="33" y="0"/>
                  </a:cxn>
                  <a:cxn ang="0">
                    <a:pos x="49" y="14"/>
                  </a:cxn>
                  <a:cxn ang="0">
                    <a:pos x="59" y="57"/>
                  </a:cxn>
                  <a:cxn ang="0">
                    <a:pos x="75" y="111"/>
                  </a:cxn>
                  <a:cxn ang="0">
                    <a:pos x="85" y="126"/>
                  </a:cxn>
                  <a:cxn ang="0">
                    <a:pos x="93" y="126"/>
                  </a:cxn>
                  <a:cxn ang="0">
                    <a:pos x="100" y="117"/>
                  </a:cxn>
                  <a:cxn ang="0">
                    <a:pos x="118" y="97"/>
                  </a:cxn>
                  <a:cxn ang="0">
                    <a:pos x="142" y="91"/>
                  </a:cxn>
                  <a:cxn ang="0">
                    <a:pos x="163" y="95"/>
                  </a:cxn>
                  <a:cxn ang="0">
                    <a:pos x="183" y="107"/>
                  </a:cxn>
                  <a:cxn ang="0">
                    <a:pos x="199" y="128"/>
                  </a:cxn>
                  <a:cxn ang="0">
                    <a:pos x="211" y="172"/>
                  </a:cxn>
                  <a:cxn ang="0">
                    <a:pos x="201" y="221"/>
                  </a:cxn>
                  <a:cxn ang="0">
                    <a:pos x="179" y="243"/>
                  </a:cxn>
                  <a:cxn ang="0">
                    <a:pos x="167" y="246"/>
                  </a:cxn>
                  <a:cxn ang="0">
                    <a:pos x="165" y="245"/>
                  </a:cxn>
                  <a:cxn ang="0">
                    <a:pos x="171" y="235"/>
                  </a:cxn>
                </a:cxnLst>
                <a:rect l="0" t="0" r="r" b="b"/>
                <a:pathLst>
                  <a:path w="211" h="278">
                    <a:moveTo>
                      <a:pt x="173" y="229"/>
                    </a:moveTo>
                    <a:lnTo>
                      <a:pt x="175" y="219"/>
                    </a:lnTo>
                    <a:lnTo>
                      <a:pt x="173" y="205"/>
                    </a:lnTo>
                    <a:lnTo>
                      <a:pt x="171" y="191"/>
                    </a:lnTo>
                    <a:lnTo>
                      <a:pt x="167" y="176"/>
                    </a:lnTo>
                    <a:lnTo>
                      <a:pt x="163" y="168"/>
                    </a:lnTo>
                    <a:lnTo>
                      <a:pt x="160" y="160"/>
                    </a:lnTo>
                    <a:lnTo>
                      <a:pt x="152" y="152"/>
                    </a:lnTo>
                    <a:lnTo>
                      <a:pt x="144" y="144"/>
                    </a:lnTo>
                    <a:lnTo>
                      <a:pt x="136" y="138"/>
                    </a:lnTo>
                    <a:lnTo>
                      <a:pt x="126" y="132"/>
                    </a:lnTo>
                    <a:lnTo>
                      <a:pt x="116" y="130"/>
                    </a:lnTo>
                    <a:lnTo>
                      <a:pt x="106" y="132"/>
                    </a:lnTo>
                    <a:lnTo>
                      <a:pt x="95" y="140"/>
                    </a:lnTo>
                    <a:lnTo>
                      <a:pt x="91" y="152"/>
                    </a:lnTo>
                    <a:lnTo>
                      <a:pt x="89" y="162"/>
                    </a:lnTo>
                    <a:lnTo>
                      <a:pt x="91" y="170"/>
                    </a:lnTo>
                    <a:lnTo>
                      <a:pt x="93" y="182"/>
                    </a:lnTo>
                    <a:lnTo>
                      <a:pt x="98" y="203"/>
                    </a:lnTo>
                    <a:lnTo>
                      <a:pt x="104" y="223"/>
                    </a:lnTo>
                    <a:lnTo>
                      <a:pt x="112" y="237"/>
                    </a:lnTo>
                    <a:lnTo>
                      <a:pt x="120" y="245"/>
                    </a:lnTo>
                    <a:lnTo>
                      <a:pt x="132" y="248"/>
                    </a:lnTo>
                    <a:lnTo>
                      <a:pt x="140" y="252"/>
                    </a:lnTo>
                    <a:lnTo>
                      <a:pt x="144" y="254"/>
                    </a:lnTo>
                    <a:lnTo>
                      <a:pt x="144" y="256"/>
                    </a:lnTo>
                    <a:lnTo>
                      <a:pt x="140" y="262"/>
                    </a:lnTo>
                    <a:lnTo>
                      <a:pt x="132" y="266"/>
                    </a:lnTo>
                    <a:lnTo>
                      <a:pt x="114" y="270"/>
                    </a:lnTo>
                    <a:lnTo>
                      <a:pt x="98" y="274"/>
                    </a:lnTo>
                    <a:lnTo>
                      <a:pt x="83" y="278"/>
                    </a:lnTo>
                    <a:lnTo>
                      <a:pt x="71" y="270"/>
                    </a:lnTo>
                    <a:lnTo>
                      <a:pt x="61" y="241"/>
                    </a:lnTo>
                    <a:lnTo>
                      <a:pt x="55" y="215"/>
                    </a:lnTo>
                    <a:lnTo>
                      <a:pt x="45" y="176"/>
                    </a:lnTo>
                    <a:lnTo>
                      <a:pt x="35" y="136"/>
                    </a:lnTo>
                    <a:lnTo>
                      <a:pt x="28" y="107"/>
                    </a:lnTo>
                    <a:lnTo>
                      <a:pt x="22" y="89"/>
                    </a:lnTo>
                    <a:lnTo>
                      <a:pt x="18" y="71"/>
                    </a:lnTo>
                    <a:lnTo>
                      <a:pt x="14" y="56"/>
                    </a:lnTo>
                    <a:lnTo>
                      <a:pt x="8" y="42"/>
                    </a:lnTo>
                    <a:lnTo>
                      <a:pt x="2" y="30"/>
                    </a:lnTo>
                    <a:lnTo>
                      <a:pt x="0" y="18"/>
                    </a:lnTo>
                    <a:lnTo>
                      <a:pt x="6" y="10"/>
                    </a:lnTo>
                    <a:lnTo>
                      <a:pt x="22" y="2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9" y="14"/>
                    </a:lnTo>
                    <a:lnTo>
                      <a:pt x="53" y="32"/>
                    </a:lnTo>
                    <a:lnTo>
                      <a:pt x="59" y="57"/>
                    </a:lnTo>
                    <a:lnTo>
                      <a:pt x="67" y="87"/>
                    </a:lnTo>
                    <a:lnTo>
                      <a:pt x="75" y="111"/>
                    </a:lnTo>
                    <a:lnTo>
                      <a:pt x="81" y="122"/>
                    </a:lnTo>
                    <a:lnTo>
                      <a:pt x="85" y="126"/>
                    </a:lnTo>
                    <a:lnTo>
                      <a:pt x="89" y="126"/>
                    </a:lnTo>
                    <a:lnTo>
                      <a:pt x="93" y="126"/>
                    </a:lnTo>
                    <a:lnTo>
                      <a:pt x="97" y="122"/>
                    </a:lnTo>
                    <a:lnTo>
                      <a:pt x="100" y="117"/>
                    </a:lnTo>
                    <a:lnTo>
                      <a:pt x="108" y="107"/>
                    </a:lnTo>
                    <a:lnTo>
                      <a:pt x="118" y="97"/>
                    </a:lnTo>
                    <a:lnTo>
                      <a:pt x="134" y="91"/>
                    </a:lnTo>
                    <a:lnTo>
                      <a:pt x="142" y="91"/>
                    </a:lnTo>
                    <a:lnTo>
                      <a:pt x="152" y="91"/>
                    </a:lnTo>
                    <a:lnTo>
                      <a:pt x="163" y="95"/>
                    </a:lnTo>
                    <a:lnTo>
                      <a:pt x="173" y="99"/>
                    </a:lnTo>
                    <a:lnTo>
                      <a:pt x="183" y="107"/>
                    </a:lnTo>
                    <a:lnTo>
                      <a:pt x="191" y="117"/>
                    </a:lnTo>
                    <a:lnTo>
                      <a:pt x="199" y="128"/>
                    </a:lnTo>
                    <a:lnTo>
                      <a:pt x="205" y="142"/>
                    </a:lnTo>
                    <a:lnTo>
                      <a:pt x="211" y="172"/>
                    </a:lnTo>
                    <a:lnTo>
                      <a:pt x="209" y="199"/>
                    </a:lnTo>
                    <a:lnTo>
                      <a:pt x="201" y="221"/>
                    </a:lnTo>
                    <a:lnTo>
                      <a:pt x="189" y="237"/>
                    </a:lnTo>
                    <a:lnTo>
                      <a:pt x="179" y="243"/>
                    </a:lnTo>
                    <a:lnTo>
                      <a:pt x="171" y="246"/>
                    </a:lnTo>
                    <a:lnTo>
                      <a:pt x="167" y="246"/>
                    </a:lnTo>
                    <a:lnTo>
                      <a:pt x="165" y="246"/>
                    </a:lnTo>
                    <a:lnTo>
                      <a:pt x="165" y="245"/>
                    </a:lnTo>
                    <a:lnTo>
                      <a:pt x="169" y="241"/>
                    </a:lnTo>
                    <a:lnTo>
                      <a:pt x="171" y="235"/>
                    </a:lnTo>
                    <a:lnTo>
                      <a:pt x="173" y="229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" name="Freeform 300"/>
              <p:cNvSpPr>
                <a:spLocks/>
              </p:cNvSpPr>
              <p:nvPr/>
            </p:nvSpPr>
            <p:spPr bwMode="auto">
              <a:xfrm>
                <a:off x="3455988" y="2081213"/>
                <a:ext cx="44450" cy="30163"/>
              </a:xfrm>
              <a:custGeom>
                <a:avLst/>
                <a:gdLst/>
                <a:ahLst/>
                <a:cxnLst>
                  <a:cxn ang="0">
                    <a:pos x="2" y="29"/>
                  </a:cxn>
                  <a:cxn ang="0">
                    <a:pos x="0" y="20"/>
                  </a:cxn>
                  <a:cxn ang="0">
                    <a:pos x="4" y="12"/>
                  </a:cxn>
                  <a:cxn ang="0">
                    <a:pos x="10" y="6"/>
                  </a:cxn>
                  <a:cxn ang="0">
                    <a:pos x="14" y="4"/>
                  </a:cxn>
                  <a:cxn ang="0">
                    <a:pos x="30" y="0"/>
                  </a:cxn>
                  <a:cxn ang="0">
                    <a:pos x="43" y="2"/>
                  </a:cxn>
                  <a:cxn ang="0">
                    <a:pos x="51" y="6"/>
                  </a:cxn>
                  <a:cxn ang="0">
                    <a:pos x="55" y="8"/>
                  </a:cxn>
                  <a:cxn ang="0">
                    <a:pos x="53" y="10"/>
                  </a:cxn>
                  <a:cxn ang="0">
                    <a:pos x="47" y="14"/>
                  </a:cxn>
                  <a:cxn ang="0">
                    <a:pos x="39" y="22"/>
                  </a:cxn>
                  <a:cxn ang="0">
                    <a:pos x="32" y="29"/>
                  </a:cxn>
                  <a:cxn ang="0">
                    <a:pos x="26" y="35"/>
                  </a:cxn>
                  <a:cxn ang="0">
                    <a:pos x="18" y="37"/>
                  </a:cxn>
                  <a:cxn ang="0">
                    <a:pos x="8" y="35"/>
                  </a:cxn>
                  <a:cxn ang="0">
                    <a:pos x="2" y="29"/>
                  </a:cxn>
                </a:cxnLst>
                <a:rect l="0" t="0" r="r" b="b"/>
                <a:pathLst>
                  <a:path w="55" h="37">
                    <a:moveTo>
                      <a:pt x="2" y="29"/>
                    </a:moveTo>
                    <a:lnTo>
                      <a:pt x="0" y="20"/>
                    </a:lnTo>
                    <a:lnTo>
                      <a:pt x="4" y="12"/>
                    </a:lnTo>
                    <a:lnTo>
                      <a:pt x="10" y="6"/>
                    </a:lnTo>
                    <a:lnTo>
                      <a:pt x="14" y="4"/>
                    </a:lnTo>
                    <a:lnTo>
                      <a:pt x="30" y="0"/>
                    </a:lnTo>
                    <a:lnTo>
                      <a:pt x="43" y="2"/>
                    </a:lnTo>
                    <a:lnTo>
                      <a:pt x="51" y="6"/>
                    </a:lnTo>
                    <a:lnTo>
                      <a:pt x="55" y="8"/>
                    </a:lnTo>
                    <a:lnTo>
                      <a:pt x="53" y="10"/>
                    </a:lnTo>
                    <a:lnTo>
                      <a:pt x="47" y="14"/>
                    </a:lnTo>
                    <a:lnTo>
                      <a:pt x="39" y="22"/>
                    </a:lnTo>
                    <a:lnTo>
                      <a:pt x="32" y="29"/>
                    </a:lnTo>
                    <a:lnTo>
                      <a:pt x="26" y="35"/>
                    </a:lnTo>
                    <a:lnTo>
                      <a:pt x="18" y="37"/>
                    </a:lnTo>
                    <a:lnTo>
                      <a:pt x="8" y="35"/>
                    </a:lnTo>
                    <a:lnTo>
                      <a:pt x="2" y="2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" name="Freeform 301"/>
              <p:cNvSpPr>
                <a:spLocks/>
              </p:cNvSpPr>
              <p:nvPr/>
            </p:nvSpPr>
            <p:spPr bwMode="auto">
              <a:xfrm>
                <a:off x="3408363" y="2087563"/>
                <a:ext cx="144463" cy="161925"/>
              </a:xfrm>
              <a:custGeom>
                <a:avLst/>
                <a:gdLst/>
                <a:ahLst/>
                <a:cxnLst>
                  <a:cxn ang="0">
                    <a:pos x="136" y="37"/>
                  </a:cxn>
                  <a:cxn ang="0">
                    <a:pos x="130" y="10"/>
                  </a:cxn>
                  <a:cxn ang="0">
                    <a:pos x="130" y="2"/>
                  </a:cxn>
                  <a:cxn ang="0">
                    <a:pos x="144" y="0"/>
                  </a:cxn>
                  <a:cxn ang="0">
                    <a:pos x="167" y="14"/>
                  </a:cxn>
                  <a:cxn ang="0">
                    <a:pos x="181" y="45"/>
                  </a:cxn>
                  <a:cxn ang="0">
                    <a:pos x="173" y="90"/>
                  </a:cxn>
                  <a:cxn ang="0">
                    <a:pos x="152" y="139"/>
                  </a:cxn>
                  <a:cxn ang="0">
                    <a:pos x="142" y="177"/>
                  </a:cxn>
                  <a:cxn ang="0">
                    <a:pos x="128" y="202"/>
                  </a:cxn>
                  <a:cxn ang="0">
                    <a:pos x="100" y="193"/>
                  </a:cxn>
                  <a:cxn ang="0">
                    <a:pos x="87" y="173"/>
                  </a:cxn>
                  <a:cxn ang="0">
                    <a:pos x="63" y="165"/>
                  </a:cxn>
                  <a:cxn ang="0">
                    <a:pos x="41" y="167"/>
                  </a:cxn>
                  <a:cxn ang="0">
                    <a:pos x="6" y="147"/>
                  </a:cxn>
                  <a:cxn ang="0">
                    <a:pos x="0" y="116"/>
                  </a:cxn>
                  <a:cxn ang="0">
                    <a:pos x="6" y="98"/>
                  </a:cxn>
                  <a:cxn ang="0">
                    <a:pos x="18" y="84"/>
                  </a:cxn>
                  <a:cxn ang="0">
                    <a:pos x="35" y="75"/>
                  </a:cxn>
                  <a:cxn ang="0">
                    <a:pos x="59" y="71"/>
                  </a:cxn>
                  <a:cxn ang="0">
                    <a:pos x="81" y="77"/>
                  </a:cxn>
                  <a:cxn ang="0">
                    <a:pos x="87" y="84"/>
                  </a:cxn>
                  <a:cxn ang="0">
                    <a:pos x="83" y="88"/>
                  </a:cxn>
                  <a:cxn ang="0">
                    <a:pos x="63" y="104"/>
                  </a:cxn>
                  <a:cxn ang="0">
                    <a:pos x="53" y="128"/>
                  </a:cxn>
                  <a:cxn ang="0">
                    <a:pos x="61" y="147"/>
                  </a:cxn>
                  <a:cxn ang="0">
                    <a:pos x="83" y="153"/>
                  </a:cxn>
                  <a:cxn ang="0">
                    <a:pos x="98" y="138"/>
                  </a:cxn>
                  <a:cxn ang="0">
                    <a:pos x="106" y="112"/>
                  </a:cxn>
                  <a:cxn ang="0">
                    <a:pos x="102" y="90"/>
                  </a:cxn>
                  <a:cxn ang="0">
                    <a:pos x="104" y="84"/>
                  </a:cxn>
                  <a:cxn ang="0">
                    <a:pos x="126" y="67"/>
                  </a:cxn>
                </a:cxnLst>
                <a:rect l="0" t="0" r="r" b="b"/>
                <a:pathLst>
                  <a:path w="181" h="202">
                    <a:moveTo>
                      <a:pt x="134" y="53"/>
                    </a:moveTo>
                    <a:lnTo>
                      <a:pt x="136" y="37"/>
                    </a:lnTo>
                    <a:lnTo>
                      <a:pt x="134" y="21"/>
                    </a:lnTo>
                    <a:lnTo>
                      <a:pt x="130" y="10"/>
                    </a:lnTo>
                    <a:lnTo>
                      <a:pt x="128" y="4"/>
                    </a:lnTo>
                    <a:lnTo>
                      <a:pt x="130" y="2"/>
                    </a:lnTo>
                    <a:lnTo>
                      <a:pt x="134" y="0"/>
                    </a:lnTo>
                    <a:lnTo>
                      <a:pt x="144" y="0"/>
                    </a:lnTo>
                    <a:lnTo>
                      <a:pt x="156" y="4"/>
                    </a:lnTo>
                    <a:lnTo>
                      <a:pt x="167" y="14"/>
                    </a:lnTo>
                    <a:lnTo>
                      <a:pt x="177" y="27"/>
                    </a:lnTo>
                    <a:lnTo>
                      <a:pt x="181" y="45"/>
                    </a:lnTo>
                    <a:lnTo>
                      <a:pt x="179" y="67"/>
                    </a:lnTo>
                    <a:lnTo>
                      <a:pt x="173" y="90"/>
                    </a:lnTo>
                    <a:lnTo>
                      <a:pt x="161" y="116"/>
                    </a:lnTo>
                    <a:lnTo>
                      <a:pt x="152" y="139"/>
                    </a:lnTo>
                    <a:lnTo>
                      <a:pt x="146" y="157"/>
                    </a:lnTo>
                    <a:lnTo>
                      <a:pt x="142" y="177"/>
                    </a:lnTo>
                    <a:lnTo>
                      <a:pt x="138" y="193"/>
                    </a:lnTo>
                    <a:lnTo>
                      <a:pt x="128" y="202"/>
                    </a:lnTo>
                    <a:lnTo>
                      <a:pt x="114" y="201"/>
                    </a:lnTo>
                    <a:lnTo>
                      <a:pt x="100" y="193"/>
                    </a:lnTo>
                    <a:lnTo>
                      <a:pt x="93" y="183"/>
                    </a:lnTo>
                    <a:lnTo>
                      <a:pt x="87" y="173"/>
                    </a:lnTo>
                    <a:lnTo>
                      <a:pt x="77" y="167"/>
                    </a:lnTo>
                    <a:lnTo>
                      <a:pt x="63" y="165"/>
                    </a:lnTo>
                    <a:lnTo>
                      <a:pt x="53" y="167"/>
                    </a:lnTo>
                    <a:lnTo>
                      <a:pt x="41" y="167"/>
                    </a:lnTo>
                    <a:lnTo>
                      <a:pt x="22" y="161"/>
                    </a:lnTo>
                    <a:lnTo>
                      <a:pt x="6" y="147"/>
                    </a:lnTo>
                    <a:lnTo>
                      <a:pt x="0" y="132"/>
                    </a:lnTo>
                    <a:lnTo>
                      <a:pt x="0" y="116"/>
                    </a:lnTo>
                    <a:lnTo>
                      <a:pt x="2" y="104"/>
                    </a:lnTo>
                    <a:lnTo>
                      <a:pt x="6" y="98"/>
                    </a:lnTo>
                    <a:lnTo>
                      <a:pt x="10" y="92"/>
                    </a:lnTo>
                    <a:lnTo>
                      <a:pt x="18" y="84"/>
                    </a:lnTo>
                    <a:lnTo>
                      <a:pt x="26" y="78"/>
                    </a:lnTo>
                    <a:lnTo>
                      <a:pt x="35" y="75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3" y="73"/>
                    </a:lnTo>
                    <a:lnTo>
                      <a:pt x="81" y="77"/>
                    </a:lnTo>
                    <a:lnTo>
                      <a:pt x="85" y="80"/>
                    </a:lnTo>
                    <a:lnTo>
                      <a:pt x="87" y="84"/>
                    </a:lnTo>
                    <a:lnTo>
                      <a:pt x="87" y="86"/>
                    </a:lnTo>
                    <a:lnTo>
                      <a:pt x="83" y="88"/>
                    </a:lnTo>
                    <a:lnTo>
                      <a:pt x="73" y="94"/>
                    </a:lnTo>
                    <a:lnTo>
                      <a:pt x="63" y="104"/>
                    </a:lnTo>
                    <a:lnTo>
                      <a:pt x="55" y="116"/>
                    </a:lnTo>
                    <a:lnTo>
                      <a:pt x="53" y="128"/>
                    </a:lnTo>
                    <a:lnTo>
                      <a:pt x="55" y="138"/>
                    </a:lnTo>
                    <a:lnTo>
                      <a:pt x="61" y="147"/>
                    </a:lnTo>
                    <a:lnTo>
                      <a:pt x="73" y="153"/>
                    </a:lnTo>
                    <a:lnTo>
                      <a:pt x="83" y="153"/>
                    </a:lnTo>
                    <a:lnTo>
                      <a:pt x="93" y="147"/>
                    </a:lnTo>
                    <a:lnTo>
                      <a:pt x="98" y="138"/>
                    </a:lnTo>
                    <a:lnTo>
                      <a:pt x="104" y="128"/>
                    </a:lnTo>
                    <a:lnTo>
                      <a:pt x="106" y="112"/>
                    </a:lnTo>
                    <a:lnTo>
                      <a:pt x="106" y="98"/>
                    </a:lnTo>
                    <a:lnTo>
                      <a:pt x="102" y="90"/>
                    </a:lnTo>
                    <a:lnTo>
                      <a:pt x="100" y="86"/>
                    </a:lnTo>
                    <a:lnTo>
                      <a:pt x="104" y="84"/>
                    </a:lnTo>
                    <a:lnTo>
                      <a:pt x="114" y="77"/>
                    </a:lnTo>
                    <a:lnTo>
                      <a:pt x="126" y="67"/>
                    </a:lnTo>
                    <a:lnTo>
                      <a:pt x="134" y="5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" name="Freeform 302"/>
              <p:cNvSpPr>
                <a:spLocks/>
              </p:cNvSpPr>
              <p:nvPr/>
            </p:nvSpPr>
            <p:spPr bwMode="auto">
              <a:xfrm>
                <a:off x="3713163" y="2043113"/>
                <a:ext cx="111125" cy="217488"/>
              </a:xfrm>
              <a:custGeom>
                <a:avLst/>
                <a:gdLst/>
                <a:ahLst/>
                <a:cxnLst>
                  <a:cxn ang="0">
                    <a:pos x="142" y="21"/>
                  </a:cxn>
                  <a:cxn ang="0">
                    <a:pos x="136" y="35"/>
                  </a:cxn>
                  <a:cxn ang="0">
                    <a:pos x="126" y="37"/>
                  </a:cxn>
                  <a:cxn ang="0">
                    <a:pos x="114" y="33"/>
                  </a:cxn>
                  <a:cxn ang="0">
                    <a:pos x="102" y="35"/>
                  </a:cxn>
                  <a:cxn ang="0">
                    <a:pos x="95" y="45"/>
                  </a:cxn>
                  <a:cxn ang="0">
                    <a:pos x="87" y="63"/>
                  </a:cxn>
                  <a:cxn ang="0">
                    <a:pos x="83" y="84"/>
                  </a:cxn>
                  <a:cxn ang="0">
                    <a:pos x="87" y="106"/>
                  </a:cxn>
                  <a:cxn ang="0">
                    <a:pos x="93" y="114"/>
                  </a:cxn>
                  <a:cxn ang="0">
                    <a:pos x="100" y="118"/>
                  </a:cxn>
                  <a:cxn ang="0">
                    <a:pos x="104" y="124"/>
                  </a:cxn>
                  <a:cxn ang="0">
                    <a:pos x="106" y="132"/>
                  </a:cxn>
                  <a:cxn ang="0">
                    <a:pos x="102" y="139"/>
                  </a:cxn>
                  <a:cxn ang="0">
                    <a:pos x="97" y="143"/>
                  </a:cxn>
                  <a:cxn ang="0">
                    <a:pos x="87" y="147"/>
                  </a:cxn>
                  <a:cxn ang="0">
                    <a:pos x="75" y="155"/>
                  </a:cxn>
                  <a:cxn ang="0">
                    <a:pos x="71" y="165"/>
                  </a:cxn>
                  <a:cxn ang="0">
                    <a:pos x="65" y="183"/>
                  </a:cxn>
                  <a:cxn ang="0">
                    <a:pos x="61" y="202"/>
                  </a:cxn>
                  <a:cxn ang="0">
                    <a:pos x="59" y="220"/>
                  </a:cxn>
                  <a:cxn ang="0">
                    <a:pos x="57" y="240"/>
                  </a:cxn>
                  <a:cxn ang="0">
                    <a:pos x="53" y="258"/>
                  </a:cxn>
                  <a:cxn ang="0">
                    <a:pos x="43" y="271"/>
                  </a:cxn>
                  <a:cxn ang="0">
                    <a:pos x="26" y="273"/>
                  </a:cxn>
                  <a:cxn ang="0">
                    <a:pos x="8" y="267"/>
                  </a:cxn>
                  <a:cxn ang="0">
                    <a:pos x="0" y="258"/>
                  </a:cxn>
                  <a:cxn ang="0">
                    <a:pos x="2" y="242"/>
                  </a:cxn>
                  <a:cxn ang="0">
                    <a:pos x="10" y="216"/>
                  </a:cxn>
                  <a:cxn ang="0">
                    <a:pos x="14" y="200"/>
                  </a:cxn>
                  <a:cxn ang="0">
                    <a:pos x="20" y="177"/>
                  </a:cxn>
                  <a:cxn ang="0">
                    <a:pos x="24" y="153"/>
                  </a:cxn>
                  <a:cxn ang="0">
                    <a:pos x="22" y="139"/>
                  </a:cxn>
                  <a:cxn ang="0">
                    <a:pos x="14" y="132"/>
                  </a:cxn>
                  <a:cxn ang="0">
                    <a:pos x="8" y="126"/>
                  </a:cxn>
                  <a:cxn ang="0">
                    <a:pos x="2" y="120"/>
                  </a:cxn>
                  <a:cxn ang="0">
                    <a:pos x="2" y="112"/>
                  </a:cxn>
                  <a:cxn ang="0">
                    <a:pos x="6" y="104"/>
                  </a:cxn>
                  <a:cxn ang="0">
                    <a:pos x="14" y="100"/>
                  </a:cxn>
                  <a:cxn ang="0">
                    <a:pos x="22" y="98"/>
                  </a:cxn>
                  <a:cxn ang="0">
                    <a:pos x="28" y="94"/>
                  </a:cxn>
                  <a:cxn ang="0">
                    <a:pos x="37" y="82"/>
                  </a:cxn>
                  <a:cxn ang="0">
                    <a:pos x="43" y="65"/>
                  </a:cxn>
                  <a:cxn ang="0">
                    <a:pos x="47" y="47"/>
                  </a:cxn>
                  <a:cxn ang="0">
                    <a:pos x="53" y="33"/>
                  </a:cxn>
                  <a:cxn ang="0">
                    <a:pos x="61" y="25"/>
                  </a:cxn>
                  <a:cxn ang="0">
                    <a:pos x="69" y="19"/>
                  </a:cxn>
                  <a:cxn ang="0">
                    <a:pos x="79" y="15"/>
                  </a:cxn>
                  <a:cxn ang="0">
                    <a:pos x="85" y="11"/>
                  </a:cxn>
                  <a:cxn ang="0">
                    <a:pos x="91" y="8"/>
                  </a:cxn>
                  <a:cxn ang="0">
                    <a:pos x="98" y="2"/>
                  </a:cxn>
                  <a:cxn ang="0">
                    <a:pos x="110" y="0"/>
                  </a:cxn>
                  <a:cxn ang="0">
                    <a:pos x="124" y="0"/>
                  </a:cxn>
                  <a:cxn ang="0">
                    <a:pos x="134" y="4"/>
                  </a:cxn>
                  <a:cxn ang="0">
                    <a:pos x="140" y="9"/>
                  </a:cxn>
                  <a:cxn ang="0">
                    <a:pos x="142" y="15"/>
                  </a:cxn>
                  <a:cxn ang="0">
                    <a:pos x="142" y="21"/>
                  </a:cxn>
                </a:cxnLst>
                <a:rect l="0" t="0" r="r" b="b"/>
                <a:pathLst>
                  <a:path w="142" h="273">
                    <a:moveTo>
                      <a:pt x="142" y="21"/>
                    </a:moveTo>
                    <a:lnTo>
                      <a:pt x="136" y="35"/>
                    </a:lnTo>
                    <a:lnTo>
                      <a:pt x="126" y="37"/>
                    </a:lnTo>
                    <a:lnTo>
                      <a:pt x="114" y="33"/>
                    </a:lnTo>
                    <a:lnTo>
                      <a:pt x="102" y="35"/>
                    </a:lnTo>
                    <a:lnTo>
                      <a:pt x="95" y="45"/>
                    </a:lnTo>
                    <a:lnTo>
                      <a:pt x="87" y="63"/>
                    </a:lnTo>
                    <a:lnTo>
                      <a:pt x="83" y="84"/>
                    </a:lnTo>
                    <a:lnTo>
                      <a:pt x="87" y="106"/>
                    </a:lnTo>
                    <a:lnTo>
                      <a:pt x="93" y="114"/>
                    </a:lnTo>
                    <a:lnTo>
                      <a:pt x="100" y="118"/>
                    </a:lnTo>
                    <a:lnTo>
                      <a:pt x="104" y="124"/>
                    </a:lnTo>
                    <a:lnTo>
                      <a:pt x="106" y="132"/>
                    </a:lnTo>
                    <a:lnTo>
                      <a:pt x="102" y="139"/>
                    </a:lnTo>
                    <a:lnTo>
                      <a:pt x="97" y="143"/>
                    </a:lnTo>
                    <a:lnTo>
                      <a:pt x="87" y="147"/>
                    </a:lnTo>
                    <a:lnTo>
                      <a:pt x="75" y="155"/>
                    </a:lnTo>
                    <a:lnTo>
                      <a:pt x="71" y="165"/>
                    </a:lnTo>
                    <a:lnTo>
                      <a:pt x="65" y="183"/>
                    </a:lnTo>
                    <a:lnTo>
                      <a:pt x="61" y="202"/>
                    </a:lnTo>
                    <a:lnTo>
                      <a:pt x="59" y="220"/>
                    </a:lnTo>
                    <a:lnTo>
                      <a:pt x="57" y="240"/>
                    </a:lnTo>
                    <a:lnTo>
                      <a:pt x="53" y="258"/>
                    </a:lnTo>
                    <a:lnTo>
                      <a:pt x="43" y="271"/>
                    </a:lnTo>
                    <a:lnTo>
                      <a:pt x="26" y="273"/>
                    </a:lnTo>
                    <a:lnTo>
                      <a:pt x="8" y="267"/>
                    </a:lnTo>
                    <a:lnTo>
                      <a:pt x="0" y="258"/>
                    </a:lnTo>
                    <a:lnTo>
                      <a:pt x="2" y="242"/>
                    </a:lnTo>
                    <a:lnTo>
                      <a:pt x="10" y="216"/>
                    </a:lnTo>
                    <a:lnTo>
                      <a:pt x="14" y="200"/>
                    </a:lnTo>
                    <a:lnTo>
                      <a:pt x="20" y="177"/>
                    </a:lnTo>
                    <a:lnTo>
                      <a:pt x="24" y="153"/>
                    </a:lnTo>
                    <a:lnTo>
                      <a:pt x="22" y="139"/>
                    </a:lnTo>
                    <a:lnTo>
                      <a:pt x="14" y="132"/>
                    </a:lnTo>
                    <a:lnTo>
                      <a:pt x="8" y="126"/>
                    </a:lnTo>
                    <a:lnTo>
                      <a:pt x="2" y="120"/>
                    </a:lnTo>
                    <a:lnTo>
                      <a:pt x="2" y="112"/>
                    </a:lnTo>
                    <a:lnTo>
                      <a:pt x="6" y="104"/>
                    </a:lnTo>
                    <a:lnTo>
                      <a:pt x="14" y="100"/>
                    </a:lnTo>
                    <a:lnTo>
                      <a:pt x="22" y="98"/>
                    </a:lnTo>
                    <a:lnTo>
                      <a:pt x="28" y="94"/>
                    </a:lnTo>
                    <a:lnTo>
                      <a:pt x="37" y="82"/>
                    </a:lnTo>
                    <a:lnTo>
                      <a:pt x="43" y="65"/>
                    </a:lnTo>
                    <a:lnTo>
                      <a:pt x="47" y="47"/>
                    </a:lnTo>
                    <a:lnTo>
                      <a:pt x="53" y="33"/>
                    </a:lnTo>
                    <a:lnTo>
                      <a:pt x="61" y="25"/>
                    </a:lnTo>
                    <a:lnTo>
                      <a:pt x="69" y="19"/>
                    </a:lnTo>
                    <a:lnTo>
                      <a:pt x="79" y="15"/>
                    </a:lnTo>
                    <a:lnTo>
                      <a:pt x="85" y="11"/>
                    </a:lnTo>
                    <a:lnTo>
                      <a:pt x="91" y="8"/>
                    </a:lnTo>
                    <a:lnTo>
                      <a:pt x="98" y="2"/>
                    </a:lnTo>
                    <a:lnTo>
                      <a:pt x="110" y="0"/>
                    </a:lnTo>
                    <a:lnTo>
                      <a:pt x="124" y="0"/>
                    </a:lnTo>
                    <a:lnTo>
                      <a:pt x="134" y="4"/>
                    </a:lnTo>
                    <a:lnTo>
                      <a:pt x="140" y="9"/>
                    </a:lnTo>
                    <a:lnTo>
                      <a:pt x="142" y="15"/>
                    </a:lnTo>
                    <a:lnTo>
                      <a:pt x="142" y="21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" name="Freeform 303"/>
              <p:cNvSpPr>
                <a:spLocks/>
              </p:cNvSpPr>
              <p:nvPr/>
            </p:nvSpPr>
            <p:spPr bwMode="auto">
              <a:xfrm>
                <a:off x="3976687" y="2048627"/>
                <a:ext cx="147638" cy="160338"/>
              </a:xfrm>
              <a:custGeom>
                <a:avLst/>
                <a:gdLst/>
                <a:ahLst/>
                <a:cxnLst>
                  <a:cxn ang="0">
                    <a:pos x="31" y="45"/>
                  </a:cxn>
                  <a:cxn ang="0">
                    <a:pos x="37" y="65"/>
                  </a:cxn>
                  <a:cxn ang="0">
                    <a:pos x="51" y="76"/>
                  </a:cxn>
                  <a:cxn ang="0">
                    <a:pos x="69" y="82"/>
                  </a:cxn>
                  <a:cxn ang="0">
                    <a:pos x="81" y="70"/>
                  </a:cxn>
                  <a:cxn ang="0">
                    <a:pos x="79" y="49"/>
                  </a:cxn>
                  <a:cxn ang="0">
                    <a:pos x="65" y="37"/>
                  </a:cxn>
                  <a:cxn ang="0">
                    <a:pos x="43" y="31"/>
                  </a:cxn>
                  <a:cxn ang="0">
                    <a:pos x="39" y="29"/>
                  </a:cxn>
                  <a:cxn ang="0">
                    <a:pos x="47" y="15"/>
                  </a:cxn>
                  <a:cxn ang="0">
                    <a:pos x="65" y="4"/>
                  </a:cxn>
                  <a:cxn ang="0">
                    <a:pos x="85" y="0"/>
                  </a:cxn>
                  <a:cxn ang="0">
                    <a:pos x="106" y="2"/>
                  </a:cxn>
                  <a:cxn ang="0">
                    <a:pos x="126" y="11"/>
                  </a:cxn>
                  <a:cxn ang="0">
                    <a:pos x="146" y="35"/>
                  </a:cxn>
                  <a:cxn ang="0">
                    <a:pos x="138" y="55"/>
                  </a:cxn>
                  <a:cxn ang="0">
                    <a:pos x="116" y="68"/>
                  </a:cxn>
                  <a:cxn ang="0">
                    <a:pos x="94" y="80"/>
                  </a:cxn>
                  <a:cxn ang="0">
                    <a:pos x="75" y="94"/>
                  </a:cxn>
                  <a:cxn ang="0">
                    <a:pos x="69" y="114"/>
                  </a:cxn>
                  <a:cxn ang="0">
                    <a:pos x="83" y="135"/>
                  </a:cxn>
                  <a:cxn ang="0">
                    <a:pos x="100" y="145"/>
                  </a:cxn>
                  <a:cxn ang="0">
                    <a:pos x="120" y="147"/>
                  </a:cxn>
                  <a:cxn ang="0">
                    <a:pos x="142" y="139"/>
                  </a:cxn>
                  <a:cxn ang="0">
                    <a:pos x="165" y="120"/>
                  </a:cxn>
                  <a:cxn ang="0">
                    <a:pos x="179" y="112"/>
                  </a:cxn>
                  <a:cxn ang="0">
                    <a:pos x="187" y="120"/>
                  </a:cxn>
                  <a:cxn ang="0">
                    <a:pos x="173" y="161"/>
                  </a:cxn>
                  <a:cxn ang="0">
                    <a:pos x="134" y="192"/>
                  </a:cxn>
                  <a:cxn ang="0">
                    <a:pos x="100" y="200"/>
                  </a:cxn>
                  <a:cxn ang="0">
                    <a:pos x="67" y="194"/>
                  </a:cxn>
                  <a:cxn ang="0">
                    <a:pos x="37" y="173"/>
                  </a:cxn>
                  <a:cxn ang="0">
                    <a:pos x="6" y="122"/>
                  </a:cxn>
                  <a:cxn ang="0">
                    <a:pos x="2" y="68"/>
                  </a:cxn>
                  <a:cxn ang="0">
                    <a:pos x="18" y="47"/>
                  </a:cxn>
                  <a:cxn ang="0">
                    <a:pos x="29" y="41"/>
                  </a:cxn>
                </a:cxnLst>
                <a:rect l="0" t="0" r="r" b="b"/>
                <a:pathLst>
                  <a:path w="187" h="200">
                    <a:moveTo>
                      <a:pt x="31" y="41"/>
                    </a:moveTo>
                    <a:lnTo>
                      <a:pt x="31" y="45"/>
                    </a:lnTo>
                    <a:lnTo>
                      <a:pt x="33" y="53"/>
                    </a:lnTo>
                    <a:lnTo>
                      <a:pt x="37" y="65"/>
                    </a:lnTo>
                    <a:lnTo>
                      <a:pt x="43" y="72"/>
                    </a:lnTo>
                    <a:lnTo>
                      <a:pt x="51" y="76"/>
                    </a:lnTo>
                    <a:lnTo>
                      <a:pt x="59" y="80"/>
                    </a:lnTo>
                    <a:lnTo>
                      <a:pt x="69" y="82"/>
                    </a:lnTo>
                    <a:lnTo>
                      <a:pt x="77" y="78"/>
                    </a:lnTo>
                    <a:lnTo>
                      <a:pt x="81" y="70"/>
                    </a:lnTo>
                    <a:lnTo>
                      <a:pt x="83" y="59"/>
                    </a:lnTo>
                    <a:lnTo>
                      <a:pt x="79" y="49"/>
                    </a:lnTo>
                    <a:lnTo>
                      <a:pt x="75" y="41"/>
                    </a:lnTo>
                    <a:lnTo>
                      <a:pt x="65" y="37"/>
                    </a:lnTo>
                    <a:lnTo>
                      <a:pt x="53" y="33"/>
                    </a:lnTo>
                    <a:lnTo>
                      <a:pt x="43" y="31"/>
                    </a:lnTo>
                    <a:lnTo>
                      <a:pt x="39" y="31"/>
                    </a:lnTo>
                    <a:lnTo>
                      <a:pt x="39" y="29"/>
                    </a:lnTo>
                    <a:lnTo>
                      <a:pt x="43" y="23"/>
                    </a:lnTo>
                    <a:lnTo>
                      <a:pt x="47" y="15"/>
                    </a:lnTo>
                    <a:lnTo>
                      <a:pt x="57" y="7"/>
                    </a:lnTo>
                    <a:lnTo>
                      <a:pt x="65" y="4"/>
                    </a:lnTo>
                    <a:lnTo>
                      <a:pt x="75" y="2"/>
                    </a:lnTo>
                    <a:lnTo>
                      <a:pt x="85" y="0"/>
                    </a:lnTo>
                    <a:lnTo>
                      <a:pt x="94" y="0"/>
                    </a:lnTo>
                    <a:lnTo>
                      <a:pt x="106" y="2"/>
                    </a:lnTo>
                    <a:lnTo>
                      <a:pt x="116" y="5"/>
                    </a:lnTo>
                    <a:lnTo>
                      <a:pt x="126" y="11"/>
                    </a:lnTo>
                    <a:lnTo>
                      <a:pt x="136" y="21"/>
                    </a:lnTo>
                    <a:lnTo>
                      <a:pt x="146" y="35"/>
                    </a:lnTo>
                    <a:lnTo>
                      <a:pt x="146" y="45"/>
                    </a:lnTo>
                    <a:lnTo>
                      <a:pt x="138" y="55"/>
                    </a:lnTo>
                    <a:lnTo>
                      <a:pt x="124" y="65"/>
                    </a:lnTo>
                    <a:lnTo>
                      <a:pt x="116" y="68"/>
                    </a:lnTo>
                    <a:lnTo>
                      <a:pt x="106" y="74"/>
                    </a:lnTo>
                    <a:lnTo>
                      <a:pt x="94" y="80"/>
                    </a:lnTo>
                    <a:lnTo>
                      <a:pt x="83" y="88"/>
                    </a:lnTo>
                    <a:lnTo>
                      <a:pt x="75" y="94"/>
                    </a:lnTo>
                    <a:lnTo>
                      <a:pt x="69" y="102"/>
                    </a:lnTo>
                    <a:lnTo>
                      <a:pt x="69" y="114"/>
                    </a:lnTo>
                    <a:lnTo>
                      <a:pt x="75" y="128"/>
                    </a:lnTo>
                    <a:lnTo>
                      <a:pt x="83" y="135"/>
                    </a:lnTo>
                    <a:lnTo>
                      <a:pt x="90" y="141"/>
                    </a:lnTo>
                    <a:lnTo>
                      <a:pt x="100" y="145"/>
                    </a:lnTo>
                    <a:lnTo>
                      <a:pt x="110" y="147"/>
                    </a:lnTo>
                    <a:lnTo>
                      <a:pt x="120" y="147"/>
                    </a:lnTo>
                    <a:lnTo>
                      <a:pt x="130" y="143"/>
                    </a:lnTo>
                    <a:lnTo>
                      <a:pt x="142" y="139"/>
                    </a:lnTo>
                    <a:lnTo>
                      <a:pt x="152" y="131"/>
                    </a:lnTo>
                    <a:lnTo>
                      <a:pt x="165" y="120"/>
                    </a:lnTo>
                    <a:lnTo>
                      <a:pt x="173" y="114"/>
                    </a:lnTo>
                    <a:lnTo>
                      <a:pt x="179" y="112"/>
                    </a:lnTo>
                    <a:lnTo>
                      <a:pt x="183" y="112"/>
                    </a:lnTo>
                    <a:lnTo>
                      <a:pt x="187" y="120"/>
                    </a:lnTo>
                    <a:lnTo>
                      <a:pt x="185" y="139"/>
                    </a:lnTo>
                    <a:lnTo>
                      <a:pt x="173" y="161"/>
                    </a:lnTo>
                    <a:lnTo>
                      <a:pt x="150" y="185"/>
                    </a:lnTo>
                    <a:lnTo>
                      <a:pt x="134" y="192"/>
                    </a:lnTo>
                    <a:lnTo>
                      <a:pt x="118" y="198"/>
                    </a:lnTo>
                    <a:lnTo>
                      <a:pt x="100" y="200"/>
                    </a:lnTo>
                    <a:lnTo>
                      <a:pt x="85" y="198"/>
                    </a:lnTo>
                    <a:lnTo>
                      <a:pt x="67" y="194"/>
                    </a:lnTo>
                    <a:lnTo>
                      <a:pt x="51" y="187"/>
                    </a:lnTo>
                    <a:lnTo>
                      <a:pt x="37" y="173"/>
                    </a:lnTo>
                    <a:lnTo>
                      <a:pt x="23" y="157"/>
                    </a:lnTo>
                    <a:lnTo>
                      <a:pt x="6" y="122"/>
                    </a:lnTo>
                    <a:lnTo>
                      <a:pt x="0" y="92"/>
                    </a:lnTo>
                    <a:lnTo>
                      <a:pt x="2" y="68"/>
                    </a:lnTo>
                    <a:lnTo>
                      <a:pt x="10" y="55"/>
                    </a:lnTo>
                    <a:lnTo>
                      <a:pt x="18" y="47"/>
                    </a:lnTo>
                    <a:lnTo>
                      <a:pt x="23" y="43"/>
                    </a:lnTo>
                    <a:lnTo>
                      <a:pt x="29" y="41"/>
                    </a:lnTo>
                    <a:lnTo>
                      <a:pt x="31" y="41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" name="Freeform 323"/>
              <p:cNvSpPr>
                <a:spLocks/>
              </p:cNvSpPr>
              <p:nvPr/>
            </p:nvSpPr>
            <p:spPr bwMode="auto">
              <a:xfrm>
                <a:off x="4368801" y="1830388"/>
                <a:ext cx="155575" cy="149225"/>
              </a:xfrm>
              <a:custGeom>
                <a:avLst/>
                <a:gdLst/>
                <a:ahLst/>
                <a:cxnLst>
                  <a:cxn ang="0">
                    <a:pos x="51" y="75"/>
                  </a:cxn>
                  <a:cxn ang="0">
                    <a:pos x="53" y="63"/>
                  </a:cxn>
                  <a:cxn ang="0">
                    <a:pos x="61" y="53"/>
                  </a:cxn>
                  <a:cxn ang="0">
                    <a:pos x="73" y="41"/>
                  </a:cxn>
                  <a:cxn ang="0">
                    <a:pos x="89" y="29"/>
                  </a:cxn>
                  <a:cxn ang="0">
                    <a:pos x="101" y="18"/>
                  </a:cxn>
                  <a:cxn ang="0">
                    <a:pos x="112" y="6"/>
                  </a:cxn>
                  <a:cxn ang="0">
                    <a:pos x="124" y="0"/>
                  </a:cxn>
                  <a:cxn ang="0">
                    <a:pos x="142" y="6"/>
                  </a:cxn>
                  <a:cxn ang="0">
                    <a:pos x="160" y="20"/>
                  </a:cxn>
                  <a:cxn ang="0">
                    <a:pos x="179" y="35"/>
                  </a:cxn>
                  <a:cxn ang="0">
                    <a:pos x="193" y="45"/>
                  </a:cxn>
                  <a:cxn ang="0">
                    <a:pos x="195" y="55"/>
                  </a:cxn>
                  <a:cxn ang="0">
                    <a:pos x="187" y="67"/>
                  </a:cxn>
                  <a:cxn ang="0">
                    <a:pos x="170" y="71"/>
                  </a:cxn>
                  <a:cxn ang="0">
                    <a:pos x="152" y="63"/>
                  </a:cxn>
                  <a:cxn ang="0">
                    <a:pos x="136" y="51"/>
                  </a:cxn>
                  <a:cxn ang="0">
                    <a:pos x="120" y="37"/>
                  </a:cxn>
                  <a:cxn ang="0">
                    <a:pos x="107" y="33"/>
                  </a:cxn>
                  <a:cxn ang="0">
                    <a:pos x="97" y="35"/>
                  </a:cxn>
                  <a:cxn ang="0">
                    <a:pos x="91" y="41"/>
                  </a:cxn>
                  <a:cxn ang="0">
                    <a:pos x="87" y="47"/>
                  </a:cxn>
                  <a:cxn ang="0">
                    <a:pos x="93" y="63"/>
                  </a:cxn>
                  <a:cxn ang="0">
                    <a:pos x="118" y="83"/>
                  </a:cxn>
                  <a:cxn ang="0">
                    <a:pos x="132" y="106"/>
                  </a:cxn>
                  <a:cxn ang="0">
                    <a:pos x="136" y="132"/>
                  </a:cxn>
                  <a:cxn ang="0">
                    <a:pos x="126" y="153"/>
                  </a:cxn>
                  <a:cxn ang="0">
                    <a:pos x="114" y="169"/>
                  </a:cxn>
                  <a:cxn ang="0">
                    <a:pos x="99" y="181"/>
                  </a:cxn>
                  <a:cxn ang="0">
                    <a:pos x="79" y="187"/>
                  </a:cxn>
                  <a:cxn ang="0">
                    <a:pos x="59" y="189"/>
                  </a:cxn>
                  <a:cxn ang="0">
                    <a:pos x="40" y="185"/>
                  </a:cxn>
                  <a:cxn ang="0">
                    <a:pos x="24" y="177"/>
                  </a:cxn>
                  <a:cxn ang="0">
                    <a:pos x="8" y="163"/>
                  </a:cxn>
                  <a:cxn ang="0">
                    <a:pos x="0" y="153"/>
                  </a:cxn>
                  <a:cxn ang="0">
                    <a:pos x="0" y="150"/>
                  </a:cxn>
                  <a:cxn ang="0">
                    <a:pos x="2" y="148"/>
                  </a:cxn>
                  <a:cxn ang="0">
                    <a:pos x="12" y="153"/>
                  </a:cxn>
                  <a:cxn ang="0">
                    <a:pos x="26" y="159"/>
                  </a:cxn>
                  <a:cxn ang="0">
                    <a:pos x="51" y="161"/>
                  </a:cxn>
                  <a:cxn ang="0">
                    <a:pos x="79" y="150"/>
                  </a:cxn>
                  <a:cxn ang="0">
                    <a:pos x="89" y="130"/>
                  </a:cxn>
                  <a:cxn ang="0">
                    <a:pos x="85" y="110"/>
                  </a:cxn>
                  <a:cxn ang="0">
                    <a:pos x="65" y="88"/>
                  </a:cxn>
                </a:cxnLst>
                <a:rect l="0" t="0" r="r" b="b"/>
                <a:pathLst>
                  <a:path w="195" h="189">
                    <a:moveTo>
                      <a:pt x="55" y="81"/>
                    </a:moveTo>
                    <a:lnTo>
                      <a:pt x="51" y="75"/>
                    </a:lnTo>
                    <a:lnTo>
                      <a:pt x="51" y="69"/>
                    </a:lnTo>
                    <a:lnTo>
                      <a:pt x="53" y="63"/>
                    </a:lnTo>
                    <a:lnTo>
                      <a:pt x="57" y="57"/>
                    </a:lnTo>
                    <a:lnTo>
                      <a:pt x="61" y="53"/>
                    </a:lnTo>
                    <a:lnTo>
                      <a:pt x="67" y="47"/>
                    </a:lnTo>
                    <a:lnTo>
                      <a:pt x="73" y="41"/>
                    </a:lnTo>
                    <a:lnTo>
                      <a:pt x="83" y="33"/>
                    </a:lnTo>
                    <a:lnTo>
                      <a:pt x="89" y="29"/>
                    </a:lnTo>
                    <a:lnTo>
                      <a:pt x="95" y="24"/>
                    </a:lnTo>
                    <a:lnTo>
                      <a:pt x="101" y="18"/>
                    </a:lnTo>
                    <a:lnTo>
                      <a:pt x="105" y="14"/>
                    </a:lnTo>
                    <a:lnTo>
                      <a:pt x="112" y="6"/>
                    </a:lnTo>
                    <a:lnTo>
                      <a:pt x="118" y="2"/>
                    </a:lnTo>
                    <a:lnTo>
                      <a:pt x="124" y="0"/>
                    </a:lnTo>
                    <a:lnTo>
                      <a:pt x="132" y="2"/>
                    </a:lnTo>
                    <a:lnTo>
                      <a:pt x="142" y="6"/>
                    </a:lnTo>
                    <a:lnTo>
                      <a:pt x="150" y="12"/>
                    </a:lnTo>
                    <a:lnTo>
                      <a:pt x="160" y="20"/>
                    </a:lnTo>
                    <a:lnTo>
                      <a:pt x="170" y="27"/>
                    </a:lnTo>
                    <a:lnTo>
                      <a:pt x="179" y="35"/>
                    </a:lnTo>
                    <a:lnTo>
                      <a:pt x="187" y="41"/>
                    </a:lnTo>
                    <a:lnTo>
                      <a:pt x="193" y="45"/>
                    </a:lnTo>
                    <a:lnTo>
                      <a:pt x="195" y="49"/>
                    </a:lnTo>
                    <a:lnTo>
                      <a:pt x="195" y="55"/>
                    </a:lnTo>
                    <a:lnTo>
                      <a:pt x="191" y="61"/>
                    </a:lnTo>
                    <a:lnTo>
                      <a:pt x="187" y="67"/>
                    </a:lnTo>
                    <a:lnTo>
                      <a:pt x="179" y="69"/>
                    </a:lnTo>
                    <a:lnTo>
                      <a:pt x="170" y="71"/>
                    </a:lnTo>
                    <a:lnTo>
                      <a:pt x="162" y="67"/>
                    </a:lnTo>
                    <a:lnTo>
                      <a:pt x="152" y="63"/>
                    </a:lnTo>
                    <a:lnTo>
                      <a:pt x="144" y="57"/>
                    </a:lnTo>
                    <a:lnTo>
                      <a:pt x="136" y="51"/>
                    </a:lnTo>
                    <a:lnTo>
                      <a:pt x="128" y="43"/>
                    </a:lnTo>
                    <a:lnTo>
                      <a:pt x="120" y="37"/>
                    </a:lnTo>
                    <a:lnTo>
                      <a:pt x="112" y="33"/>
                    </a:lnTo>
                    <a:lnTo>
                      <a:pt x="107" y="33"/>
                    </a:lnTo>
                    <a:lnTo>
                      <a:pt x="103" y="33"/>
                    </a:lnTo>
                    <a:lnTo>
                      <a:pt x="97" y="35"/>
                    </a:lnTo>
                    <a:lnTo>
                      <a:pt x="93" y="37"/>
                    </a:lnTo>
                    <a:lnTo>
                      <a:pt x="91" y="41"/>
                    </a:lnTo>
                    <a:lnTo>
                      <a:pt x="89" y="43"/>
                    </a:lnTo>
                    <a:lnTo>
                      <a:pt x="87" y="47"/>
                    </a:lnTo>
                    <a:lnTo>
                      <a:pt x="87" y="51"/>
                    </a:lnTo>
                    <a:lnTo>
                      <a:pt x="93" y="63"/>
                    </a:lnTo>
                    <a:lnTo>
                      <a:pt x="105" y="73"/>
                    </a:lnTo>
                    <a:lnTo>
                      <a:pt x="118" y="83"/>
                    </a:lnTo>
                    <a:lnTo>
                      <a:pt x="128" y="94"/>
                    </a:lnTo>
                    <a:lnTo>
                      <a:pt x="132" y="106"/>
                    </a:lnTo>
                    <a:lnTo>
                      <a:pt x="136" y="118"/>
                    </a:lnTo>
                    <a:lnTo>
                      <a:pt x="136" y="132"/>
                    </a:lnTo>
                    <a:lnTo>
                      <a:pt x="132" y="144"/>
                    </a:lnTo>
                    <a:lnTo>
                      <a:pt x="126" y="153"/>
                    </a:lnTo>
                    <a:lnTo>
                      <a:pt x="120" y="161"/>
                    </a:lnTo>
                    <a:lnTo>
                      <a:pt x="114" y="169"/>
                    </a:lnTo>
                    <a:lnTo>
                      <a:pt x="107" y="175"/>
                    </a:lnTo>
                    <a:lnTo>
                      <a:pt x="99" y="181"/>
                    </a:lnTo>
                    <a:lnTo>
                      <a:pt x="89" y="185"/>
                    </a:lnTo>
                    <a:lnTo>
                      <a:pt x="79" y="187"/>
                    </a:lnTo>
                    <a:lnTo>
                      <a:pt x="69" y="189"/>
                    </a:lnTo>
                    <a:lnTo>
                      <a:pt x="59" y="189"/>
                    </a:lnTo>
                    <a:lnTo>
                      <a:pt x="49" y="187"/>
                    </a:lnTo>
                    <a:lnTo>
                      <a:pt x="40" y="185"/>
                    </a:lnTo>
                    <a:lnTo>
                      <a:pt x="32" y="181"/>
                    </a:lnTo>
                    <a:lnTo>
                      <a:pt x="24" y="177"/>
                    </a:lnTo>
                    <a:lnTo>
                      <a:pt x="16" y="171"/>
                    </a:lnTo>
                    <a:lnTo>
                      <a:pt x="8" y="163"/>
                    </a:lnTo>
                    <a:lnTo>
                      <a:pt x="2" y="155"/>
                    </a:lnTo>
                    <a:lnTo>
                      <a:pt x="0" y="153"/>
                    </a:lnTo>
                    <a:lnTo>
                      <a:pt x="0" y="151"/>
                    </a:lnTo>
                    <a:lnTo>
                      <a:pt x="0" y="150"/>
                    </a:lnTo>
                    <a:lnTo>
                      <a:pt x="0" y="148"/>
                    </a:lnTo>
                    <a:lnTo>
                      <a:pt x="2" y="148"/>
                    </a:lnTo>
                    <a:lnTo>
                      <a:pt x="8" y="150"/>
                    </a:lnTo>
                    <a:lnTo>
                      <a:pt x="12" y="153"/>
                    </a:lnTo>
                    <a:lnTo>
                      <a:pt x="18" y="155"/>
                    </a:lnTo>
                    <a:lnTo>
                      <a:pt x="26" y="159"/>
                    </a:lnTo>
                    <a:lnTo>
                      <a:pt x="38" y="161"/>
                    </a:lnTo>
                    <a:lnTo>
                      <a:pt x="51" y="161"/>
                    </a:lnTo>
                    <a:lnTo>
                      <a:pt x="67" y="157"/>
                    </a:lnTo>
                    <a:lnTo>
                      <a:pt x="79" y="150"/>
                    </a:lnTo>
                    <a:lnTo>
                      <a:pt x="87" y="140"/>
                    </a:lnTo>
                    <a:lnTo>
                      <a:pt x="89" y="130"/>
                    </a:lnTo>
                    <a:lnTo>
                      <a:pt x="89" y="122"/>
                    </a:lnTo>
                    <a:lnTo>
                      <a:pt x="85" y="110"/>
                    </a:lnTo>
                    <a:lnTo>
                      <a:pt x="75" y="98"/>
                    </a:lnTo>
                    <a:lnTo>
                      <a:pt x="65" y="88"/>
                    </a:lnTo>
                    <a:lnTo>
                      <a:pt x="55" y="81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grpSp>
        <p:nvGrpSpPr>
          <p:cNvPr id="5" name="グループ化 108"/>
          <p:cNvGrpSpPr/>
          <p:nvPr/>
        </p:nvGrpSpPr>
        <p:grpSpPr>
          <a:xfrm>
            <a:off x="0" y="3356992"/>
            <a:ext cx="9144000" cy="3384376"/>
            <a:chOff x="0" y="3356992"/>
            <a:chExt cx="9144000" cy="3384376"/>
          </a:xfrm>
        </p:grpSpPr>
        <p:cxnSp>
          <p:nvCxnSpPr>
            <p:cNvPr id="104" name="直線コネクタ 103"/>
            <p:cNvCxnSpPr/>
            <p:nvPr/>
          </p:nvCxnSpPr>
          <p:spPr>
            <a:xfrm>
              <a:off x="0" y="4509120"/>
              <a:ext cx="9144000" cy="72008"/>
            </a:xfrm>
            <a:prstGeom prst="line">
              <a:avLst/>
            </a:prstGeom>
            <a:ln w="571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曲折矢印 6"/>
            <p:cNvSpPr/>
            <p:nvPr/>
          </p:nvSpPr>
          <p:spPr>
            <a:xfrm flipV="1">
              <a:off x="1224136" y="3356992"/>
              <a:ext cx="5652120" cy="3384376"/>
            </a:xfrm>
            <a:prstGeom prst="bentArrow">
              <a:avLst>
                <a:gd name="adj1" fmla="val 13506"/>
                <a:gd name="adj2" fmla="val 13232"/>
                <a:gd name="adj3" fmla="val 16790"/>
                <a:gd name="adj4" fmla="val 43750"/>
              </a:avLst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6" name="グループ化 332"/>
            <p:cNvGrpSpPr/>
            <p:nvPr/>
          </p:nvGrpSpPr>
          <p:grpSpPr>
            <a:xfrm>
              <a:off x="6944028" y="5733256"/>
              <a:ext cx="986408" cy="936104"/>
              <a:chOff x="4788024" y="2456312"/>
              <a:chExt cx="1058416" cy="1044696"/>
            </a:xfrm>
            <a:solidFill>
              <a:schemeClr val="accent1">
                <a:alpha val="69804"/>
              </a:schemeClr>
            </a:solidFill>
          </p:grpSpPr>
          <p:sp>
            <p:nvSpPr>
              <p:cNvPr id="99" name="フローチャート : 磁気ディスク 98"/>
              <p:cNvSpPr/>
              <p:nvPr/>
            </p:nvSpPr>
            <p:spPr>
              <a:xfrm>
                <a:off x="4788024" y="2456312"/>
                <a:ext cx="1058416" cy="1044696"/>
              </a:xfrm>
              <a:prstGeom prst="flowChartMagneticDisk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テキスト ボックス 99"/>
              <p:cNvSpPr txBox="1"/>
              <p:nvPr/>
            </p:nvSpPr>
            <p:spPr>
              <a:xfrm>
                <a:off x="4863772" y="2777756"/>
                <a:ext cx="961836" cy="652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 b="1" dirty="0" smtClean="0">
                    <a:solidFill>
                      <a:schemeClr val="bg1"/>
                    </a:solidFill>
                  </a:rPr>
                  <a:t>ZDD</a:t>
                </a:r>
                <a:endParaRPr kumimoji="1" lang="ja-JP" altLang="en-US" sz="32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グループ化 328"/>
            <p:cNvGrpSpPr/>
            <p:nvPr/>
          </p:nvGrpSpPr>
          <p:grpSpPr>
            <a:xfrm>
              <a:off x="755576" y="3933056"/>
              <a:ext cx="1368152" cy="1080120"/>
              <a:chOff x="6516216" y="3594720"/>
              <a:chExt cx="1495425" cy="914400"/>
            </a:xfrm>
          </p:grpSpPr>
          <p:sp>
            <p:nvSpPr>
              <p:cNvPr id="84" name="Freeform 258"/>
              <p:cNvSpPr>
                <a:spLocks/>
              </p:cNvSpPr>
              <p:nvPr/>
            </p:nvSpPr>
            <p:spPr bwMode="auto">
              <a:xfrm>
                <a:off x="7263929" y="4505945"/>
                <a:ext cx="1588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4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4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EAD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" name="Freeform 283"/>
              <p:cNvSpPr>
                <a:spLocks/>
              </p:cNvSpPr>
              <p:nvPr/>
            </p:nvSpPr>
            <p:spPr bwMode="auto">
              <a:xfrm>
                <a:off x="6519391" y="3650283"/>
                <a:ext cx="1492250" cy="823913"/>
              </a:xfrm>
              <a:custGeom>
                <a:avLst/>
                <a:gdLst/>
                <a:ahLst/>
                <a:cxnLst>
                  <a:cxn ang="0">
                    <a:pos x="1698" y="10"/>
                  </a:cxn>
                  <a:cxn ang="0">
                    <a:pos x="1406" y="10"/>
                  </a:cxn>
                  <a:cxn ang="0">
                    <a:pos x="1280" y="10"/>
                  </a:cxn>
                  <a:cxn ang="0">
                    <a:pos x="674" y="10"/>
                  </a:cxn>
                  <a:cxn ang="0">
                    <a:pos x="558" y="10"/>
                  </a:cxn>
                  <a:cxn ang="0">
                    <a:pos x="120" y="10"/>
                  </a:cxn>
                  <a:cxn ang="0">
                    <a:pos x="0" y="10"/>
                  </a:cxn>
                  <a:cxn ang="0">
                    <a:pos x="0" y="89"/>
                  </a:cxn>
                  <a:cxn ang="0">
                    <a:pos x="871" y="787"/>
                  </a:cxn>
                  <a:cxn ang="0">
                    <a:pos x="871" y="1037"/>
                  </a:cxn>
                  <a:cxn ang="0">
                    <a:pos x="1003" y="1037"/>
                  </a:cxn>
                  <a:cxn ang="0">
                    <a:pos x="1003" y="776"/>
                  </a:cxn>
                  <a:cxn ang="0">
                    <a:pos x="1879" y="87"/>
                  </a:cxn>
                  <a:cxn ang="0">
                    <a:pos x="1871" y="0"/>
                  </a:cxn>
                  <a:cxn ang="0">
                    <a:pos x="1698" y="10"/>
                  </a:cxn>
                </a:cxnLst>
                <a:rect l="0" t="0" r="r" b="b"/>
                <a:pathLst>
                  <a:path w="1879" h="1037">
                    <a:moveTo>
                      <a:pt x="1698" y="10"/>
                    </a:moveTo>
                    <a:lnTo>
                      <a:pt x="1406" y="10"/>
                    </a:lnTo>
                    <a:lnTo>
                      <a:pt x="1280" y="10"/>
                    </a:lnTo>
                    <a:lnTo>
                      <a:pt x="674" y="10"/>
                    </a:lnTo>
                    <a:lnTo>
                      <a:pt x="558" y="10"/>
                    </a:lnTo>
                    <a:lnTo>
                      <a:pt x="120" y="10"/>
                    </a:lnTo>
                    <a:lnTo>
                      <a:pt x="0" y="10"/>
                    </a:lnTo>
                    <a:lnTo>
                      <a:pt x="0" y="89"/>
                    </a:lnTo>
                    <a:lnTo>
                      <a:pt x="871" y="787"/>
                    </a:lnTo>
                    <a:lnTo>
                      <a:pt x="871" y="1037"/>
                    </a:lnTo>
                    <a:lnTo>
                      <a:pt x="1003" y="1037"/>
                    </a:lnTo>
                    <a:lnTo>
                      <a:pt x="1003" y="776"/>
                    </a:lnTo>
                    <a:lnTo>
                      <a:pt x="1879" y="87"/>
                    </a:lnTo>
                    <a:lnTo>
                      <a:pt x="1871" y="0"/>
                    </a:lnTo>
                    <a:lnTo>
                      <a:pt x="1698" y="10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" name="Freeform 284"/>
              <p:cNvSpPr>
                <a:spLocks/>
              </p:cNvSpPr>
              <p:nvPr/>
            </p:nvSpPr>
            <p:spPr bwMode="auto">
              <a:xfrm>
                <a:off x="6516216" y="3594720"/>
                <a:ext cx="1489075" cy="111125"/>
              </a:xfrm>
              <a:custGeom>
                <a:avLst/>
                <a:gdLst/>
                <a:ahLst/>
                <a:cxnLst>
                  <a:cxn ang="0">
                    <a:pos x="1034" y="142"/>
                  </a:cxn>
                  <a:cxn ang="0">
                    <a:pos x="1217" y="138"/>
                  </a:cxn>
                  <a:cxn ang="0">
                    <a:pos x="1385" y="134"/>
                  </a:cxn>
                  <a:cxn ang="0">
                    <a:pos x="1534" y="126"/>
                  </a:cxn>
                  <a:cxn ang="0">
                    <a:pos x="1660" y="116"/>
                  </a:cxn>
                  <a:cxn ang="0">
                    <a:pos x="1763" y="104"/>
                  </a:cxn>
                  <a:cxn ang="0">
                    <a:pos x="1834" y="93"/>
                  </a:cxn>
                  <a:cxn ang="0">
                    <a:pos x="1871" y="79"/>
                  </a:cxn>
                  <a:cxn ang="0">
                    <a:pos x="1871" y="63"/>
                  </a:cxn>
                  <a:cxn ang="0">
                    <a:pos x="1834" y="49"/>
                  </a:cxn>
                  <a:cxn ang="0">
                    <a:pos x="1763" y="37"/>
                  </a:cxn>
                  <a:cxn ang="0">
                    <a:pos x="1660" y="26"/>
                  </a:cxn>
                  <a:cxn ang="0">
                    <a:pos x="1534" y="16"/>
                  </a:cxn>
                  <a:cxn ang="0">
                    <a:pos x="1385" y="8"/>
                  </a:cxn>
                  <a:cxn ang="0">
                    <a:pos x="1217" y="4"/>
                  </a:cxn>
                  <a:cxn ang="0">
                    <a:pos x="1034" y="0"/>
                  </a:cxn>
                  <a:cxn ang="0">
                    <a:pos x="841" y="0"/>
                  </a:cxn>
                  <a:cxn ang="0">
                    <a:pos x="658" y="4"/>
                  </a:cxn>
                  <a:cxn ang="0">
                    <a:pos x="491" y="8"/>
                  </a:cxn>
                  <a:cxn ang="0">
                    <a:pos x="341" y="16"/>
                  </a:cxn>
                  <a:cxn ang="0">
                    <a:pos x="215" y="26"/>
                  </a:cxn>
                  <a:cxn ang="0">
                    <a:pos x="112" y="37"/>
                  </a:cxn>
                  <a:cxn ang="0">
                    <a:pos x="42" y="49"/>
                  </a:cxn>
                  <a:cxn ang="0">
                    <a:pos x="4" y="63"/>
                  </a:cxn>
                  <a:cxn ang="0">
                    <a:pos x="4" y="79"/>
                  </a:cxn>
                  <a:cxn ang="0">
                    <a:pos x="42" y="93"/>
                  </a:cxn>
                  <a:cxn ang="0">
                    <a:pos x="112" y="104"/>
                  </a:cxn>
                  <a:cxn ang="0">
                    <a:pos x="215" y="116"/>
                  </a:cxn>
                  <a:cxn ang="0">
                    <a:pos x="341" y="126"/>
                  </a:cxn>
                  <a:cxn ang="0">
                    <a:pos x="491" y="134"/>
                  </a:cxn>
                  <a:cxn ang="0">
                    <a:pos x="658" y="138"/>
                  </a:cxn>
                  <a:cxn ang="0">
                    <a:pos x="841" y="142"/>
                  </a:cxn>
                </a:cxnLst>
                <a:rect l="0" t="0" r="r" b="b"/>
                <a:pathLst>
                  <a:path w="1875" h="142">
                    <a:moveTo>
                      <a:pt x="938" y="142"/>
                    </a:moveTo>
                    <a:lnTo>
                      <a:pt x="1034" y="142"/>
                    </a:lnTo>
                    <a:lnTo>
                      <a:pt x="1127" y="140"/>
                    </a:lnTo>
                    <a:lnTo>
                      <a:pt x="1217" y="138"/>
                    </a:lnTo>
                    <a:lnTo>
                      <a:pt x="1302" y="136"/>
                    </a:lnTo>
                    <a:lnTo>
                      <a:pt x="1385" y="134"/>
                    </a:lnTo>
                    <a:lnTo>
                      <a:pt x="1462" y="130"/>
                    </a:lnTo>
                    <a:lnTo>
                      <a:pt x="1534" y="126"/>
                    </a:lnTo>
                    <a:lnTo>
                      <a:pt x="1601" y="120"/>
                    </a:lnTo>
                    <a:lnTo>
                      <a:pt x="1660" y="116"/>
                    </a:lnTo>
                    <a:lnTo>
                      <a:pt x="1716" y="110"/>
                    </a:lnTo>
                    <a:lnTo>
                      <a:pt x="1763" y="104"/>
                    </a:lnTo>
                    <a:lnTo>
                      <a:pt x="1802" y="99"/>
                    </a:lnTo>
                    <a:lnTo>
                      <a:pt x="1834" y="93"/>
                    </a:lnTo>
                    <a:lnTo>
                      <a:pt x="1855" y="85"/>
                    </a:lnTo>
                    <a:lnTo>
                      <a:pt x="1871" y="79"/>
                    </a:lnTo>
                    <a:lnTo>
                      <a:pt x="1875" y="71"/>
                    </a:lnTo>
                    <a:lnTo>
                      <a:pt x="1871" y="63"/>
                    </a:lnTo>
                    <a:lnTo>
                      <a:pt x="1855" y="57"/>
                    </a:lnTo>
                    <a:lnTo>
                      <a:pt x="1834" y="49"/>
                    </a:lnTo>
                    <a:lnTo>
                      <a:pt x="1802" y="43"/>
                    </a:lnTo>
                    <a:lnTo>
                      <a:pt x="1763" y="37"/>
                    </a:lnTo>
                    <a:lnTo>
                      <a:pt x="1716" y="32"/>
                    </a:lnTo>
                    <a:lnTo>
                      <a:pt x="1660" y="26"/>
                    </a:lnTo>
                    <a:lnTo>
                      <a:pt x="1601" y="20"/>
                    </a:lnTo>
                    <a:lnTo>
                      <a:pt x="1534" y="16"/>
                    </a:lnTo>
                    <a:lnTo>
                      <a:pt x="1462" y="12"/>
                    </a:lnTo>
                    <a:lnTo>
                      <a:pt x="1385" y="8"/>
                    </a:lnTo>
                    <a:lnTo>
                      <a:pt x="1302" y="6"/>
                    </a:lnTo>
                    <a:lnTo>
                      <a:pt x="1217" y="4"/>
                    </a:lnTo>
                    <a:lnTo>
                      <a:pt x="1127" y="2"/>
                    </a:lnTo>
                    <a:lnTo>
                      <a:pt x="1034" y="0"/>
                    </a:lnTo>
                    <a:lnTo>
                      <a:pt x="938" y="0"/>
                    </a:lnTo>
                    <a:lnTo>
                      <a:pt x="841" y="0"/>
                    </a:lnTo>
                    <a:lnTo>
                      <a:pt x="749" y="2"/>
                    </a:lnTo>
                    <a:lnTo>
                      <a:pt x="658" y="4"/>
                    </a:lnTo>
                    <a:lnTo>
                      <a:pt x="573" y="6"/>
                    </a:lnTo>
                    <a:lnTo>
                      <a:pt x="491" y="8"/>
                    </a:lnTo>
                    <a:lnTo>
                      <a:pt x="414" y="12"/>
                    </a:lnTo>
                    <a:lnTo>
                      <a:pt x="341" y="16"/>
                    </a:lnTo>
                    <a:lnTo>
                      <a:pt x="274" y="20"/>
                    </a:lnTo>
                    <a:lnTo>
                      <a:pt x="215" y="26"/>
                    </a:lnTo>
                    <a:lnTo>
                      <a:pt x="160" y="32"/>
                    </a:lnTo>
                    <a:lnTo>
                      <a:pt x="112" y="37"/>
                    </a:lnTo>
                    <a:lnTo>
                      <a:pt x="73" y="43"/>
                    </a:lnTo>
                    <a:lnTo>
                      <a:pt x="42" y="49"/>
                    </a:lnTo>
                    <a:lnTo>
                      <a:pt x="20" y="57"/>
                    </a:lnTo>
                    <a:lnTo>
                      <a:pt x="4" y="63"/>
                    </a:lnTo>
                    <a:lnTo>
                      <a:pt x="0" y="71"/>
                    </a:lnTo>
                    <a:lnTo>
                      <a:pt x="4" y="79"/>
                    </a:lnTo>
                    <a:lnTo>
                      <a:pt x="20" y="85"/>
                    </a:lnTo>
                    <a:lnTo>
                      <a:pt x="42" y="93"/>
                    </a:lnTo>
                    <a:lnTo>
                      <a:pt x="73" y="99"/>
                    </a:lnTo>
                    <a:lnTo>
                      <a:pt x="112" y="104"/>
                    </a:lnTo>
                    <a:lnTo>
                      <a:pt x="160" y="110"/>
                    </a:lnTo>
                    <a:lnTo>
                      <a:pt x="215" y="116"/>
                    </a:lnTo>
                    <a:lnTo>
                      <a:pt x="274" y="120"/>
                    </a:lnTo>
                    <a:lnTo>
                      <a:pt x="341" y="126"/>
                    </a:lnTo>
                    <a:lnTo>
                      <a:pt x="414" y="130"/>
                    </a:lnTo>
                    <a:lnTo>
                      <a:pt x="491" y="134"/>
                    </a:lnTo>
                    <a:lnTo>
                      <a:pt x="573" y="136"/>
                    </a:lnTo>
                    <a:lnTo>
                      <a:pt x="658" y="138"/>
                    </a:lnTo>
                    <a:lnTo>
                      <a:pt x="749" y="140"/>
                    </a:lnTo>
                    <a:lnTo>
                      <a:pt x="841" y="142"/>
                    </a:lnTo>
                    <a:lnTo>
                      <a:pt x="938" y="142"/>
                    </a:lnTo>
                    <a:close/>
                  </a:path>
                </a:pathLst>
              </a:custGeom>
              <a:solidFill>
                <a:srgbClr val="5B5E9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7" name="Rectangle 285"/>
              <p:cNvSpPr>
                <a:spLocks noChangeArrowheads="1"/>
              </p:cNvSpPr>
              <p:nvPr/>
            </p:nvSpPr>
            <p:spPr bwMode="auto">
              <a:xfrm>
                <a:off x="7295679" y="4355133"/>
                <a:ext cx="158750" cy="25400"/>
              </a:xfrm>
              <a:prstGeom prst="rect">
                <a:avLst/>
              </a:prstGeom>
              <a:solidFill>
                <a:srgbClr val="00007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8" name="Freeform 286"/>
              <p:cNvSpPr>
                <a:spLocks/>
              </p:cNvSpPr>
              <p:nvPr/>
            </p:nvSpPr>
            <p:spPr bwMode="auto">
              <a:xfrm>
                <a:off x="7424266" y="4297983"/>
                <a:ext cx="76200" cy="133350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0" y="161"/>
                  </a:cxn>
                  <a:cxn ang="0">
                    <a:pos x="20" y="169"/>
                  </a:cxn>
                  <a:cxn ang="0">
                    <a:pos x="97" y="8"/>
                  </a:cxn>
                  <a:cxn ang="0">
                    <a:pos x="77" y="0"/>
                  </a:cxn>
                </a:cxnLst>
                <a:rect l="0" t="0" r="r" b="b"/>
                <a:pathLst>
                  <a:path w="97" h="169">
                    <a:moveTo>
                      <a:pt x="77" y="0"/>
                    </a:moveTo>
                    <a:lnTo>
                      <a:pt x="0" y="161"/>
                    </a:lnTo>
                    <a:lnTo>
                      <a:pt x="20" y="169"/>
                    </a:lnTo>
                    <a:lnTo>
                      <a:pt x="97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9" name="Freeform 287"/>
              <p:cNvSpPr>
                <a:spLocks/>
              </p:cNvSpPr>
              <p:nvPr/>
            </p:nvSpPr>
            <p:spPr bwMode="auto">
              <a:xfrm>
                <a:off x="7424266" y="4293220"/>
                <a:ext cx="76200" cy="138113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77" y="175"/>
                  </a:cxn>
                  <a:cxn ang="0">
                    <a:pos x="97" y="167"/>
                  </a:cxn>
                  <a:cxn ang="0">
                    <a:pos x="16" y="0"/>
                  </a:cxn>
                  <a:cxn ang="0">
                    <a:pos x="0" y="14"/>
                  </a:cxn>
                </a:cxnLst>
                <a:rect l="0" t="0" r="r" b="b"/>
                <a:pathLst>
                  <a:path w="97" h="175">
                    <a:moveTo>
                      <a:pt x="0" y="14"/>
                    </a:moveTo>
                    <a:lnTo>
                      <a:pt x="77" y="175"/>
                    </a:lnTo>
                    <a:lnTo>
                      <a:pt x="97" y="167"/>
                    </a:lnTo>
                    <a:lnTo>
                      <a:pt x="16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0" name="Freeform 288"/>
              <p:cNvSpPr>
                <a:spLocks/>
              </p:cNvSpPr>
              <p:nvPr/>
            </p:nvSpPr>
            <p:spPr bwMode="auto">
              <a:xfrm>
                <a:off x="7243291" y="3789983"/>
                <a:ext cx="581025" cy="55563"/>
              </a:xfrm>
              <a:custGeom>
                <a:avLst/>
                <a:gdLst/>
                <a:ahLst/>
                <a:cxnLst>
                  <a:cxn ang="0">
                    <a:pos x="644" y="71"/>
                  </a:cxn>
                  <a:cxn ang="0">
                    <a:pos x="733" y="0"/>
                  </a:cxn>
                  <a:cxn ang="0">
                    <a:pos x="0" y="16"/>
                  </a:cxn>
                  <a:cxn ang="0">
                    <a:pos x="644" y="71"/>
                  </a:cxn>
                </a:cxnLst>
                <a:rect l="0" t="0" r="r" b="b"/>
                <a:pathLst>
                  <a:path w="733" h="71">
                    <a:moveTo>
                      <a:pt x="644" y="71"/>
                    </a:moveTo>
                    <a:lnTo>
                      <a:pt x="733" y="0"/>
                    </a:lnTo>
                    <a:lnTo>
                      <a:pt x="0" y="16"/>
                    </a:lnTo>
                    <a:lnTo>
                      <a:pt x="644" y="71"/>
                    </a:lnTo>
                    <a:close/>
                  </a:path>
                </a:pathLst>
              </a:custGeom>
              <a:solidFill>
                <a:srgbClr val="282B7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1" name="Freeform 289"/>
              <p:cNvSpPr>
                <a:spLocks/>
              </p:cNvSpPr>
              <p:nvPr/>
            </p:nvSpPr>
            <p:spPr bwMode="auto">
              <a:xfrm>
                <a:off x="7229004" y="3867770"/>
                <a:ext cx="496888" cy="47625"/>
              </a:xfrm>
              <a:custGeom>
                <a:avLst/>
                <a:gdLst/>
                <a:ahLst/>
                <a:cxnLst>
                  <a:cxn ang="0">
                    <a:pos x="550" y="61"/>
                  </a:cxn>
                  <a:cxn ang="0">
                    <a:pos x="627" y="0"/>
                  </a:cxn>
                  <a:cxn ang="0">
                    <a:pos x="0" y="13"/>
                  </a:cxn>
                  <a:cxn ang="0">
                    <a:pos x="550" y="61"/>
                  </a:cxn>
                </a:cxnLst>
                <a:rect l="0" t="0" r="r" b="b"/>
                <a:pathLst>
                  <a:path w="627" h="61">
                    <a:moveTo>
                      <a:pt x="550" y="61"/>
                    </a:moveTo>
                    <a:lnTo>
                      <a:pt x="627" y="0"/>
                    </a:lnTo>
                    <a:lnTo>
                      <a:pt x="0" y="13"/>
                    </a:lnTo>
                    <a:lnTo>
                      <a:pt x="550" y="61"/>
                    </a:lnTo>
                    <a:close/>
                  </a:path>
                </a:pathLst>
              </a:custGeom>
              <a:solidFill>
                <a:srgbClr val="282B7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2" name="Freeform 290"/>
              <p:cNvSpPr>
                <a:spLocks/>
              </p:cNvSpPr>
              <p:nvPr/>
            </p:nvSpPr>
            <p:spPr bwMode="auto">
              <a:xfrm>
                <a:off x="7214716" y="3945558"/>
                <a:ext cx="411163" cy="39688"/>
              </a:xfrm>
              <a:custGeom>
                <a:avLst/>
                <a:gdLst/>
                <a:ahLst/>
                <a:cxnLst>
                  <a:cxn ang="0">
                    <a:pos x="455" y="49"/>
                  </a:cxn>
                  <a:cxn ang="0">
                    <a:pos x="518" y="0"/>
                  </a:cxn>
                  <a:cxn ang="0">
                    <a:pos x="0" y="12"/>
                  </a:cxn>
                  <a:cxn ang="0">
                    <a:pos x="455" y="49"/>
                  </a:cxn>
                </a:cxnLst>
                <a:rect l="0" t="0" r="r" b="b"/>
                <a:pathLst>
                  <a:path w="518" h="49">
                    <a:moveTo>
                      <a:pt x="455" y="49"/>
                    </a:moveTo>
                    <a:lnTo>
                      <a:pt x="518" y="0"/>
                    </a:lnTo>
                    <a:lnTo>
                      <a:pt x="0" y="12"/>
                    </a:lnTo>
                    <a:lnTo>
                      <a:pt x="455" y="49"/>
                    </a:lnTo>
                    <a:close/>
                  </a:path>
                </a:pathLst>
              </a:custGeom>
              <a:solidFill>
                <a:srgbClr val="282B7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3" name="Freeform 291"/>
              <p:cNvSpPr>
                <a:spLocks/>
              </p:cNvSpPr>
              <p:nvPr/>
            </p:nvSpPr>
            <p:spPr bwMode="auto">
              <a:xfrm>
                <a:off x="7198841" y="4023345"/>
                <a:ext cx="328613" cy="31750"/>
              </a:xfrm>
              <a:custGeom>
                <a:avLst/>
                <a:gdLst/>
                <a:ahLst/>
                <a:cxnLst>
                  <a:cxn ang="0">
                    <a:pos x="362" y="40"/>
                  </a:cxn>
                  <a:cxn ang="0">
                    <a:pos x="413" y="0"/>
                  </a:cxn>
                  <a:cxn ang="0">
                    <a:pos x="0" y="8"/>
                  </a:cxn>
                  <a:cxn ang="0">
                    <a:pos x="362" y="40"/>
                  </a:cxn>
                </a:cxnLst>
                <a:rect l="0" t="0" r="r" b="b"/>
                <a:pathLst>
                  <a:path w="413" h="40">
                    <a:moveTo>
                      <a:pt x="362" y="40"/>
                    </a:moveTo>
                    <a:lnTo>
                      <a:pt x="413" y="0"/>
                    </a:lnTo>
                    <a:lnTo>
                      <a:pt x="0" y="8"/>
                    </a:lnTo>
                    <a:lnTo>
                      <a:pt x="362" y="40"/>
                    </a:lnTo>
                    <a:close/>
                  </a:path>
                </a:pathLst>
              </a:custGeom>
              <a:solidFill>
                <a:srgbClr val="282B7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4" name="Freeform 292"/>
              <p:cNvSpPr>
                <a:spLocks/>
              </p:cNvSpPr>
              <p:nvPr/>
            </p:nvSpPr>
            <p:spPr bwMode="auto">
              <a:xfrm>
                <a:off x="7186141" y="4101133"/>
                <a:ext cx="241300" cy="23813"/>
              </a:xfrm>
              <a:custGeom>
                <a:avLst/>
                <a:gdLst/>
                <a:ahLst/>
                <a:cxnLst>
                  <a:cxn ang="0">
                    <a:pos x="268" y="29"/>
                  </a:cxn>
                  <a:cxn ang="0">
                    <a:pos x="305" y="0"/>
                  </a:cxn>
                  <a:cxn ang="0">
                    <a:pos x="0" y="6"/>
                  </a:cxn>
                  <a:cxn ang="0">
                    <a:pos x="268" y="29"/>
                  </a:cxn>
                </a:cxnLst>
                <a:rect l="0" t="0" r="r" b="b"/>
                <a:pathLst>
                  <a:path w="305" h="29">
                    <a:moveTo>
                      <a:pt x="268" y="29"/>
                    </a:moveTo>
                    <a:lnTo>
                      <a:pt x="305" y="0"/>
                    </a:lnTo>
                    <a:lnTo>
                      <a:pt x="0" y="6"/>
                    </a:lnTo>
                    <a:lnTo>
                      <a:pt x="268" y="29"/>
                    </a:lnTo>
                    <a:close/>
                  </a:path>
                </a:pathLst>
              </a:custGeom>
              <a:solidFill>
                <a:srgbClr val="282B7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5" name="Freeform 293"/>
              <p:cNvSpPr>
                <a:spLocks/>
              </p:cNvSpPr>
              <p:nvPr/>
            </p:nvSpPr>
            <p:spPr bwMode="auto">
              <a:xfrm>
                <a:off x="7171854" y="4180508"/>
                <a:ext cx="155575" cy="15875"/>
              </a:xfrm>
              <a:custGeom>
                <a:avLst/>
                <a:gdLst/>
                <a:ahLst/>
                <a:cxnLst>
                  <a:cxn ang="0">
                    <a:pos x="174" y="20"/>
                  </a:cxn>
                  <a:cxn ang="0">
                    <a:pos x="197" y="0"/>
                  </a:cxn>
                  <a:cxn ang="0">
                    <a:pos x="0" y="4"/>
                  </a:cxn>
                  <a:cxn ang="0">
                    <a:pos x="174" y="20"/>
                  </a:cxn>
                </a:cxnLst>
                <a:rect l="0" t="0" r="r" b="b"/>
                <a:pathLst>
                  <a:path w="197" h="20">
                    <a:moveTo>
                      <a:pt x="174" y="20"/>
                    </a:moveTo>
                    <a:lnTo>
                      <a:pt x="197" y="0"/>
                    </a:lnTo>
                    <a:lnTo>
                      <a:pt x="0" y="4"/>
                    </a:lnTo>
                    <a:lnTo>
                      <a:pt x="174" y="20"/>
                    </a:lnTo>
                    <a:close/>
                  </a:path>
                </a:pathLst>
              </a:custGeom>
              <a:solidFill>
                <a:srgbClr val="282B7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6" name="Freeform 298"/>
              <p:cNvSpPr>
                <a:spLocks/>
              </p:cNvSpPr>
              <p:nvPr/>
            </p:nvSpPr>
            <p:spPr bwMode="auto">
              <a:xfrm>
                <a:off x="7402041" y="4263058"/>
                <a:ext cx="109538" cy="195263"/>
              </a:xfrm>
              <a:custGeom>
                <a:avLst/>
                <a:gdLst/>
                <a:ahLst/>
                <a:cxnLst>
                  <a:cxn ang="0">
                    <a:pos x="112" y="80"/>
                  </a:cxn>
                  <a:cxn ang="0">
                    <a:pos x="116" y="110"/>
                  </a:cxn>
                  <a:cxn ang="0">
                    <a:pos x="112" y="165"/>
                  </a:cxn>
                  <a:cxn ang="0">
                    <a:pos x="87" y="216"/>
                  </a:cxn>
                  <a:cxn ang="0">
                    <a:pos x="65" y="224"/>
                  </a:cxn>
                  <a:cxn ang="0">
                    <a:pos x="55" y="220"/>
                  </a:cxn>
                  <a:cxn ang="0">
                    <a:pos x="39" y="201"/>
                  </a:cxn>
                  <a:cxn ang="0">
                    <a:pos x="26" y="153"/>
                  </a:cxn>
                  <a:cxn ang="0">
                    <a:pos x="26" y="94"/>
                  </a:cxn>
                  <a:cxn ang="0">
                    <a:pos x="39" y="47"/>
                  </a:cxn>
                  <a:cxn ang="0">
                    <a:pos x="55" y="27"/>
                  </a:cxn>
                  <a:cxn ang="0">
                    <a:pos x="65" y="21"/>
                  </a:cxn>
                  <a:cxn ang="0">
                    <a:pos x="75" y="21"/>
                  </a:cxn>
                  <a:cxn ang="0">
                    <a:pos x="85" y="27"/>
                  </a:cxn>
                  <a:cxn ang="0">
                    <a:pos x="92" y="37"/>
                  </a:cxn>
                  <a:cxn ang="0">
                    <a:pos x="100" y="49"/>
                  </a:cxn>
                  <a:cxn ang="0">
                    <a:pos x="122" y="43"/>
                  </a:cxn>
                  <a:cxn ang="0">
                    <a:pos x="114" y="29"/>
                  </a:cxn>
                  <a:cxn ang="0">
                    <a:pos x="104" y="15"/>
                  </a:cxn>
                  <a:cxn ang="0">
                    <a:pos x="89" y="4"/>
                  </a:cxn>
                  <a:cxn ang="0">
                    <a:pos x="69" y="0"/>
                  </a:cxn>
                  <a:cxn ang="0">
                    <a:pos x="43" y="10"/>
                  </a:cxn>
                  <a:cxn ang="0">
                    <a:pos x="20" y="35"/>
                  </a:cxn>
                  <a:cxn ang="0">
                    <a:pos x="6" y="75"/>
                  </a:cxn>
                  <a:cxn ang="0">
                    <a:pos x="0" y="124"/>
                  </a:cxn>
                  <a:cxn ang="0">
                    <a:pos x="10" y="187"/>
                  </a:cxn>
                  <a:cxn ang="0">
                    <a:pos x="35" y="230"/>
                  </a:cxn>
                  <a:cxn ang="0">
                    <a:pos x="51" y="242"/>
                  </a:cxn>
                  <a:cxn ang="0">
                    <a:pos x="69" y="246"/>
                  </a:cxn>
                  <a:cxn ang="0">
                    <a:pos x="89" y="242"/>
                  </a:cxn>
                  <a:cxn ang="0">
                    <a:pos x="104" y="230"/>
                  </a:cxn>
                  <a:cxn ang="0">
                    <a:pos x="130" y="187"/>
                  </a:cxn>
                  <a:cxn ang="0">
                    <a:pos x="138" y="124"/>
                  </a:cxn>
                  <a:cxn ang="0">
                    <a:pos x="136" y="92"/>
                  </a:cxn>
                  <a:cxn ang="0">
                    <a:pos x="130" y="65"/>
                  </a:cxn>
                </a:cxnLst>
                <a:rect l="0" t="0" r="r" b="b"/>
                <a:pathLst>
                  <a:path w="138" h="246">
                    <a:moveTo>
                      <a:pt x="108" y="67"/>
                    </a:moveTo>
                    <a:lnTo>
                      <a:pt x="112" y="80"/>
                    </a:lnTo>
                    <a:lnTo>
                      <a:pt x="114" y="94"/>
                    </a:lnTo>
                    <a:lnTo>
                      <a:pt x="116" y="110"/>
                    </a:lnTo>
                    <a:lnTo>
                      <a:pt x="116" y="124"/>
                    </a:lnTo>
                    <a:lnTo>
                      <a:pt x="112" y="165"/>
                    </a:lnTo>
                    <a:lnTo>
                      <a:pt x="102" y="197"/>
                    </a:lnTo>
                    <a:lnTo>
                      <a:pt x="87" y="216"/>
                    </a:lnTo>
                    <a:lnTo>
                      <a:pt x="69" y="224"/>
                    </a:lnTo>
                    <a:lnTo>
                      <a:pt x="65" y="224"/>
                    </a:lnTo>
                    <a:lnTo>
                      <a:pt x="61" y="222"/>
                    </a:lnTo>
                    <a:lnTo>
                      <a:pt x="55" y="220"/>
                    </a:lnTo>
                    <a:lnTo>
                      <a:pt x="51" y="216"/>
                    </a:lnTo>
                    <a:lnTo>
                      <a:pt x="39" y="201"/>
                    </a:lnTo>
                    <a:lnTo>
                      <a:pt x="31" y="179"/>
                    </a:lnTo>
                    <a:lnTo>
                      <a:pt x="26" y="153"/>
                    </a:lnTo>
                    <a:lnTo>
                      <a:pt x="24" y="124"/>
                    </a:lnTo>
                    <a:lnTo>
                      <a:pt x="26" y="94"/>
                    </a:lnTo>
                    <a:lnTo>
                      <a:pt x="31" y="69"/>
                    </a:lnTo>
                    <a:lnTo>
                      <a:pt x="39" y="47"/>
                    </a:lnTo>
                    <a:lnTo>
                      <a:pt x="51" y="31"/>
                    </a:lnTo>
                    <a:lnTo>
                      <a:pt x="55" y="27"/>
                    </a:lnTo>
                    <a:lnTo>
                      <a:pt x="61" y="23"/>
                    </a:lnTo>
                    <a:lnTo>
                      <a:pt x="65" y="21"/>
                    </a:lnTo>
                    <a:lnTo>
                      <a:pt x="69" y="21"/>
                    </a:lnTo>
                    <a:lnTo>
                      <a:pt x="75" y="21"/>
                    </a:lnTo>
                    <a:lnTo>
                      <a:pt x="79" y="23"/>
                    </a:lnTo>
                    <a:lnTo>
                      <a:pt x="85" y="27"/>
                    </a:lnTo>
                    <a:lnTo>
                      <a:pt x="89" y="31"/>
                    </a:lnTo>
                    <a:lnTo>
                      <a:pt x="92" y="37"/>
                    </a:lnTo>
                    <a:lnTo>
                      <a:pt x="96" y="43"/>
                    </a:lnTo>
                    <a:lnTo>
                      <a:pt x="100" y="49"/>
                    </a:lnTo>
                    <a:lnTo>
                      <a:pt x="104" y="57"/>
                    </a:lnTo>
                    <a:lnTo>
                      <a:pt x="122" y="43"/>
                    </a:lnTo>
                    <a:lnTo>
                      <a:pt x="118" y="35"/>
                    </a:lnTo>
                    <a:lnTo>
                      <a:pt x="114" y="29"/>
                    </a:lnTo>
                    <a:lnTo>
                      <a:pt x="110" y="21"/>
                    </a:lnTo>
                    <a:lnTo>
                      <a:pt x="104" y="15"/>
                    </a:lnTo>
                    <a:lnTo>
                      <a:pt x="96" y="10"/>
                    </a:lnTo>
                    <a:lnTo>
                      <a:pt x="89" y="4"/>
                    </a:lnTo>
                    <a:lnTo>
                      <a:pt x="79" y="2"/>
                    </a:lnTo>
                    <a:lnTo>
                      <a:pt x="69" y="0"/>
                    </a:lnTo>
                    <a:lnTo>
                      <a:pt x="55" y="2"/>
                    </a:lnTo>
                    <a:lnTo>
                      <a:pt x="43" y="10"/>
                    </a:lnTo>
                    <a:lnTo>
                      <a:pt x="31" y="21"/>
                    </a:lnTo>
                    <a:lnTo>
                      <a:pt x="20" y="35"/>
                    </a:lnTo>
                    <a:lnTo>
                      <a:pt x="12" y="55"/>
                    </a:lnTo>
                    <a:lnTo>
                      <a:pt x="6" y="75"/>
                    </a:lnTo>
                    <a:lnTo>
                      <a:pt x="2" y="98"/>
                    </a:lnTo>
                    <a:lnTo>
                      <a:pt x="0" y="124"/>
                    </a:lnTo>
                    <a:lnTo>
                      <a:pt x="2" y="157"/>
                    </a:lnTo>
                    <a:lnTo>
                      <a:pt x="10" y="187"/>
                    </a:lnTo>
                    <a:lnTo>
                      <a:pt x="22" y="212"/>
                    </a:lnTo>
                    <a:lnTo>
                      <a:pt x="35" y="230"/>
                    </a:lnTo>
                    <a:lnTo>
                      <a:pt x="43" y="238"/>
                    </a:lnTo>
                    <a:lnTo>
                      <a:pt x="51" y="242"/>
                    </a:lnTo>
                    <a:lnTo>
                      <a:pt x="61" y="246"/>
                    </a:lnTo>
                    <a:lnTo>
                      <a:pt x="69" y="246"/>
                    </a:lnTo>
                    <a:lnTo>
                      <a:pt x="79" y="246"/>
                    </a:lnTo>
                    <a:lnTo>
                      <a:pt x="89" y="242"/>
                    </a:lnTo>
                    <a:lnTo>
                      <a:pt x="96" y="238"/>
                    </a:lnTo>
                    <a:lnTo>
                      <a:pt x="104" y="230"/>
                    </a:lnTo>
                    <a:lnTo>
                      <a:pt x="118" y="212"/>
                    </a:lnTo>
                    <a:lnTo>
                      <a:pt x="130" y="187"/>
                    </a:lnTo>
                    <a:lnTo>
                      <a:pt x="136" y="157"/>
                    </a:lnTo>
                    <a:lnTo>
                      <a:pt x="138" y="124"/>
                    </a:lnTo>
                    <a:lnTo>
                      <a:pt x="138" y="108"/>
                    </a:lnTo>
                    <a:lnTo>
                      <a:pt x="136" y="92"/>
                    </a:lnTo>
                    <a:lnTo>
                      <a:pt x="134" y="78"/>
                    </a:lnTo>
                    <a:lnTo>
                      <a:pt x="130" y="65"/>
                    </a:lnTo>
                    <a:lnTo>
                      <a:pt x="108" y="67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7" name="Freeform 299"/>
              <p:cNvSpPr>
                <a:spLocks/>
              </p:cNvSpPr>
              <p:nvPr/>
            </p:nvSpPr>
            <p:spPr bwMode="auto">
              <a:xfrm>
                <a:off x="7486179" y="4297983"/>
                <a:ext cx="19050" cy="17463"/>
              </a:xfrm>
              <a:custGeom>
                <a:avLst/>
                <a:gdLst/>
                <a:ahLst/>
                <a:cxnLst>
                  <a:cxn ang="0">
                    <a:pos x="4" y="24"/>
                  </a:cxn>
                  <a:cxn ang="0">
                    <a:pos x="26" y="22"/>
                  </a:cxn>
                  <a:cxn ang="0">
                    <a:pos x="24" y="16"/>
                  </a:cxn>
                  <a:cxn ang="0">
                    <a:pos x="22" y="10"/>
                  </a:cxn>
                  <a:cxn ang="0">
                    <a:pos x="20" y="6"/>
                  </a:cxn>
                  <a:cxn ang="0">
                    <a:pos x="18" y="0"/>
                  </a:cxn>
                  <a:cxn ang="0">
                    <a:pos x="0" y="14"/>
                  </a:cxn>
                  <a:cxn ang="0">
                    <a:pos x="2" y="16"/>
                  </a:cxn>
                  <a:cxn ang="0">
                    <a:pos x="2" y="18"/>
                  </a:cxn>
                  <a:cxn ang="0">
                    <a:pos x="2" y="22"/>
                  </a:cxn>
                  <a:cxn ang="0">
                    <a:pos x="4" y="24"/>
                  </a:cxn>
                </a:cxnLst>
                <a:rect l="0" t="0" r="r" b="b"/>
                <a:pathLst>
                  <a:path w="26" h="24">
                    <a:moveTo>
                      <a:pt x="4" y="24"/>
                    </a:moveTo>
                    <a:lnTo>
                      <a:pt x="26" y="22"/>
                    </a:lnTo>
                    <a:lnTo>
                      <a:pt x="24" y="16"/>
                    </a:lnTo>
                    <a:lnTo>
                      <a:pt x="22" y="10"/>
                    </a:lnTo>
                    <a:lnTo>
                      <a:pt x="20" y="6"/>
                    </a:lnTo>
                    <a:lnTo>
                      <a:pt x="18" y="0"/>
                    </a:lnTo>
                    <a:lnTo>
                      <a:pt x="0" y="14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2" y="22"/>
                    </a:lnTo>
                    <a:lnTo>
                      <a:pt x="4" y="24"/>
                    </a:lnTo>
                    <a:close/>
                  </a:path>
                </a:pathLst>
              </a:custGeom>
              <a:solidFill>
                <a:srgbClr val="0000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5" name="フリーフォーム 104"/>
            <p:cNvSpPr/>
            <p:nvPr/>
          </p:nvSpPr>
          <p:spPr>
            <a:xfrm>
              <a:off x="6655996" y="3429000"/>
              <a:ext cx="1434662" cy="2159876"/>
            </a:xfrm>
            <a:custGeom>
              <a:avLst/>
              <a:gdLst>
                <a:gd name="connsiteX0" fmla="*/ 725214 w 1434662"/>
                <a:gd name="connsiteY0" fmla="*/ 2159876 h 2159876"/>
                <a:gd name="connsiteX1" fmla="*/ 299545 w 1434662"/>
                <a:gd name="connsiteY1" fmla="*/ 709448 h 2159876"/>
                <a:gd name="connsiteX2" fmla="*/ 0 w 1434662"/>
                <a:gd name="connsiteY2" fmla="*/ 709448 h 2159876"/>
                <a:gd name="connsiteX3" fmla="*/ 693683 w 1434662"/>
                <a:gd name="connsiteY3" fmla="*/ 0 h 2159876"/>
                <a:gd name="connsiteX4" fmla="*/ 1434662 w 1434662"/>
                <a:gd name="connsiteY4" fmla="*/ 725214 h 2159876"/>
                <a:gd name="connsiteX5" fmla="*/ 1166648 w 1434662"/>
                <a:gd name="connsiteY5" fmla="*/ 725214 h 2159876"/>
                <a:gd name="connsiteX6" fmla="*/ 725214 w 1434662"/>
                <a:gd name="connsiteY6" fmla="*/ 2159876 h 2159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34662" h="2159876">
                  <a:moveTo>
                    <a:pt x="725214" y="2159876"/>
                  </a:moveTo>
                  <a:lnTo>
                    <a:pt x="299545" y="709448"/>
                  </a:lnTo>
                  <a:lnTo>
                    <a:pt x="0" y="709448"/>
                  </a:lnTo>
                  <a:lnTo>
                    <a:pt x="693683" y="0"/>
                  </a:lnTo>
                  <a:lnTo>
                    <a:pt x="1434662" y="725214"/>
                  </a:lnTo>
                  <a:lnTo>
                    <a:pt x="1166648" y="725214"/>
                  </a:lnTo>
                  <a:lnTo>
                    <a:pt x="725214" y="215987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332"/>
            <p:cNvGrpSpPr/>
            <p:nvPr/>
          </p:nvGrpSpPr>
          <p:grpSpPr>
            <a:xfrm>
              <a:off x="1045020" y="5733256"/>
              <a:ext cx="986408" cy="936104"/>
              <a:chOff x="4788024" y="2456312"/>
              <a:chExt cx="1058416" cy="1044696"/>
            </a:xfrm>
            <a:solidFill>
              <a:srgbClr val="4F81BD">
                <a:alpha val="69804"/>
              </a:srgbClr>
            </a:solidFill>
          </p:grpSpPr>
          <p:sp>
            <p:nvSpPr>
              <p:cNvPr id="82" name="フローチャート : 磁気ディスク 81"/>
              <p:cNvSpPr/>
              <p:nvPr/>
            </p:nvSpPr>
            <p:spPr>
              <a:xfrm>
                <a:off x="4788024" y="2456312"/>
                <a:ext cx="1058416" cy="1044696"/>
              </a:xfrm>
              <a:prstGeom prst="flowChartMagneticDisk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テキスト ボックス 82"/>
              <p:cNvSpPr txBox="1"/>
              <p:nvPr/>
            </p:nvSpPr>
            <p:spPr>
              <a:xfrm>
                <a:off x="4863774" y="2777756"/>
                <a:ext cx="961836" cy="652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 b="1" dirty="0" smtClean="0">
                    <a:solidFill>
                      <a:schemeClr val="bg1"/>
                    </a:solidFill>
                  </a:rPr>
                  <a:t>ZDD</a:t>
                </a:r>
                <a:endParaRPr kumimoji="1" lang="ja-JP" altLang="en-US" sz="320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80" name="フローチャート : 複数書類 79"/>
          <p:cNvSpPr/>
          <p:nvPr/>
        </p:nvSpPr>
        <p:spPr>
          <a:xfrm>
            <a:off x="755576" y="1772816"/>
            <a:ext cx="1872208" cy="1872208"/>
          </a:xfrm>
          <a:prstGeom prst="flowChartMultidocumen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kumimoji="1" lang="en-US" altLang="ja-JP" sz="2000" b="1" dirty="0" smtClean="0">
                <a:solidFill>
                  <a:schemeClr val="tx1"/>
                </a:solidFill>
                <a:latin typeface="メイリオ"/>
                <a:ea typeface="メイリオ"/>
                <a:cs typeface="メイリオ"/>
              </a:rPr>
              <a:t>9↵</a:t>
            </a:r>
          </a:p>
          <a:p>
            <a:pPr marL="514350" indent="-514350"/>
            <a:r>
              <a:rPr lang="en-US" altLang="ja-JP" sz="2000" b="1" dirty="0" smtClean="0">
                <a:solidFill>
                  <a:schemeClr val="tx1"/>
                </a:solidFill>
                <a:latin typeface="メイリオ"/>
                <a:ea typeface="メイリオ"/>
                <a:cs typeface="メイリオ"/>
              </a:rPr>
              <a:t>7  8↵</a:t>
            </a:r>
          </a:p>
          <a:p>
            <a:pPr marL="514350" indent="-514350"/>
            <a:r>
              <a:rPr lang="en-US" altLang="ja-JP" sz="2000" b="1" dirty="0" smtClean="0">
                <a:solidFill>
                  <a:schemeClr val="tx1"/>
                </a:solidFill>
                <a:latin typeface="メイリオ"/>
                <a:ea typeface="メイリオ"/>
                <a:cs typeface="メイリオ"/>
              </a:rPr>
              <a:t>2  4  7↵</a:t>
            </a:r>
          </a:p>
          <a:p>
            <a:pPr marL="514350" indent="-514350"/>
            <a:r>
              <a:rPr lang="en-US" altLang="ja-JP" sz="2000" b="1" dirty="0" smtClean="0">
                <a:solidFill>
                  <a:schemeClr val="tx1"/>
                </a:solidFill>
                <a:latin typeface="メイリオ"/>
                <a:ea typeface="メイリオ"/>
                <a:cs typeface="メイリオ"/>
              </a:rPr>
              <a:t>3  9↵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23528" y="951111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</a:t>
            </a:r>
            <a:r>
              <a:rPr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入力</a:t>
            </a:r>
            <a:r>
              <a:rPr kumimoji="1"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]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228184" y="951111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出力</a:t>
            </a:r>
            <a:r>
              <a:rPr kumimoji="1"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]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169463" y="6084585"/>
            <a:ext cx="1830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演算</a:t>
            </a:r>
            <a:endParaRPr kumimoji="1" lang="ja-JP" altLang="en-US" sz="28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74" name="グループ化 73"/>
          <p:cNvGrpSpPr/>
          <p:nvPr/>
        </p:nvGrpSpPr>
        <p:grpSpPr>
          <a:xfrm>
            <a:off x="2825805" y="2996952"/>
            <a:ext cx="1496878" cy="2664296"/>
            <a:chOff x="2825805" y="2996952"/>
            <a:chExt cx="1496878" cy="2664296"/>
          </a:xfrm>
        </p:grpSpPr>
        <p:cxnSp>
          <p:nvCxnSpPr>
            <p:cNvPr id="73" name="直線矢印コネクタ 72"/>
            <p:cNvCxnSpPr/>
            <p:nvPr/>
          </p:nvCxnSpPr>
          <p:spPr>
            <a:xfrm>
              <a:off x="3275856" y="4005064"/>
              <a:ext cx="0" cy="1152128"/>
            </a:xfrm>
            <a:prstGeom prst="straightConnector1">
              <a:avLst/>
            </a:prstGeom>
            <a:ln w="762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テキスト ボックス 76"/>
            <p:cNvSpPr txBox="1"/>
            <p:nvPr/>
          </p:nvSpPr>
          <p:spPr>
            <a:xfrm>
              <a:off x="2825805" y="2996952"/>
              <a:ext cx="95410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b="1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大</a:t>
              </a:r>
              <a:endParaRPr kumimoji="1" lang="ja-JP" altLang="en-US" sz="6000" b="1" dirty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3071445" y="519958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小</a:t>
              </a:r>
              <a:endParaRPr kumimoji="1" lang="ja-JP" altLang="en-US" sz="2400" b="1" dirty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3419872" y="4221088"/>
              <a:ext cx="902811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i="1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圧縮</a:t>
              </a:r>
              <a:endParaRPr kumimoji="1" lang="ja-JP" altLang="en-US" sz="2800" i="1" dirty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75" name="角丸四角形吹き出し 74"/>
          <p:cNvSpPr/>
          <p:nvPr/>
        </p:nvSpPr>
        <p:spPr>
          <a:xfrm>
            <a:off x="3707904" y="4941168"/>
            <a:ext cx="4320480" cy="648072"/>
          </a:xfrm>
          <a:prstGeom prst="wedgeRoundRectCallout">
            <a:avLst>
              <a:gd name="adj1" fmla="val -32380"/>
              <a:gd name="adj2" fmla="val 10874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4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中間</a:t>
            </a:r>
            <a:r>
              <a:rPr lang="en-US" altLang="ja-JP" sz="24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lang="ja-JP" altLang="en-US" sz="24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サイズの抑制が重要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23528" y="917431"/>
            <a:ext cx="48013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メイリオ" pitchFamily="50" charset="-128"/>
                <a:cs typeface="メイリオ" pitchFamily="50" charset="-128"/>
              </a:rPr>
              <a:t>　　　　各行がハイパーエッジに</a:t>
            </a:r>
            <a:r>
              <a:rPr kumimoji="1" lang="en-US" altLang="ja-JP" sz="2400" dirty="0" smtClean="0">
                <a:ea typeface="メイリオ" pitchFamily="50" charset="-128"/>
                <a:cs typeface="メイリオ" pitchFamily="50" charset="-128"/>
              </a:rPr>
              <a:t/>
            </a:r>
            <a:br>
              <a:rPr kumimoji="1" lang="en-US" altLang="ja-JP" sz="2400" dirty="0" smtClean="0">
                <a:ea typeface="メイリオ" pitchFamily="50" charset="-128"/>
                <a:cs typeface="メイリオ" pitchFamily="50" charset="-128"/>
              </a:rPr>
            </a:br>
            <a:r>
              <a:rPr kumimoji="1" lang="ja-JP" altLang="en-US" sz="2400" dirty="0" smtClean="0">
                <a:ea typeface="メイリオ" pitchFamily="50" charset="-128"/>
                <a:cs typeface="メイリオ" pitchFamily="50" charset="-128"/>
              </a:rPr>
              <a:t>対応する</a:t>
            </a:r>
            <a:r>
              <a:rPr kumimoji="1" lang="ja-JP" altLang="en-US" sz="2400" dirty="0" smtClean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rPr>
              <a:t>巨大サイズ</a:t>
            </a:r>
            <a:r>
              <a:rPr kumimoji="1" lang="ja-JP" altLang="en-US" sz="2400" dirty="0" smtClean="0">
                <a:ea typeface="メイリオ" pitchFamily="50" charset="-128"/>
                <a:cs typeface="メイリオ" pitchFamily="50" charset="-128"/>
              </a:rPr>
              <a:t>のファイル</a:t>
            </a:r>
            <a:endParaRPr kumimoji="1" lang="ja-JP" altLang="en-US" sz="2400" dirty="0"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131840" y="652534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ea typeface="メイリオ" pitchFamily="50" charset="-128"/>
                <a:cs typeface="メイリオ" pitchFamily="50" charset="-128"/>
              </a:rPr>
              <a:t>（グラフ変換）</a:t>
            </a:r>
            <a:endParaRPr kumimoji="1" lang="ja-JP" altLang="en-US" dirty="0"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75" grpId="0" animBg="1"/>
      <p:bldP spid="7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発表の概要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ハイパーグラフの極小横断列挙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ja-JP" altLang="en-US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データ構造</a:t>
            </a:r>
            <a:r>
              <a:rPr lang="en-US" altLang="ja-JP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</a:p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</a:t>
            </a:r>
            <a:endParaRPr kumimoji="1"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発表のまとめと今後の展開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2708920"/>
            <a:ext cx="1512168" cy="5760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"/>
          <p:cNvSpPr txBox="1">
            <a:spLocks/>
          </p:cNvSpPr>
          <p:nvPr/>
        </p:nvSpPr>
        <p:spPr>
          <a:xfrm>
            <a:off x="457200" y="12576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提案法の</a:t>
            </a:r>
            <a:r>
              <a:rPr lang="ja-JP" altLang="en-US" sz="4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概要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95536" y="836712"/>
            <a:ext cx="7056784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1) 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圧縮部</a:t>
            </a:r>
            <a:r>
              <a:rPr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入力集合族を</a:t>
            </a:r>
            <a:r>
              <a:rPr kumimoji="1"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に圧縮</a:t>
            </a:r>
            <a:endParaRPr kumimoji="1" lang="ja-JP" altLang="en-US" sz="2400" b="1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95536" y="1676805"/>
            <a:ext cx="792088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2) </a:t>
            </a:r>
            <a:r>
              <a:rPr lang="en-US" altLang="ja-JP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HIT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部</a:t>
            </a:r>
            <a:r>
              <a:rPr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からすべての横断を表す</a:t>
            </a:r>
            <a:r>
              <a:rPr kumimoji="1"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BDD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を構築</a:t>
            </a:r>
            <a:endParaRPr kumimoji="1" lang="ja-JP" altLang="en-US" sz="2400" b="1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95536" y="2516898"/>
            <a:ext cx="8208912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3) </a:t>
            </a:r>
            <a:r>
              <a:rPr lang="en-US" altLang="ja-JP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MIN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部</a:t>
            </a:r>
            <a:r>
              <a:rPr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</a:t>
            </a:r>
            <a:r>
              <a:rPr kumimoji="1"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DD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から極小集合だけからなる</a:t>
            </a:r>
            <a:r>
              <a:rPr kumimoji="1"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を構築</a:t>
            </a:r>
            <a:endParaRPr kumimoji="1" lang="ja-JP" altLang="en-US" sz="2400" b="1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95536" y="3356992"/>
            <a:ext cx="7056784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4)</a:t>
            </a:r>
            <a:r>
              <a:rPr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解凍部</a:t>
            </a:r>
            <a:r>
              <a:rPr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を解凍し集合族を出力</a:t>
            </a:r>
            <a:endParaRPr kumimoji="1" lang="ja-JP" altLang="en-US" sz="2400" b="1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6084168" y="1988840"/>
            <a:ext cx="720080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2195736" y="2780928"/>
            <a:ext cx="720080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2" name="グループ化 173"/>
          <p:cNvGrpSpPr/>
          <p:nvPr/>
        </p:nvGrpSpPr>
        <p:grpSpPr>
          <a:xfrm>
            <a:off x="5148064" y="4005064"/>
            <a:ext cx="3995936" cy="2879820"/>
            <a:chOff x="3820912" y="3031432"/>
            <a:chExt cx="4892671" cy="3814297"/>
          </a:xfrm>
        </p:grpSpPr>
        <p:grpSp>
          <p:nvGrpSpPr>
            <p:cNvPr id="63" name="グループ化 162"/>
            <p:cNvGrpSpPr/>
            <p:nvPr/>
          </p:nvGrpSpPr>
          <p:grpSpPr>
            <a:xfrm>
              <a:off x="3820912" y="3933056"/>
              <a:ext cx="4680520" cy="2912673"/>
              <a:chOff x="185017" y="4077072"/>
              <a:chExt cx="4680520" cy="2912673"/>
            </a:xfrm>
          </p:grpSpPr>
          <p:sp>
            <p:nvSpPr>
              <p:cNvPr id="65" name="角丸四角形吹き出し 64"/>
              <p:cNvSpPr/>
              <p:nvPr/>
            </p:nvSpPr>
            <p:spPr>
              <a:xfrm>
                <a:off x="185017" y="4077072"/>
                <a:ext cx="4680520" cy="2780928"/>
              </a:xfrm>
              <a:prstGeom prst="wedgeRoundRectCallout">
                <a:avLst>
                  <a:gd name="adj1" fmla="val 20723"/>
                  <a:gd name="adj2" fmla="val -46728"/>
                  <a:gd name="adj3" fmla="val 1666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rgbClr val="F79646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6" name="テキスト ボックス 65"/>
              <p:cNvSpPr txBox="1"/>
              <p:nvPr/>
            </p:nvSpPr>
            <p:spPr>
              <a:xfrm>
                <a:off x="761081" y="6434172"/>
                <a:ext cx="3433324" cy="5555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i="1" u="sng" dirty="0" smtClean="0">
                    <a:solidFill>
                      <a:srgbClr val="C00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BDD</a:t>
                </a:r>
                <a:r>
                  <a:rPr lang="ja-JP" altLang="en-US" sz="2400" i="1" u="sng" dirty="0" smtClean="0">
                    <a:solidFill>
                      <a:srgbClr val="C00000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の節点削除規則</a:t>
                </a:r>
                <a:endParaRPr kumimoji="1" lang="ja-JP" altLang="en-US" sz="2400" i="1" u="sng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67" name="円/楕円 66"/>
              <p:cNvSpPr>
                <a:spLocks noChangeAspect="1"/>
              </p:cNvSpPr>
              <p:nvPr/>
            </p:nvSpPr>
            <p:spPr>
              <a:xfrm>
                <a:off x="1408599" y="4537558"/>
                <a:ext cx="372179" cy="372179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/>
                  <a:t>x</a:t>
                </a:r>
                <a:endParaRPr kumimoji="1" lang="ja-JP" altLang="en-US" sz="2400" b="1" baseline="-25000" dirty="0"/>
              </a:p>
            </p:txBody>
          </p:sp>
          <p:sp>
            <p:nvSpPr>
              <p:cNvPr id="68" name="二等辺三角形 67"/>
              <p:cNvSpPr/>
              <p:nvPr/>
            </p:nvSpPr>
            <p:spPr>
              <a:xfrm>
                <a:off x="1187624" y="5387153"/>
                <a:ext cx="814129" cy="976956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9" name="直線矢印コネクタ 68"/>
              <p:cNvCxnSpPr/>
              <p:nvPr/>
            </p:nvCxnSpPr>
            <p:spPr>
              <a:xfrm>
                <a:off x="1579254" y="4159367"/>
                <a:ext cx="0" cy="378191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二等辺三角形 69"/>
              <p:cNvSpPr/>
              <p:nvPr/>
            </p:nvSpPr>
            <p:spPr>
              <a:xfrm>
                <a:off x="3109799" y="5387153"/>
                <a:ext cx="814129" cy="976956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1" name="直線矢印コネクタ 70"/>
              <p:cNvCxnSpPr/>
              <p:nvPr/>
            </p:nvCxnSpPr>
            <p:spPr>
              <a:xfrm>
                <a:off x="3508037" y="4149080"/>
                <a:ext cx="0" cy="109405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右矢印 71"/>
              <p:cNvSpPr/>
              <p:nvPr/>
            </p:nvSpPr>
            <p:spPr>
              <a:xfrm>
                <a:off x="2411760" y="5170051"/>
                <a:ext cx="488478" cy="434202"/>
              </a:xfrm>
              <a:prstGeom prst="rightArrow">
                <a:avLst/>
              </a:prstGeom>
              <a:solidFill>
                <a:srgbClr val="FAFEC6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3" name="図形 72"/>
              <p:cNvCxnSpPr>
                <a:stCxn id="67" idx="2"/>
                <a:endCxn id="68" idx="0"/>
              </p:cNvCxnSpPr>
              <p:nvPr/>
            </p:nvCxnSpPr>
            <p:spPr>
              <a:xfrm rot="10800000" flipH="1" flipV="1">
                <a:off x="1408599" y="4723647"/>
                <a:ext cx="186090" cy="663505"/>
              </a:xfrm>
              <a:prstGeom prst="curvedConnector4">
                <a:avLst>
                  <a:gd name="adj1" fmla="val -122844"/>
                  <a:gd name="adj2" fmla="val 99665"/>
                </a:avLst>
              </a:prstGeom>
              <a:ln w="38100">
                <a:solidFill>
                  <a:schemeClr val="accent3">
                    <a:lumMod val="50000"/>
                  </a:schemeClr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図形 73"/>
              <p:cNvCxnSpPr>
                <a:stCxn id="67" idx="6"/>
                <a:endCxn id="68" idx="0"/>
              </p:cNvCxnSpPr>
              <p:nvPr/>
            </p:nvCxnSpPr>
            <p:spPr>
              <a:xfrm flipH="1">
                <a:off x="1594689" y="4723648"/>
                <a:ext cx="186089" cy="663505"/>
              </a:xfrm>
              <a:prstGeom prst="curvedConnector4">
                <a:avLst>
                  <a:gd name="adj1" fmla="val -122844"/>
                  <a:gd name="adj2" fmla="val 99665"/>
                </a:avLst>
              </a:prstGeom>
              <a:ln w="38100">
                <a:solidFill>
                  <a:schemeClr val="accent3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テキスト ボックス 63"/>
            <p:cNvSpPr txBox="1"/>
            <p:nvPr/>
          </p:nvSpPr>
          <p:spPr>
            <a:xfrm>
              <a:off x="4556762" y="3031432"/>
              <a:ext cx="4156821" cy="872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BDD</a:t>
              </a:r>
              <a:r>
                <a:rPr kumimoji="1" lang="en-US" altLang="ja-JP" sz="2000" dirty="0" smtClean="0"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000" dirty="0" smtClean="0">
                  <a:ea typeface="メイリオ" pitchFamily="50" charset="-128"/>
                  <a:cs typeface="メイリオ" pitchFamily="50" charset="-128"/>
                </a:rPr>
                <a:t>は節点削除規則を除いて</a:t>
              </a:r>
              <a:r>
                <a:rPr lang="en-US" altLang="ja-JP" sz="2000" dirty="0" smtClean="0"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sz="2000" dirty="0" smtClean="0">
                  <a:ea typeface="メイリオ" pitchFamily="50" charset="-128"/>
                  <a:cs typeface="メイリオ" pitchFamily="50" charset="-128"/>
                </a:rPr>
              </a:br>
              <a:r>
                <a:rPr kumimoji="1" lang="en-US" altLang="ja-JP" sz="2000" dirty="0" smtClean="0">
                  <a:ea typeface="メイリオ" pitchFamily="50" charset="-128"/>
                  <a:cs typeface="メイリオ" pitchFamily="50" charset="-128"/>
                </a:rPr>
                <a:t> ZDD</a:t>
              </a:r>
              <a:r>
                <a:rPr kumimoji="1" lang="ja-JP" altLang="en-US" sz="2000" dirty="0" smtClean="0">
                  <a:ea typeface="メイリオ" pitchFamily="50" charset="-128"/>
                  <a:cs typeface="メイリオ" pitchFamily="50" charset="-128"/>
                </a:rPr>
                <a:t>と同じデータ構造</a:t>
              </a:r>
              <a:endParaRPr kumimoji="1" lang="ja-JP" altLang="en-US" sz="2000" dirty="0" smtClean="0">
                <a:solidFill>
                  <a:srgbClr val="C00000"/>
                </a:solidFill>
                <a:ea typeface="メイリオ" pitchFamily="50" charset="-128"/>
                <a:cs typeface="メイリオ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0" grpId="0"/>
      <p:bldP spid="52" grpId="0"/>
      <p:bldP spid="54" grpId="0" animBg="1"/>
      <p:bldP spid="5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>
            <a:spLocks noChangeAspect="1"/>
          </p:cNvSpPr>
          <p:nvPr/>
        </p:nvSpPr>
        <p:spPr>
          <a:xfrm>
            <a:off x="1512168" y="1332636"/>
            <a:ext cx="493776" cy="493776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i="1" dirty="0" smtClean="0">
                <a:solidFill>
                  <a:schemeClr val="bg1"/>
                </a:solidFill>
              </a:rPr>
              <a:t>i</a:t>
            </a:r>
            <a:endParaRPr kumimoji="1" lang="ja-JP" altLang="en-US" sz="3600" b="1" i="1" baseline="-25000" dirty="0">
              <a:solidFill>
                <a:schemeClr val="bg1"/>
              </a:solidFill>
            </a:endParaRPr>
          </a:p>
        </p:txBody>
      </p:sp>
      <p:sp>
        <p:nvSpPr>
          <p:cNvPr id="3" name="二等辺三角形 2"/>
          <p:cNvSpPr/>
          <p:nvPr/>
        </p:nvSpPr>
        <p:spPr>
          <a:xfrm>
            <a:off x="288192" y="2628900"/>
            <a:ext cx="1440000" cy="108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二等辺三角形 3"/>
          <p:cNvSpPr/>
          <p:nvPr/>
        </p:nvSpPr>
        <p:spPr>
          <a:xfrm>
            <a:off x="1872208" y="2628900"/>
            <a:ext cx="1440000" cy="108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5" name="直線矢印コネクタ 4"/>
          <p:cNvCxnSpPr>
            <a:stCxn id="2" idx="3"/>
            <a:endCxn id="3" idx="0"/>
          </p:cNvCxnSpPr>
          <p:nvPr/>
        </p:nvCxnSpPr>
        <p:spPr>
          <a:xfrm flipH="1">
            <a:off x="1008192" y="1754100"/>
            <a:ext cx="576288" cy="874800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>
            <a:stCxn id="2" idx="5"/>
            <a:endCxn id="4" idx="0"/>
          </p:cNvCxnSpPr>
          <p:nvPr/>
        </p:nvCxnSpPr>
        <p:spPr>
          <a:xfrm>
            <a:off x="1933632" y="1754100"/>
            <a:ext cx="658576" cy="874800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107890" y="1116732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chemeClr val="tx2"/>
                </a:solidFill>
              </a:rPr>
              <a:t>p</a:t>
            </a:r>
            <a:endParaRPr kumimoji="1" lang="ja-JP" altLang="en-US" sz="3200" i="1" dirty="0">
              <a:solidFill>
                <a:schemeClr val="tx2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845" y="2116133"/>
            <a:ext cx="505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chemeClr val="tx2"/>
                </a:solidFill>
              </a:rPr>
              <a:t>pl</a:t>
            </a:r>
            <a:endParaRPr kumimoji="1" lang="ja-JP" altLang="en-US" sz="3200" i="1" dirty="0">
              <a:solidFill>
                <a:schemeClr val="tx2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44463" y="2116133"/>
            <a:ext cx="623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chemeClr val="tx2"/>
                </a:solidFill>
              </a:rPr>
              <a:t>p</a:t>
            </a:r>
            <a:r>
              <a:rPr kumimoji="1" lang="en-US" altLang="ja-JP" sz="3200" i="1" dirty="0" smtClean="0">
                <a:solidFill>
                  <a:schemeClr val="tx2"/>
                </a:solidFill>
              </a:rPr>
              <a:t>h</a:t>
            </a:r>
            <a:endParaRPr kumimoji="1" lang="ja-JP" altLang="en-US" sz="3200" i="1" dirty="0">
              <a:solidFill>
                <a:schemeClr val="tx2"/>
              </a:solidFill>
            </a:endParaRPr>
          </a:p>
        </p:txBody>
      </p:sp>
      <p:sp>
        <p:nvSpPr>
          <p:cNvPr id="10" name="円/楕円 9"/>
          <p:cNvSpPr>
            <a:spLocks noChangeAspect="1"/>
          </p:cNvSpPr>
          <p:nvPr/>
        </p:nvSpPr>
        <p:spPr>
          <a:xfrm>
            <a:off x="6843201" y="1332636"/>
            <a:ext cx="493776" cy="4937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i="1" dirty="0" smtClean="0"/>
              <a:t>i</a:t>
            </a:r>
            <a:endParaRPr kumimoji="1" lang="ja-JP" altLang="en-US" sz="3600" b="1" i="1" baseline="-25000" dirty="0"/>
          </a:p>
        </p:txBody>
      </p:sp>
      <p:sp>
        <p:nvSpPr>
          <p:cNvPr id="11" name="二等辺三角形 10"/>
          <p:cNvSpPr/>
          <p:nvPr/>
        </p:nvSpPr>
        <p:spPr>
          <a:xfrm>
            <a:off x="5508264" y="2592996"/>
            <a:ext cx="1440000" cy="1080000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/>
          <p:cNvSpPr/>
          <p:nvPr/>
        </p:nvSpPr>
        <p:spPr>
          <a:xfrm>
            <a:off x="7164288" y="2592996"/>
            <a:ext cx="1440000" cy="1080000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>
            <a:stCxn id="10" idx="3"/>
            <a:endCxn id="11" idx="0"/>
          </p:cNvCxnSpPr>
          <p:nvPr/>
        </p:nvCxnSpPr>
        <p:spPr>
          <a:xfrm flipH="1">
            <a:off x="6228264" y="1754100"/>
            <a:ext cx="687249" cy="83889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10" idx="5"/>
            <a:endCxn id="12" idx="0"/>
          </p:cNvCxnSpPr>
          <p:nvPr/>
        </p:nvCxnSpPr>
        <p:spPr>
          <a:xfrm>
            <a:off x="7264665" y="1754100"/>
            <a:ext cx="619623" cy="83889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319292" y="1144125"/>
            <a:ext cx="16289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chemeClr val="tx2"/>
                </a:solidFill>
              </a:rPr>
              <a:t>q</a:t>
            </a:r>
            <a:r>
              <a:rPr lang="en-US" altLang="ja-JP" sz="3200" dirty="0" smtClean="0">
                <a:solidFill>
                  <a:schemeClr val="tx2"/>
                </a:solidFill>
              </a:rPr>
              <a:t>=HIT(</a:t>
            </a:r>
            <a:r>
              <a:rPr lang="en-US" altLang="ja-JP" sz="3200" i="1" dirty="0" smtClean="0">
                <a:solidFill>
                  <a:schemeClr val="tx2"/>
                </a:solidFill>
              </a:rPr>
              <a:t>p</a:t>
            </a:r>
            <a:r>
              <a:rPr lang="en-US" altLang="ja-JP" sz="3200" dirty="0" smtClean="0">
                <a:solidFill>
                  <a:schemeClr val="tx2"/>
                </a:solidFill>
              </a:rPr>
              <a:t>)</a:t>
            </a:r>
            <a:endParaRPr kumimoji="1" lang="ja-JP" altLang="en-US" sz="3200" dirty="0">
              <a:solidFill>
                <a:schemeClr val="tx2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58233" y="2088940"/>
            <a:ext cx="30139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chemeClr val="tx2"/>
                </a:solidFill>
              </a:rPr>
              <a:t>HIT(</a:t>
            </a:r>
            <a:r>
              <a:rPr lang="en-US" altLang="ja-JP" sz="3200" i="1" dirty="0" smtClean="0">
                <a:solidFill>
                  <a:schemeClr val="tx2"/>
                </a:solidFill>
              </a:rPr>
              <a:t>pl</a:t>
            </a:r>
            <a:r>
              <a:rPr lang="en-US" altLang="ja-JP" sz="3200" dirty="0" smtClean="0">
                <a:solidFill>
                  <a:schemeClr val="tx2"/>
                </a:solidFill>
              </a:rPr>
              <a:t>)</a:t>
            </a:r>
            <a:r>
              <a:rPr lang="ja-JP" altLang="en-US" sz="3200" dirty="0" smtClean="0">
                <a:solidFill>
                  <a:schemeClr val="tx2"/>
                </a:solidFill>
              </a:rPr>
              <a:t>∧</a:t>
            </a:r>
            <a:r>
              <a:rPr lang="en-US" altLang="ja-JP" sz="3200" dirty="0" smtClean="0">
                <a:solidFill>
                  <a:schemeClr val="tx2"/>
                </a:solidFill>
              </a:rPr>
              <a:t>HIT(</a:t>
            </a:r>
            <a:r>
              <a:rPr lang="en-US" altLang="ja-JP" sz="3200" i="1" dirty="0" smtClean="0">
                <a:solidFill>
                  <a:schemeClr val="tx2"/>
                </a:solidFill>
              </a:rPr>
              <a:t>ph</a:t>
            </a:r>
            <a:r>
              <a:rPr lang="en-US" altLang="ja-JP" sz="3200" dirty="0" smtClean="0">
                <a:solidFill>
                  <a:schemeClr val="tx2"/>
                </a:solidFill>
              </a:rPr>
              <a:t>)</a:t>
            </a:r>
            <a:endParaRPr kumimoji="1" lang="ja-JP" altLang="en-US" sz="3200" baseline="30000" dirty="0">
              <a:solidFill>
                <a:schemeClr val="tx2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790711" y="2080229"/>
            <a:ext cx="1334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chemeClr val="tx2"/>
                </a:solidFill>
              </a:rPr>
              <a:t>HIT(</a:t>
            </a:r>
            <a:r>
              <a:rPr lang="en-US" altLang="ja-JP" sz="3200" i="1" dirty="0" smtClean="0">
                <a:solidFill>
                  <a:schemeClr val="tx2"/>
                </a:solidFill>
              </a:rPr>
              <a:t>pl</a:t>
            </a:r>
            <a:r>
              <a:rPr lang="en-US" altLang="ja-JP" sz="3200" dirty="0" smtClean="0">
                <a:solidFill>
                  <a:schemeClr val="tx2"/>
                </a:solidFill>
              </a:rPr>
              <a:t>)</a:t>
            </a:r>
            <a:endParaRPr kumimoji="1" lang="ja-JP" altLang="en-US" sz="3200" baseline="30000" dirty="0">
              <a:solidFill>
                <a:schemeClr val="tx2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3563888" y="1404644"/>
            <a:ext cx="1584176" cy="688142"/>
          </a:xfrm>
          <a:prstGeom prst="rightArrow">
            <a:avLst/>
          </a:prstGeom>
          <a:solidFill>
            <a:srgbClr val="FAFEC6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51720" y="764704"/>
            <a:ext cx="11657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u="sng" dirty="0" smtClean="0">
                <a:solidFill>
                  <a:schemeClr val="accent3">
                    <a:lumMod val="50000"/>
                  </a:schemeClr>
                </a:solidFill>
              </a:rPr>
              <a:t>ZDD</a:t>
            </a:r>
            <a:endParaRPr kumimoji="1" lang="ja-JP" altLang="en-US" sz="4400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464265" y="787351"/>
            <a:ext cx="12121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u="sng" dirty="0" smtClean="0">
                <a:solidFill>
                  <a:schemeClr val="accent6">
                    <a:lumMod val="75000"/>
                  </a:schemeClr>
                </a:solidFill>
              </a:rPr>
              <a:t>BDD</a:t>
            </a:r>
            <a:endParaRPr kumimoji="1" lang="ja-JP" altLang="en-US" sz="44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-36512" y="303039"/>
            <a:ext cx="9334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再帰関数</a:t>
            </a:r>
            <a:r>
              <a:rPr kumimoji="1" lang="en-US" altLang="ja-JP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HIT</a:t>
            </a: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kumimoji="1"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の根</a:t>
            </a:r>
            <a:r>
              <a:rPr kumimoji="1" lang="en-US" altLang="ja-JP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を受け取り、</a:t>
            </a:r>
            <a:r>
              <a:rPr lang="ja-JP" altLang="en-US" sz="20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すべての横断を表す</a:t>
            </a:r>
            <a:r>
              <a:rPr lang="en-US" altLang="ja-JP" sz="20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BDD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の根</a:t>
            </a:r>
            <a:r>
              <a:rPr lang="en-US" altLang="ja-JP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を返す</a:t>
            </a:r>
            <a:endParaRPr kumimoji="1" lang="ja-JP" altLang="en-US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51520" y="3748970"/>
            <a:ext cx="7337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kumimoji="1" lang="ja-JP" altLang="en-US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ただし、</a:t>
            </a:r>
            <a:r>
              <a:rPr kumimoji="1" lang="en-US" altLang="ja-JP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=</a:t>
            </a:r>
            <a:r>
              <a:rPr lang="en-US" altLang="ja-JP" sz="2000" dirty="0" smtClean="0">
                <a:latin typeface="メイリオ"/>
                <a:ea typeface="メイリオ"/>
                <a:cs typeface="メイリオ"/>
              </a:rPr>
              <a:t>⊥</a:t>
            </a: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のとき</a:t>
            </a:r>
            <a:r>
              <a:rPr lang="en-US" altLang="ja-JP" sz="2000" i="1" dirty="0" smtClean="0">
                <a:latin typeface="メイリオ"/>
                <a:ea typeface="メイリオ"/>
                <a:cs typeface="メイリオ"/>
              </a:rPr>
              <a:t>q</a:t>
            </a:r>
            <a:r>
              <a:rPr lang="en-US" altLang="ja-JP" sz="2000" dirty="0" smtClean="0">
                <a:latin typeface="メイリオ"/>
                <a:ea typeface="メイリオ"/>
                <a:cs typeface="メイリオ"/>
              </a:rPr>
              <a:t>= ⊤ </a:t>
            </a: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を返す。</a:t>
            </a:r>
            <a:r>
              <a:rPr lang="en-US" altLang="ja-JP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=</a:t>
            </a:r>
            <a:r>
              <a:rPr lang="en-US" altLang="ja-JP" sz="2000" dirty="0" smtClean="0">
                <a:latin typeface="メイリオ"/>
                <a:ea typeface="メイリオ"/>
                <a:cs typeface="メイリオ"/>
              </a:rPr>
              <a:t>⊤</a:t>
            </a: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のとき</a:t>
            </a:r>
            <a:r>
              <a:rPr lang="en-US" altLang="ja-JP" sz="2000" i="1" dirty="0" smtClean="0">
                <a:latin typeface="メイリオ"/>
                <a:ea typeface="メイリオ"/>
                <a:cs typeface="メイリオ"/>
              </a:rPr>
              <a:t>q</a:t>
            </a:r>
            <a:r>
              <a:rPr lang="en-US" altLang="ja-JP" sz="2000" dirty="0" smtClean="0">
                <a:latin typeface="メイリオ"/>
                <a:ea typeface="メイリオ"/>
                <a:cs typeface="メイリオ"/>
              </a:rPr>
              <a:t>= ⊥</a:t>
            </a: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を返す。</a:t>
            </a:r>
            <a:endParaRPr lang="en-US" altLang="ja-JP" sz="2000" dirty="0" smtClean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563888" y="15794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ea typeface="メイリオ" pitchFamily="50" charset="-128"/>
                <a:cs typeface="メイリオ" pitchFamily="50" charset="-128"/>
              </a:rPr>
              <a:t>グラフ変換</a:t>
            </a:r>
            <a:endParaRPr kumimoji="1" lang="ja-JP" altLang="en-US" dirty="0"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323528" y="4365104"/>
            <a:ext cx="2736304" cy="648072"/>
          </a:xfrm>
          <a:prstGeom prst="wedgeRoundRectCallout">
            <a:avLst>
              <a:gd name="adj1" fmla="val -25132"/>
              <a:gd name="adj2" fmla="val -9505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ja-JP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CNF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の節集合</a:t>
            </a:r>
            <a:endParaRPr lang="en-US" altLang="ja-JP" sz="2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algn="ctr"/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（制約の集まり）</a:t>
            </a:r>
            <a:endParaRPr lang="en-US" altLang="ja-JP" sz="2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4499992" y="4365104"/>
            <a:ext cx="4536504" cy="648072"/>
          </a:xfrm>
          <a:prstGeom prst="wedgeRoundRectCallout">
            <a:avLst>
              <a:gd name="adj1" fmla="val -23844"/>
              <a:gd name="adj2" fmla="val -8907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対応する論理関数</a:t>
            </a:r>
            <a:endParaRPr lang="en-US" altLang="ja-JP" sz="2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algn="ctr"/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（制約を満たす解集合を表現）</a:t>
            </a:r>
          </a:p>
        </p:txBody>
      </p:sp>
      <p:grpSp>
        <p:nvGrpSpPr>
          <p:cNvPr id="40" name="グループ化 39"/>
          <p:cNvGrpSpPr/>
          <p:nvPr/>
        </p:nvGrpSpPr>
        <p:grpSpPr>
          <a:xfrm>
            <a:off x="107504" y="5733256"/>
            <a:ext cx="8424936" cy="1068343"/>
            <a:chOff x="107504" y="5733256"/>
            <a:chExt cx="8424936" cy="1068343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107504" y="5733256"/>
              <a:ext cx="84249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ja-JP" altLang="en-US" dirty="0" smtClean="0">
                  <a:solidFill>
                    <a:srgbClr val="C00000"/>
                  </a:solidFill>
                  <a:latin typeface="メイリオ"/>
                  <a:ea typeface="メイリオ"/>
                  <a:cs typeface="メイリオ"/>
                </a:rPr>
                <a:t>計算される論理関数は単調である。</a:t>
              </a:r>
              <a:r>
                <a:rPr lang="en-US" altLang="ja-JP" dirty="0" smtClean="0">
                  <a:solidFill>
                    <a:srgbClr val="C00000"/>
                  </a:solidFill>
                  <a:latin typeface="メイリオ"/>
                  <a:ea typeface="メイリオ"/>
                  <a:cs typeface="メイリオ"/>
                </a:rPr>
                <a:t/>
              </a:r>
              <a:br>
                <a:rPr lang="en-US" altLang="ja-JP" dirty="0" smtClean="0">
                  <a:solidFill>
                    <a:srgbClr val="C00000"/>
                  </a:solidFill>
                  <a:latin typeface="メイリオ"/>
                  <a:ea typeface="メイリオ"/>
                  <a:cs typeface="メイリオ"/>
                </a:rPr>
              </a:br>
              <a:r>
                <a:rPr lang="ja-JP" altLang="en-US" dirty="0" smtClean="0">
                  <a:latin typeface="メイリオ"/>
                  <a:ea typeface="メイリオ"/>
                  <a:cs typeface="メイリオ"/>
                </a:rPr>
                <a:t>なぜなら、バイナリベクトル</a:t>
              </a:r>
              <a:r>
                <a:rPr lang="en-US" altLang="ja-JP" i="1" dirty="0" smtClean="0">
                  <a:latin typeface="メイリオ"/>
                  <a:ea typeface="メイリオ"/>
                  <a:cs typeface="メイリオ"/>
                </a:rPr>
                <a:t>u</a:t>
              </a:r>
              <a:r>
                <a:rPr lang="ja-JP" altLang="en-US" dirty="0" smtClean="0">
                  <a:latin typeface="メイリオ"/>
                  <a:ea typeface="メイリオ"/>
                  <a:cs typeface="メイリオ"/>
                </a:rPr>
                <a:t>と集合</a:t>
              </a:r>
              <a:r>
                <a:rPr lang="en-US" altLang="ja-JP" i="1" dirty="0" smtClean="0">
                  <a:latin typeface="メイリオ"/>
                  <a:ea typeface="メイリオ"/>
                  <a:cs typeface="メイリオ"/>
                </a:rPr>
                <a:t>U:</a:t>
              </a:r>
              <a:r>
                <a:rPr lang="en-US" altLang="ja-JP" dirty="0" smtClean="0">
                  <a:latin typeface="メイリオ"/>
                  <a:ea typeface="メイリオ"/>
                  <a:cs typeface="メイリオ"/>
                </a:rPr>
                <a:t>={</a:t>
              </a:r>
              <a:r>
                <a:rPr lang="en-US" altLang="ja-JP" i="1" dirty="0" smtClean="0">
                  <a:latin typeface="メイリオ"/>
                  <a:ea typeface="メイリオ"/>
                  <a:cs typeface="メイリオ"/>
                </a:rPr>
                <a:t>i</a:t>
              </a:r>
              <a:r>
                <a:rPr lang="en-US" altLang="ja-JP" dirty="0" smtClean="0">
                  <a:latin typeface="メイリオ"/>
                  <a:ea typeface="メイリオ"/>
                  <a:cs typeface="メイリオ"/>
                </a:rPr>
                <a:t>:</a:t>
              </a:r>
              <a:r>
                <a:rPr lang="en-US" altLang="ja-JP" i="1" dirty="0" smtClean="0">
                  <a:latin typeface="メイリオ"/>
                  <a:ea typeface="メイリオ"/>
                  <a:cs typeface="メイリオ"/>
                </a:rPr>
                <a:t>u</a:t>
              </a:r>
              <a:r>
                <a:rPr lang="en-US" altLang="ja-JP" baseline="-25000" dirty="0" smtClean="0">
                  <a:latin typeface="メイリオ"/>
                  <a:ea typeface="メイリオ"/>
                  <a:cs typeface="メイリオ"/>
                </a:rPr>
                <a:t>i</a:t>
              </a:r>
              <a:r>
                <a:rPr lang="en-US" altLang="ja-JP" dirty="0" smtClean="0">
                  <a:latin typeface="メイリオ"/>
                  <a:ea typeface="メイリオ"/>
                  <a:cs typeface="メイリオ"/>
                </a:rPr>
                <a:t>=1}</a:t>
              </a:r>
              <a:r>
                <a:rPr lang="ja-JP" altLang="en-US" dirty="0" smtClean="0">
                  <a:latin typeface="メイリオ"/>
                  <a:ea typeface="メイリオ"/>
                  <a:cs typeface="メイリオ"/>
                </a:rPr>
                <a:t>との対応により、</a:t>
              </a:r>
              <a:endParaRPr lang="en-US" altLang="ja-JP" dirty="0" smtClean="0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107504" y="6401489"/>
              <a:ext cx="48638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ja-JP" sz="2000" i="1" dirty="0" smtClean="0">
                  <a:latin typeface="メイリオ"/>
                  <a:ea typeface="メイリオ"/>
                  <a:cs typeface="メイリオ"/>
                </a:rPr>
                <a:t>U⊆U’</a:t>
              </a:r>
              <a:r>
                <a:rPr lang="ja-JP" altLang="en-US" sz="2000" dirty="0" smtClean="0">
                  <a:latin typeface="メイリオ"/>
                  <a:ea typeface="メイリオ"/>
                  <a:cs typeface="メイリオ"/>
                </a:rPr>
                <a:t>のとき</a:t>
              </a:r>
              <a:r>
                <a:rPr lang="en-US" altLang="ja-JP" sz="2000" i="1" dirty="0" smtClean="0">
                  <a:latin typeface="メイリオ"/>
                  <a:ea typeface="メイリオ"/>
                  <a:cs typeface="メイリオ"/>
                </a:rPr>
                <a:t>U</a:t>
              </a:r>
              <a:r>
                <a:rPr lang="ja-JP" altLang="en-US" sz="2000" dirty="0" smtClean="0">
                  <a:latin typeface="メイリオ"/>
                  <a:ea typeface="メイリオ"/>
                  <a:cs typeface="メイリオ"/>
                </a:rPr>
                <a:t>が横断ならば</a:t>
              </a:r>
              <a:r>
                <a:rPr lang="en-US" altLang="ja-JP" sz="2000" i="1" dirty="0" smtClean="0">
                  <a:latin typeface="メイリオ"/>
                  <a:ea typeface="メイリオ"/>
                  <a:cs typeface="メイリオ"/>
                </a:rPr>
                <a:t>U’</a:t>
              </a:r>
              <a:r>
                <a:rPr lang="ja-JP" altLang="en-US" sz="2000" dirty="0" smtClean="0">
                  <a:latin typeface="メイリオ"/>
                  <a:ea typeface="メイリオ"/>
                  <a:cs typeface="メイリオ"/>
                </a:rPr>
                <a:t>もまた横断</a:t>
              </a:r>
              <a:endParaRPr lang="en-US" altLang="ja-JP" sz="2000" dirty="0" smtClean="0"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548223" y="6401489"/>
              <a:ext cx="28402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ja-JP" sz="2000" i="1" dirty="0" smtClean="0">
                  <a:latin typeface="メイリオ"/>
                  <a:ea typeface="メイリオ"/>
                  <a:cs typeface="メイリオ"/>
                </a:rPr>
                <a:t>u</a:t>
              </a:r>
              <a:r>
                <a:rPr lang="en-US" altLang="ja-JP" sz="2000" dirty="0" smtClean="0">
                  <a:latin typeface="メイリオ"/>
                  <a:ea typeface="メイリオ"/>
                  <a:cs typeface="メイリオ"/>
                </a:rPr>
                <a:t> ≤</a:t>
              </a:r>
              <a:r>
                <a:rPr lang="en-US" altLang="ja-JP" sz="2000" i="1" dirty="0" smtClean="0">
                  <a:latin typeface="メイリオ"/>
                  <a:ea typeface="メイリオ"/>
                  <a:cs typeface="メイリオ"/>
                </a:rPr>
                <a:t>u’</a:t>
              </a:r>
              <a:r>
                <a:rPr lang="ja-JP" altLang="en-US" sz="2000" dirty="0" smtClean="0">
                  <a:latin typeface="メイリオ"/>
                  <a:ea typeface="メイリオ"/>
                  <a:cs typeface="メイリオ"/>
                </a:rPr>
                <a:t>ならば</a:t>
              </a:r>
              <a:r>
                <a:rPr lang="en-US" altLang="ja-JP" sz="2000" i="1" dirty="0" smtClean="0">
                  <a:latin typeface="メイリオ"/>
                  <a:ea typeface="メイリオ"/>
                  <a:cs typeface="メイリオ"/>
                </a:rPr>
                <a:t>f</a:t>
              </a:r>
              <a:r>
                <a:rPr lang="en-US" altLang="ja-JP" sz="2000" dirty="0" smtClean="0">
                  <a:latin typeface="メイリオ"/>
                  <a:ea typeface="メイリオ"/>
                  <a:cs typeface="メイリオ"/>
                </a:rPr>
                <a:t>(</a:t>
              </a:r>
              <a:r>
                <a:rPr lang="en-US" altLang="ja-JP" sz="2000" i="1" dirty="0" smtClean="0">
                  <a:latin typeface="メイリオ"/>
                  <a:ea typeface="メイリオ"/>
                  <a:cs typeface="メイリオ"/>
                </a:rPr>
                <a:t>u</a:t>
              </a:r>
              <a:r>
                <a:rPr lang="en-US" altLang="ja-JP" sz="2000" dirty="0" smtClean="0">
                  <a:latin typeface="メイリオ"/>
                  <a:ea typeface="メイリオ"/>
                  <a:cs typeface="メイリオ"/>
                </a:rPr>
                <a:t>)≤</a:t>
              </a:r>
              <a:r>
                <a:rPr lang="en-US" altLang="ja-JP" sz="2000" i="1" dirty="0" smtClean="0">
                  <a:latin typeface="メイリオ"/>
                  <a:ea typeface="メイリオ"/>
                  <a:cs typeface="メイリオ"/>
                </a:rPr>
                <a:t>f</a:t>
              </a:r>
              <a:r>
                <a:rPr lang="en-US" altLang="ja-JP" sz="2000" dirty="0" smtClean="0">
                  <a:latin typeface="メイリオ"/>
                  <a:ea typeface="メイリオ"/>
                  <a:cs typeface="メイリオ"/>
                </a:rPr>
                <a:t>(</a:t>
              </a:r>
              <a:r>
                <a:rPr lang="en-US" altLang="ja-JP" sz="2000" i="1" dirty="0" smtClean="0">
                  <a:latin typeface="メイリオ"/>
                  <a:ea typeface="メイリオ"/>
                  <a:cs typeface="メイリオ"/>
                </a:rPr>
                <a:t>u</a:t>
              </a:r>
              <a:r>
                <a:rPr lang="en-US" altLang="ja-JP" sz="2000" dirty="0" smtClean="0">
                  <a:latin typeface="メイリオ"/>
                  <a:ea typeface="メイリオ"/>
                  <a:cs typeface="メイリオ"/>
                </a:rPr>
                <a:t>’)</a:t>
              </a: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4932040" y="6401489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ja-JP" sz="2000" dirty="0" smtClean="0">
                  <a:latin typeface="メイリオ"/>
                  <a:ea typeface="メイリオ"/>
                  <a:cs typeface="メイリオ"/>
                </a:rPr>
                <a:t>↔</a:t>
              </a:r>
            </a:p>
          </p:txBody>
        </p:sp>
      </p:grpSp>
      <p:sp>
        <p:nvSpPr>
          <p:cNvPr id="38" name="正方形/長方形 37"/>
          <p:cNvSpPr/>
          <p:nvPr/>
        </p:nvSpPr>
        <p:spPr>
          <a:xfrm>
            <a:off x="35496" y="260648"/>
            <a:ext cx="1872208" cy="43204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860032" y="5229200"/>
            <a:ext cx="4076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000" dirty="0" smtClean="0">
                <a:solidFill>
                  <a:srgbClr val="C00000"/>
                </a:solidFill>
                <a:latin typeface="メイリオ"/>
                <a:ea typeface="メイリオ"/>
                <a:cs typeface="メイリオ"/>
              </a:rPr>
              <a:t>BDD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/>
                <a:ea typeface="メイリオ"/>
                <a:cs typeface="メイリオ"/>
              </a:rPr>
              <a:t>を直接構築するのは難しい！</a:t>
            </a:r>
            <a:endParaRPr lang="en-US" altLang="ja-JP" sz="2000" dirty="0" smtClean="0">
              <a:solidFill>
                <a:srgbClr val="C00000"/>
              </a:solidFill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-36512" y="292586"/>
            <a:ext cx="9164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再帰関数</a:t>
            </a:r>
            <a:r>
              <a:rPr lang="en-US" altLang="ja-JP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MIN</a:t>
            </a:r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</a:t>
            </a:r>
            <a:r>
              <a:rPr kumimoji="1"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DD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の根</a:t>
            </a:r>
            <a:r>
              <a:rPr lang="en-US" altLang="ja-JP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を受け取り、</a:t>
            </a:r>
            <a:r>
              <a:rPr lang="ja-JP" altLang="en-US" sz="20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極小集合からなる</a:t>
            </a:r>
            <a:r>
              <a:rPr lang="en-US" altLang="ja-JP" sz="20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の根</a:t>
            </a:r>
            <a:r>
              <a:rPr lang="en-US" altLang="ja-JP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を返す</a:t>
            </a:r>
            <a:endParaRPr kumimoji="1" lang="ja-JP" altLang="en-US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51520" y="3532946"/>
            <a:ext cx="7064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kumimoji="1" lang="ja-JP" altLang="en-US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ただし、</a:t>
            </a:r>
            <a:r>
              <a:rPr kumimoji="1" lang="en-US" altLang="ja-JP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=</a:t>
            </a:r>
            <a:r>
              <a:rPr lang="en-US" altLang="ja-JP" sz="2000" dirty="0" smtClean="0">
                <a:latin typeface="メイリオ"/>
                <a:ea typeface="メイリオ"/>
                <a:cs typeface="メイリオ"/>
              </a:rPr>
              <a:t>⊥</a:t>
            </a: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のとき</a:t>
            </a:r>
            <a:r>
              <a:rPr lang="en-US" altLang="ja-JP" sz="2000" i="1" dirty="0" smtClean="0">
                <a:latin typeface="メイリオ"/>
                <a:ea typeface="メイリオ"/>
                <a:cs typeface="メイリオ"/>
              </a:rPr>
              <a:t>r</a:t>
            </a:r>
            <a:r>
              <a:rPr lang="en-US" altLang="ja-JP" sz="2000" dirty="0" smtClean="0">
                <a:latin typeface="メイリオ"/>
                <a:ea typeface="メイリオ"/>
                <a:cs typeface="メイリオ"/>
              </a:rPr>
              <a:t>=⊥ </a:t>
            </a: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を返す。</a:t>
            </a:r>
            <a:r>
              <a:rPr lang="en-US" altLang="ja-JP" sz="20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=</a:t>
            </a:r>
            <a:r>
              <a:rPr lang="en-US" altLang="ja-JP" sz="2000" dirty="0" smtClean="0">
                <a:latin typeface="メイリオ"/>
                <a:ea typeface="メイリオ"/>
                <a:cs typeface="メイリオ"/>
              </a:rPr>
              <a:t>⊤</a:t>
            </a: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のとき</a:t>
            </a:r>
            <a:r>
              <a:rPr lang="en-US" altLang="ja-JP" sz="2000" i="1" dirty="0" smtClean="0">
                <a:latin typeface="メイリオ"/>
                <a:ea typeface="メイリオ"/>
                <a:cs typeface="メイリオ"/>
              </a:rPr>
              <a:t>r</a:t>
            </a:r>
            <a:r>
              <a:rPr lang="en-US" altLang="ja-JP" sz="2000" dirty="0" smtClean="0">
                <a:latin typeface="メイリオ"/>
                <a:ea typeface="メイリオ"/>
                <a:cs typeface="メイリオ"/>
              </a:rPr>
              <a:t>=⊤</a:t>
            </a: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を返す。</a:t>
            </a:r>
            <a:endParaRPr lang="en-US" altLang="ja-JP" sz="2000" dirty="0" smtClean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29" name="円/楕円 28"/>
          <p:cNvSpPr>
            <a:spLocks noChangeAspect="1"/>
          </p:cNvSpPr>
          <p:nvPr/>
        </p:nvSpPr>
        <p:spPr>
          <a:xfrm>
            <a:off x="1656184" y="1084674"/>
            <a:ext cx="493776" cy="493776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i="1" dirty="0" smtClean="0">
                <a:solidFill>
                  <a:schemeClr val="bg1"/>
                </a:solidFill>
              </a:rPr>
              <a:t>i</a:t>
            </a:r>
            <a:endParaRPr kumimoji="1" lang="ja-JP" altLang="en-US" sz="3600" b="1" i="1" baseline="-25000" dirty="0">
              <a:solidFill>
                <a:schemeClr val="bg1"/>
              </a:solidFill>
            </a:endParaRPr>
          </a:p>
        </p:txBody>
      </p:sp>
      <p:sp>
        <p:nvSpPr>
          <p:cNvPr id="30" name="二等辺三角形 29"/>
          <p:cNvSpPr/>
          <p:nvPr/>
        </p:nvSpPr>
        <p:spPr>
          <a:xfrm>
            <a:off x="432208" y="2380938"/>
            <a:ext cx="1440000" cy="108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1" name="二等辺三角形 30"/>
          <p:cNvSpPr/>
          <p:nvPr/>
        </p:nvSpPr>
        <p:spPr>
          <a:xfrm>
            <a:off x="2016224" y="2380938"/>
            <a:ext cx="1440000" cy="108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32" name="直線矢印コネクタ 31"/>
          <p:cNvCxnSpPr>
            <a:stCxn id="29" idx="3"/>
            <a:endCxn id="30" idx="0"/>
          </p:cNvCxnSpPr>
          <p:nvPr/>
        </p:nvCxnSpPr>
        <p:spPr>
          <a:xfrm flipH="1">
            <a:off x="1152208" y="1506138"/>
            <a:ext cx="576288" cy="874800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29" idx="5"/>
            <a:endCxn id="31" idx="0"/>
          </p:cNvCxnSpPr>
          <p:nvPr/>
        </p:nvCxnSpPr>
        <p:spPr>
          <a:xfrm>
            <a:off x="2077648" y="1506138"/>
            <a:ext cx="658576" cy="874800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1251906" y="868770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chemeClr val="tx2"/>
                </a:solidFill>
              </a:rPr>
              <a:t>q</a:t>
            </a:r>
            <a:endParaRPr kumimoji="1" lang="ja-JP" altLang="en-US" sz="3200" i="1" dirty="0">
              <a:solidFill>
                <a:schemeClr val="tx2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46861" y="1868171"/>
            <a:ext cx="490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err="1" smtClean="0">
                <a:solidFill>
                  <a:schemeClr val="tx2"/>
                </a:solidFill>
              </a:rPr>
              <a:t>ql</a:t>
            </a:r>
            <a:endParaRPr kumimoji="1" lang="ja-JP" altLang="en-US" sz="3200" i="1" dirty="0">
              <a:solidFill>
                <a:schemeClr val="tx2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688479" y="1868171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err="1" smtClean="0">
                <a:solidFill>
                  <a:schemeClr val="tx2"/>
                </a:solidFill>
              </a:rPr>
              <a:t>q</a:t>
            </a:r>
            <a:r>
              <a:rPr kumimoji="1" lang="en-US" altLang="ja-JP" sz="3200" i="1" dirty="0" err="1" smtClean="0">
                <a:solidFill>
                  <a:schemeClr val="tx2"/>
                </a:solidFill>
              </a:rPr>
              <a:t>h</a:t>
            </a:r>
            <a:endParaRPr kumimoji="1" lang="ja-JP" altLang="en-US" sz="3200" i="1" dirty="0">
              <a:solidFill>
                <a:schemeClr val="tx2"/>
              </a:solidFill>
            </a:endParaRPr>
          </a:p>
        </p:txBody>
      </p:sp>
      <p:sp>
        <p:nvSpPr>
          <p:cNvPr id="37" name="円/楕円 36"/>
          <p:cNvSpPr>
            <a:spLocks noChangeAspect="1"/>
          </p:cNvSpPr>
          <p:nvPr/>
        </p:nvSpPr>
        <p:spPr>
          <a:xfrm>
            <a:off x="5250147" y="1084674"/>
            <a:ext cx="493776" cy="4937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i="1" dirty="0" smtClean="0"/>
              <a:t>i</a:t>
            </a:r>
            <a:endParaRPr kumimoji="1" lang="ja-JP" altLang="en-US" sz="3600" b="1" i="1" baseline="-25000" dirty="0"/>
          </a:p>
        </p:txBody>
      </p:sp>
      <p:sp>
        <p:nvSpPr>
          <p:cNvPr id="38" name="二等辺三角形 37"/>
          <p:cNvSpPr/>
          <p:nvPr/>
        </p:nvSpPr>
        <p:spPr>
          <a:xfrm>
            <a:off x="4567561" y="2345034"/>
            <a:ext cx="936104" cy="1080000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/>
          <p:nvPr/>
        </p:nvSpPr>
        <p:spPr>
          <a:xfrm>
            <a:off x="5575673" y="2345034"/>
            <a:ext cx="931505" cy="1080000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矢印コネクタ 39"/>
          <p:cNvCxnSpPr>
            <a:stCxn id="37" idx="3"/>
            <a:endCxn id="38" idx="0"/>
          </p:cNvCxnSpPr>
          <p:nvPr/>
        </p:nvCxnSpPr>
        <p:spPr>
          <a:xfrm flipH="1">
            <a:off x="5035613" y="1506138"/>
            <a:ext cx="286846" cy="83889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37" idx="5"/>
            <a:endCxn id="39" idx="0"/>
          </p:cNvCxnSpPr>
          <p:nvPr/>
        </p:nvCxnSpPr>
        <p:spPr>
          <a:xfrm>
            <a:off x="5671611" y="1506138"/>
            <a:ext cx="369815" cy="83889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650157" y="896163"/>
            <a:ext cx="17139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chemeClr val="tx2"/>
                </a:solidFill>
              </a:rPr>
              <a:t>r</a:t>
            </a:r>
            <a:r>
              <a:rPr lang="en-US" altLang="ja-JP" sz="3200" dirty="0" smtClean="0">
                <a:solidFill>
                  <a:schemeClr val="tx2"/>
                </a:solidFill>
              </a:rPr>
              <a:t>=MIN(</a:t>
            </a:r>
            <a:r>
              <a:rPr lang="en-US" altLang="ja-JP" sz="3200" i="1" dirty="0" smtClean="0">
                <a:solidFill>
                  <a:schemeClr val="tx2"/>
                </a:solidFill>
              </a:rPr>
              <a:t>q</a:t>
            </a:r>
            <a:r>
              <a:rPr lang="en-US" altLang="ja-JP" sz="3200" dirty="0" smtClean="0">
                <a:solidFill>
                  <a:schemeClr val="tx2"/>
                </a:solidFill>
              </a:rPr>
              <a:t>)</a:t>
            </a:r>
            <a:endParaRPr kumimoji="1" lang="ja-JP" altLang="en-US" sz="3200" dirty="0">
              <a:solidFill>
                <a:schemeClr val="tx2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007721" y="1840978"/>
            <a:ext cx="3244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chemeClr val="tx2"/>
                </a:solidFill>
              </a:rPr>
              <a:t>MIN(</a:t>
            </a:r>
            <a:r>
              <a:rPr lang="en-US" altLang="ja-JP" sz="3200" i="1" dirty="0" err="1" smtClean="0">
                <a:solidFill>
                  <a:schemeClr val="tx2"/>
                </a:solidFill>
              </a:rPr>
              <a:t>qh</a:t>
            </a:r>
            <a:r>
              <a:rPr lang="en-US" altLang="ja-JP" sz="3200" dirty="0" smtClean="0">
                <a:solidFill>
                  <a:schemeClr val="tx2"/>
                </a:solidFill>
              </a:rPr>
              <a:t>) </a:t>
            </a:r>
            <a:r>
              <a:rPr lang="en-US" altLang="ja-JP" sz="3200" dirty="0" smtClean="0"/>
              <a:t>–</a:t>
            </a:r>
            <a:r>
              <a:rPr lang="en-US" altLang="ja-JP" sz="3200" dirty="0" smtClean="0">
                <a:solidFill>
                  <a:schemeClr val="tx2"/>
                </a:solidFill>
              </a:rPr>
              <a:t> MIN(</a:t>
            </a:r>
            <a:r>
              <a:rPr lang="en-US" altLang="ja-JP" sz="3200" i="1" dirty="0" err="1" smtClean="0">
                <a:solidFill>
                  <a:schemeClr val="tx2"/>
                </a:solidFill>
              </a:rPr>
              <a:t>ql</a:t>
            </a:r>
            <a:r>
              <a:rPr lang="en-US" altLang="ja-JP" sz="3200" dirty="0" smtClean="0">
                <a:solidFill>
                  <a:schemeClr val="tx2"/>
                </a:solidFill>
              </a:rPr>
              <a:t>)</a:t>
            </a:r>
            <a:endParaRPr kumimoji="1" lang="ja-JP" altLang="en-US" sz="3200" baseline="30000" dirty="0">
              <a:solidFill>
                <a:schemeClr val="tx2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610961" y="1832267"/>
            <a:ext cx="1460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chemeClr val="tx2"/>
                </a:solidFill>
              </a:rPr>
              <a:t>MIN(</a:t>
            </a:r>
            <a:r>
              <a:rPr lang="en-US" altLang="ja-JP" sz="3200" i="1" dirty="0" err="1" smtClean="0">
                <a:solidFill>
                  <a:schemeClr val="tx2"/>
                </a:solidFill>
              </a:rPr>
              <a:t>ql</a:t>
            </a:r>
            <a:r>
              <a:rPr lang="en-US" altLang="ja-JP" sz="3200" dirty="0" smtClean="0">
                <a:solidFill>
                  <a:schemeClr val="tx2"/>
                </a:solidFill>
              </a:rPr>
              <a:t>)</a:t>
            </a:r>
            <a:endParaRPr kumimoji="1" lang="ja-JP" altLang="en-US" sz="3200" baseline="30000" dirty="0">
              <a:solidFill>
                <a:schemeClr val="tx2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195736" y="724634"/>
            <a:ext cx="12121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u="sng" dirty="0" smtClean="0">
                <a:solidFill>
                  <a:schemeClr val="accent3">
                    <a:lumMod val="50000"/>
                  </a:schemeClr>
                </a:solidFill>
              </a:rPr>
              <a:t>BDD</a:t>
            </a:r>
            <a:endParaRPr kumimoji="1" lang="ja-JP" altLang="en-US" sz="4400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871211" y="747281"/>
            <a:ext cx="11657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u="sng" dirty="0" smtClean="0">
                <a:solidFill>
                  <a:schemeClr val="accent6">
                    <a:lumMod val="75000"/>
                  </a:schemeClr>
                </a:solidFill>
              </a:rPr>
              <a:t>ZDD</a:t>
            </a:r>
            <a:endParaRPr kumimoji="1" lang="ja-JP" altLang="en-US" sz="44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右矢印 50"/>
          <p:cNvSpPr/>
          <p:nvPr/>
        </p:nvSpPr>
        <p:spPr>
          <a:xfrm>
            <a:off x="3203848" y="2340748"/>
            <a:ext cx="1584176" cy="688142"/>
          </a:xfrm>
          <a:prstGeom prst="rightArrow">
            <a:avLst/>
          </a:prstGeom>
          <a:solidFill>
            <a:srgbClr val="FAFEC6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203848" y="251554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ea typeface="メイリオ" pitchFamily="50" charset="-128"/>
                <a:cs typeface="メイリオ" pitchFamily="50" charset="-128"/>
              </a:rPr>
              <a:t>グラフ変換</a:t>
            </a:r>
            <a:endParaRPr kumimoji="1" lang="ja-JP" altLang="en-US" dirty="0"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5" name="角丸四角形吹き出し 44"/>
          <p:cNvSpPr/>
          <p:nvPr/>
        </p:nvSpPr>
        <p:spPr>
          <a:xfrm>
            <a:off x="323528" y="4221088"/>
            <a:ext cx="2952328" cy="648072"/>
          </a:xfrm>
          <a:prstGeom prst="wedgeRoundRectCallout">
            <a:avLst>
              <a:gd name="adj1" fmla="val -25132"/>
              <a:gd name="adj2" fmla="val -9505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単調な論理関数</a:t>
            </a:r>
            <a:endParaRPr lang="en-US" altLang="ja-JP" sz="2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algn="ctr"/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（解集合）</a:t>
            </a:r>
          </a:p>
        </p:txBody>
      </p:sp>
      <p:sp>
        <p:nvSpPr>
          <p:cNvPr id="48" name="角丸四角形吹き出し 47"/>
          <p:cNvSpPr/>
          <p:nvPr/>
        </p:nvSpPr>
        <p:spPr>
          <a:xfrm>
            <a:off x="4283968" y="4221088"/>
            <a:ext cx="4499992" cy="648072"/>
          </a:xfrm>
          <a:prstGeom prst="wedgeRoundRectCallout">
            <a:avLst>
              <a:gd name="adj1" fmla="val -25132"/>
              <a:gd name="adj2" fmla="val -9505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同じ論理関数の主項の集まり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07504" y="5117122"/>
            <a:ext cx="8850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ja-JP" altLang="en-US" sz="2000" dirty="0" smtClean="0">
                <a:solidFill>
                  <a:srgbClr val="C00000"/>
                </a:solidFill>
                <a:latin typeface="メイリオ"/>
                <a:ea typeface="メイリオ"/>
                <a:cs typeface="メイリオ"/>
              </a:rPr>
              <a:t>（注意）一般の論理関数では正しく動作しないが、</a:t>
            </a:r>
            <a:r>
              <a:rPr lang="en-US" altLang="ja-JP" sz="2000" dirty="0" smtClean="0">
                <a:solidFill>
                  <a:srgbClr val="C00000"/>
                </a:solidFill>
                <a:latin typeface="メイリオ"/>
                <a:ea typeface="メイリオ"/>
                <a:cs typeface="メイリオ"/>
              </a:rPr>
              <a:t>HIT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/>
                <a:ea typeface="メイリオ"/>
                <a:cs typeface="メイリオ"/>
              </a:rPr>
              <a:t>の後に使うとＯＫ！</a:t>
            </a:r>
            <a:endParaRPr lang="en-US" altLang="ja-JP" sz="2000" dirty="0" smtClean="0">
              <a:solidFill>
                <a:srgbClr val="C00000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5496" y="260648"/>
            <a:ext cx="1872208" cy="43204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4" name="グループ化 53"/>
          <p:cNvGrpSpPr/>
          <p:nvPr/>
        </p:nvGrpSpPr>
        <p:grpSpPr>
          <a:xfrm>
            <a:off x="611560" y="5733256"/>
            <a:ext cx="7776864" cy="1080120"/>
            <a:chOff x="611560" y="5733256"/>
            <a:chExt cx="7776864" cy="1080120"/>
          </a:xfrm>
        </p:grpSpPr>
        <p:sp>
          <p:nvSpPr>
            <p:cNvPr id="53" name="角丸四角形 52"/>
            <p:cNvSpPr/>
            <p:nvPr/>
          </p:nvSpPr>
          <p:spPr>
            <a:xfrm>
              <a:off x="611560" y="5733256"/>
              <a:ext cx="7776864" cy="108012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683568" y="5877272"/>
              <a:ext cx="7594195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ja-JP" altLang="en-US" sz="2000" b="1" dirty="0" smtClean="0">
                  <a:solidFill>
                    <a:schemeClr val="tx2"/>
                  </a:solidFill>
                  <a:latin typeface="メイリオ"/>
                  <a:ea typeface="メイリオ"/>
                  <a:cs typeface="メイリオ"/>
                </a:rPr>
                <a:t>理論的な未解決問題</a:t>
              </a:r>
              <a:r>
                <a:rPr lang="ja-JP" altLang="en-US" sz="2000" dirty="0" smtClean="0">
                  <a:latin typeface="メイリオ"/>
                  <a:ea typeface="メイリオ"/>
                  <a:cs typeface="メイリオ"/>
                </a:rPr>
                <a:t>（</a:t>
              </a:r>
              <a:r>
                <a:rPr lang="en-US" altLang="ja-JP" sz="2000" dirty="0" smtClean="0">
                  <a:latin typeface="メイリオ"/>
                  <a:ea typeface="メイリオ"/>
                  <a:cs typeface="メイリオ"/>
                </a:rPr>
                <a:t>Knuth</a:t>
              </a:r>
              <a:r>
                <a:rPr lang="ja-JP" altLang="en-US" sz="2000" dirty="0" smtClean="0">
                  <a:latin typeface="メイリオ"/>
                  <a:ea typeface="メイリオ"/>
                  <a:cs typeface="メイリオ"/>
                </a:rPr>
                <a:t>先生の</a:t>
              </a:r>
              <a:r>
                <a:rPr lang="en-US" altLang="ja-JP" sz="2000" dirty="0" smtClean="0">
                  <a:latin typeface="メイリオ"/>
                  <a:ea typeface="メイリオ"/>
                  <a:cs typeface="メイリオ"/>
                </a:rPr>
                <a:t>TAOCP Vol.4a p.674</a:t>
              </a:r>
              <a:r>
                <a:rPr lang="ja-JP" altLang="en-US" sz="2000" dirty="0" smtClean="0">
                  <a:latin typeface="メイリオ"/>
                  <a:ea typeface="メイリオ"/>
                  <a:cs typeface="メイリオ"/>
                </a:rPr>
                <a:t>）</a:t>
              </a:r>
              <a:endParaRPr lang="en-US" altLang="ja-JP" sz="2000" dirty="0" smtClean="0">
                <a:latin typeface="メイリオ"/>
                <a:ea typeface="メイリオ"/>
                <a:cs typeface="メイリオ"/>
              </a:endParaRPr>
            </a:p>
            <a:p>
              <a:pPr>
                <a:spcBef>
                  <a:spcPts val="1200"/>
                </a:spcBef>
              </a:pPr>
              <a:r>
                <a:rPr lang="ja-JP" altLang="en-US" sz="2000" dirty="0" smtClean="0">
                  <a:latin typeface="メイリオ"/>
                  <a:ea typeface="メイリオ"/>
                  <a:cs typeface="メイリオ"/>
                </a:rPr>
                <a:t>単調論理関数</a:t>
              </a:r>
              <a:r>
                <a:rPr lang="en-US" altLang="ja-JP" sz="2000" dirty="0" smtClean="0">
                  <a:latin typeface="メイリオ"/>
                  <a:ea typeface="メイリオ"/>
                  <a:cs typeface="メイリオ"/>
                </a:rPr>
                <a:t>f</a:t>
              </a:r>
              <a:r>
                <a:rPr lang="ja-JP" altLang="en-US" sz="2000" dirty="0" smtClean="0">
                  <a:latin typeface="メイリオ"/>
                  <a:ea typeface="メイリオ"/>
                  <a:cs typeface="メイリオ"/>
                </a:rPr>
                <a:t>に対して</a:t>
              </a:r>
              <a:r>
                <a:rPr lang="en-US" altLang="ja-JP" sz="2000" dirty="0" smtClean="0">
                  <a:latin typeface="メイリオ"/>
                  <a:ea typeface="メイリオ"/>
                  <a:cs typeface="メイリオ"/>
                </a:rPr>
                <a:t>O(|Z(PI(f))|)=O(|B(f)|)</a:t>
              </a:r>
              <a:r>
                <a:rPr lang="ja-JP" altLang="en-US" sz="2000" dirty="0" smtClean="0">
                  <a:latin typeface="メイリオ"/>
                  <a:ea typeface="メイリオ"/>
                  <a:cs typeface="メイリオ"/>
                </a:rPr>
                <a:t>が成り立つか？</a:t>
              </a:r>
              <a:endParaRPr lang="en-US" altLang="ja-JP" sz="2000" dirty="0" smtClean="0">
                <a:latin typeface="メイリオ"/>
                <a:ea typeface="メイリオ"/>
                <a:cs typeface="メイリオ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8" grpId="0" animBg="1"/>
      <p:bldP spid="4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円/楕円 34"/>
          <p:cNvSpPr>
            <a:spLocks noChangeAspect="1"/>
          </p:cNvSpPr>
          <p:nvPr/>
        </p:nvSpPr>
        <p:spPr>
          <a:xfrm>
            <a:off x="1872208" y="404664"/>
            <a:ext cx="493776" cy="493776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i="1" dirty="0" smtClean="0">
                <a:solidFill>
                  <a:schemeClr val="bg1"/>
                </a:solidFill>
              </a:rPr>
              <a:t>i</a:t>
            </a:r>
            <a:endParaRPr kumimoji="1" lang="ja-JP" altLang="en-US" sz="3600" b="1" i="1" baseline="-25000" dirty="0">
              <a:solidFill>
                <a:schemeClr val="bg1"/>
              </a:solidFill>
            </a:endParaRPr>
          </a:p>
        </p:txBody>
      </p:sp>
      <p:sp>
        <p:nvSpPr>
          <p:cNvPr id="36" name="二等辺三角形 35"/>
          <p:cNvSpPr/>
          <p:nvPr/>
        </p:nvSpPr>
        <p:spPr>
          <a:xfrm>
            <a:off x="648232" y="1700928"/>
            <a:ext cx="1440000" cy="108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8" name="二等辺三角形 37"/>
          <p:cNvSpPr/>
          <p:nvPr/>
        </p:nvSpPr>
        <p:spPr>
          <a:xfrm>
            <a:off x="2232248" y="1700928"/>
            <a:ext cx="1440000" cy="10800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42" name="直線矢印コネクタ 41"/>
          <p:cNvCxnSpPr>
            <a:stCxn id="35" idx="3"/>
            <a:endCxn id="36" idx="0"/>
          </p:cNvCxnSpPr>
          <p:nvPr/>
        </p:nvCxnSpPr>
        <p:spPr>
          <a:xfrm flipH="1">
            <a:off x="1368232" y="826128"/>
            <a:ext cx="576288" cy="874800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stCxn id="35" idx="5"/>
            <a:endCxn id="38" idx="0"/>
          </p:cNvCxnSpPr>
          <p:nvPr/>
        </p:nvCxnSpPr>
        <p:spPr>
          <a:xfrm>
            <a:off x="2293672" y="826128"/>
            <a:ext cx="658576" cy="874800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1467930" y="188760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chemeClr val="tx2"/>
                </a:solidFill>
              </a:rPr>
              <a:t>p</a:t>
            </a:r>
            <a:endParaRPr kumimoji="1" lang="ja-JP" altLang="en-US" sz="3200" i="1" dirty="0">
              <a:solidFill>
                <a:schemeClr val="tx2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62885" y="1188161"/>
            <a:ext cx="490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chemeClr val="tx2"/>
                </a:solidFill>
              </a:rPr>
              <a:t>pl</a:t>
            </a:r>
            <a:endParaRPr kumimoji="1" lang="ja-JP" altLang="en-US" sz="3200" i="1" dirty="0">
              <a:solidFill>
                <a:schemeClr val="tx2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904503" y="1188161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chemeClr val="tx2"/>
                </a:solidFill>
              </a:rPr>
              <a:t>p</a:t>
            </a:r>
            <a:r>
              <a:rPr kumimoji="1" lang="en-US" altLang="ja-JP" sz="3200" i="1" dirty="0" smtClean="0">
                <a:solidFill>
                  <a:schemeClr val="tx2"/>
                </a:solidFill>
              </a:rPr>
              <a:t>h</a:t>
            </a:r>
            <a:endParaRPr kumimoji="1" lang="ja-JP" altLang="en-US" sz="3200" i="1" dirty="0">
              <a:solidFill>
                <a:schemeClr val="tx2"/>
              </a:solidFill>
            </a:endParaRPr>
          </a:p>
        </p:txBody>
      </p:sp>
      <p:sp>
        <p:nvSpPr>
          <p:cNvPr id="29" name="円/楕円 28"/>
          <p:cNvSpPr>
            <a:spLocks noChangeAspect="1"/>
          </p:cNvSpPr>
          <p:nvPr/>
        </p:nvSpPr>
        <p:spPr>
          <a:xfrm>
            <a:off x="5250147" y="3409256"/>
            <a:ext cx="493776" cy="4937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i="1" dirty="0" smtClean="0"/>
              <a:t>i</a:t>
            </a:r>
            <a:endParaRPr kumimoji="1" lang="ja-JP" altLang="en-US" sz="3600" b="1" i="1" baseline="-25000" dirty="0"/>
          </a:p>
        </p:txBody>
      </p:sp>
      <p:sp>
        <p:nvSpPr>
          <p:cNvPr id="30" name="二等辺三角形 29"/>
          <p:cNvSpPr/>
          <p:nvPr/>
        </p:nvSpPr>
        <p:spPr>
          <a:xfrm>
            <a:off x="4567561" y="4669616"/>
            <a:ext cx="936104" cy="1080000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二等辺三角形 30"/>
          <p:cNvSpPr/>
          <p:nvPr/>
        </p:nvSpPr>
        <p:spPr>
          <a:xfrm>
            <a:off x="5575673" y="4669616"/>
            <a:ext cx="931505" cy="1080000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矢印コネクタ 31"/>
          <p:cNvCxnSpPr>
            <a:stCxn id="29" idx="3"/>
            <a:endCxn id="30" idx="0"/>
          </p:cNvCxnSpPr>
          <p:nvPr/>
        </p:nvCxnSpPr>
        <p:spPr>
          <a:xfrm flipH="1">
            <a:off x="5035613" y="3830720"/>
            <a:ext cx="286846" cy="83889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29" idx="5"/>
            <a:endCxn id="31" idx="0"/>
          </p:cNvCxnSpPr>
          <p:nvPr/>
        </p:nvCxnSpPr>
        <p:spPr>
          <a:xfrm>
            <a:off x="5671611" y="3830720"/>
            <a:ext cx="369815" cy="83889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644008" y="3220745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chemeClr val="tx2"/>
                </a:solidFill>
              </a:rPr>
              <a:t>p</a:t>
            </a:r>
            <a:r>
              <a:rPr lang="en-US" altLang="ja-JP" sz="3200" baseline="30000" dirty="0" smtClean="0">
                <a:solidFill>
                  <a:schemeClr val="tx2"/>
                </a:solidFill>
              </a:rPr>
              <a:t>#</a:t>
            </a:r>
            <a:endParaRPr kumimoji="1" lang="ja-JP" altLang="en-US" sz="3200" baseline="30000" dirty="0">
              <a:solidFill>
                <a:schemeClr val="tx2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347864" y="4179097"/>
            <a:ext cx="16305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chemeClr val="tx2"/>
                </a:solidFill>
              </a:rPr>
              <a:t>(</a:t>
            </a:r>
            <a:r>
              <a:rPr lang="en-US" altLang="ja-JP" sz="3200" i="1" dirty="0" err="1" smtClean="0">
                <a:solidFill>
                  <a:schemeClr val="tx2"/>
                </a:solidFill>
              </a:rPr>
              <a:t>pl</a:t>
            </a:r>
            <a:r>
              <a:rPr lang="en-US" altLang="ja-JP" sz="3200" dirty="0" err="1" smtClean="0">
                <a:solidFill>
                  <a:schemeClr val="tx2"/>
                </a:solidFill>
                <a:latin typeface="メイリオ"/>
                <a:ea typeface="メイリオ"/>
                <a:cs typeface="メイリオ"/>
              </a:rPr>
              <a:t>∪</a:t>
            </a:r>
            <a:r>
              <a:rPr lang="en-US" altLang="ja-JP" sz="3200" i="1" dirty="0" err="1" smtClean="0">
                <a:solidFill>
                  <a:schemeClr val="tx2"/>
                </a:solidFill>
              </a:rPr>
              <a:t>ph</a:t>
            </a:r>
            <a:r>
              <a:rPr lang="en-US" altLang="ja-JP" sz="3200" dirty="0" smtClean="0">
                <a:solidFill>
                  <a:schemeClr val="tx2"/>
                </a:solidFill>
              </a:rPr>
              <a:t>)</a:t>
            </a:r>
            <a:r>
              <a:rPr lang="en-US" altLang="ja-JP" sz="3200" baseline="30000" dirty="0" smtClean="0">
                <a:solidFill>
                  <a:schemeClr val="tx2"/>
                </a:solidFill>
              </a:rPr>
              <a:t>#</a:t>
            </a:r>
            <a:endParaRPr kumimoji="1" lang="ja-JP" altLang="en-US" sz="3200" baseline="30000" dirty="0">
              <a:solidFill>
                <a:schemeClr val="tx2"/>
              </a:solidFill>
            </a:endParaRPr>
          </a:p>
        </p:txBody>
      </p:sp>
      <p:sp>
        <p:nvSpPr>
          <p:cNvPr id="72" name="右矢印 71"/>
          <p:cNvSpPr/>
          <p:nvPr/>
        </p:nvSpPr>
        <p:spPr>
          <a:xfrm rot="2700000">
            <a:off x="3374382" y="3026183"/>
            <a:ext cx="1080120" cy="576064"/>
          </a:xfrm>
          <a:prstGeom prst="rightArrow">
            <a:avLst/>
          </a:prstGeom>
          <a:solidFill>
            <a:srgbClr val="FAFEC6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11760" y="44624"/>
            <a:ext cx="11657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u="sng" dirty="0" smtClean="0">
                <a:solidFill>
                  <a:schemeClr val="accent3">
                    <a:lumMod val="50000"/>
                  </a:schemeClr>
                </a:solidFill>
              </a:rPr>
              <a:t>ZDD</a:t>
            </a:r>
            <a:endParaRPr kumimoji="1" lang="ja-JP" altLang="en-US" sz="4400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71211" y="3071863"/>
            <a:ext cx="11657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b="1" u="sng" dirty="0" smtClean="0">
                <a:solidFill>
                  <a:schemeClr val="accent6">
                    <a:lumMod val="75000"/>
                  </a:schemeClr>
                </a:solidFill>
              </a:rPr>
              <a:t>ZDD</a:t>
            </a:r>
            <a:endParaRPr kumimoji="1" lang="ja-JP" altLang="en-US" sz="44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2" name="グループ化 42"/>
          <p:cNvGrpSpPr/>
          <p:nvPr/>
        </p:nvGrpSpPr>
        <p:grpSpPr>
          <a:xfrm>
            <a:off x="6156176" y="4179097"/>
            <a:ext cx="2351926" cy="584775"/>
            <a:chOff x="2555776" y="6273225"/>
            <a:chExt cx="2351926" cy="584775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2555776" y="6273225"/>
              <a:ext cx="2351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i="1" dirty="0" smtClean="0">
                  <a:solidFill>
                    <a:schemeClr val="tx2"/>
                  </a:solidFill>
                </a:rPr>
                <a:t>pl</a:t>
              </a:r>
              <a:r>
                <a:rPr lang="en-US" altLang="ja-JP" sz="3200" baseline="30000" dirty="0" smtClean="0">
                  <a:solidFill>
                    <a:schemeClr val="tx2"/>
                  </a:solidFill>
                </a:rPr>
                <a:t>#</a:t>
              </a:r>
              <a:r>
                <a:rPr lang="en-US" altLang="ja-JP" sz="3200" dirty="0" smtClean="0">
                  <a:solidFill>
                    <a:schemeClr val="tx2"/>
                  </a:solidFill>
                </a:rPr>
                <a:t>   (</a:t>
              </a:r>
              <a:r>
                <a:rPr lang="en-US" altLang="ja-JP" sz="3200" i="1" dirty="0" err="1" smtClean="0">
                  <a:solidFill>
                    <a:schemeClr val="tx2"/>
                  </a:solidFill>
                </a:rPr>
                <a:t>pl</a:t>
              </a:r>
              <a:r>
                <a:rPr lang="en-US" altLang="ja-JP" sz="3200" dirty="0" err="1" smtClean="0">
                  <a:solidFill>
                    <a:schemeClr val="tx2"/>
                  </a:solidFill>
                  <a:latin typeface="メイリオ"/>
                  <a:ea typeface="メイリオ"/>
                  <a:cs typeface="メイリオ"/>
                </a:rPr>
                <a:t>∪</a:t>
              </a:r>
              <a:r>
                <a:rPr lang="en-US" altLang="ja-JP" sz="3200" i="1" dirty="0" err="1" smtClean="0">
                  <a:solidFill>
                    <a:schemeClr val="tx2"/>
                  </a:solidFill>
                </a:rPr>
                <a:t>ph</a:t>
              </a:r>
              <a:r>
                <a:rPr lang="en-US" altLang="ja-JP" sz="3200" dirty="0" smtClean="0">
                  <a:solidFill>
                    <a:schemeClr val="tx2"/>
                  </a:solidFill>
                </a:rPr>
                <a:t>)</a:t>
              </a:r>
              <a:r>
                <a:rPr lang="en-US" altLang="ja-JP" sz="3200" baseline="30000" dirty="0" smtClean="0">
                  <a:solidFill>
                    <a:schemeClr val="tx2"/>
                  </a:solidFill>
                </a:rPr>
                <a:t>#</a:t>
              </a:r>
              <a:endParaRPr kumimoji="1" lang="ja-JP" altLang="en-US" sz="3200" baseline="30000" dirty="0">
                <a:solidFill>
                  <a:schemeClr val="tx2"/>
                </a:solidFill>
              </a:endParaRPr>
            </a:p>
          </p:txBody>
        </p:sp>
        <p:cxnSp>
          <p:nvCxnSpPr>
            <p:cNvPr id="40" name="直線矢印コネクタ 39"/>
            <p:cNvCxnSpPr/>
            <p:nvPr/>
          </p:nvCxnSpPr>
          <p:spPr>
            <a:xfrm>
              <a:off x="3131840" y="6497960"/>
              <a:ext cx="216024" cy="27003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角丸四角形吹き出し 44"/>
          <p:cNvSpPr/>
          <p:nvPr/>
        </p:nvSpPr>
        <p:spPr>
          <a:xfrm>
            <a:off x="3707904" y="1700808"/>
            <a:ext cx="1656184" cy="792088"/>
          </a:xfrm>
          <a:prstGeom prst="wedgeRoundRectCallout">
            <a:avLst>
              <a:gd name="adj1" fmla="val -44897"/>
              <a:gd name="adj2" fmla="val 8674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ja-JP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Knuth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法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20210" y="5962054"/>
            <a:ext cx="7897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u="sng" dirty="0" smtClean="0">
                <a:solidFill>
                  <a:schemeClr val="tx2"/>
                </a:solidFill>
              </a:rPr>
              <a:t>Reference</a:t>
            </a:r>
          </a:p>
          <a:p>
            <a:r>
              <a:rPr lang="en-US" altLang="ja-JP" dirty="0" smtClean="0"/>
              <a:t>Knuth, D.: The Art of Computer Programming, vol. 4. Addison-Wesley Professional,</a:t>
            </a:r>
          </a:p>
          <a:p>
            <a:r>
              <a:rPr lang="en-US" altLang="ja-JP" dirty="0" smtClean="0"/>
              <a:t>New Jersey (2011), pp.669–670</a:t>
            </a:r>
          </a:p>
        </p:txBody>
      </p:sp>
      <p:sp>
        <p:nvSpPr>
          <p:cNvPr id="37" name="タイトル 1"/>
          <p:cNvSpPr txBox="1">
            <a:spLocks/>
          </p:cNvSpPr>
          <p:nvPr/>
        </p:nvSpPr>
        <p:spPr>
          <a:xfrm>
            <a:off x="4572000" y="269776"/>
            <a:ext cx="4355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5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提案法と</a:t>
            </a:r>
            <a:r>
              <a:rPr kumimoji="1" lang="en-US" altLang="ja-JP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Knuth</a:t>
            </a:r>
            <a:r>
              <a:rPr kumimoji="1" lang="ja-JP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法の違いは何か？</a:t>
            </a:r>
            <a:endParaRPr kumimoji="1" lang="ja-JP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364088" y="1412776"/>
            <a:ext cx="3779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400" b="1" baseline="300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</a:t>
            </a:r>
            <a:r>
              <a:rPr lang="en-US" altLang="ja-JP" sz="2400" baseline="30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lang="ja-JP" altLang="en-US" sz="2400" baseline="30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だけを</a:t>
            </a:r>
            <a:r>
              <a:rPr lang="ja-JP" altLang="en-US" sz="2400" baseline="30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用いる。</a:t>
            </a:r>
            <a:endParaRPr lang="en-US" altLang="ja-JP" sz="2400" baseline="30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r>
              <a:rPr lang="ja-JP" altLang="en-US" sz="2400" b="1" baseline="300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</a:t>
            </a:r>
            <a:r>
              <a:rPr lang="ja-JP" altLang="en-US" sz="2400" baseline="30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途中で横断すべてを求めないで、直接極小横断を求めている。</a:t>
            </a:r>
            <a:endParaRPr lang="en-US" altLang="ja-JP" sz="2400" baseline="30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r>
              <a:rPr lang="ja-JP" altLang="en-US" sz="2400" b="1" baseline="300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</a:t>
            </a:r>
            <a:r>
              <a:rPr lang="ja-JP" altLang="en-US" sz="2400" baseline="30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それにより</a:t>
            </a:r>
            <a:r>
              <a:rPr lang="ja-JP" altLang="en-US" sz="2400" baseline="300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我々の極小化演算を使えず、単純な差分以上の処理が必要！</a:t>
            </a:r>
          </a:p>
        </p:txBody>
      </p:sp>
      <p:sp>
        <p:nvSpPr>
          <p:cNvPr id="52" name="角丸四角形吹き出し 51"/>
          <p:cNvSpPr/>
          <p:nvPr/>
        </p:nvSpPr>
        <p:spPr>
          <a:xfrm>
            <a:off x="6588224" y="5013176"/>
            <a:ext cx="2088232" cy="504056"/>
          </a:xfrm>
          <a:prstGeom prst="wedgeRoundRectCallout">
            <a:avLst>
              <a:gd name="adj1" fmla="val -30618"/>
              <a:gd name="adj2" fmla="val -9494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6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コストの高い演算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発表の概要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ハイパーグラフの極小横断列挙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ja-JP" altLang="en-US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データ構造</a:t>
            </a:r>
            <a:r>
              <a:rPr lang="en-US" altLang="ja-JP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</a:t>
            </a:r>
            <a:endParaRPr kumimoji="1"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実験１：提案法の性能を左右する因子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実験２：既存手法との性能比較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実験のまとめ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発表のまとめと今後の展開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3284984"/>
            <a:ext cx="6984776" cy="21602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maxsize-tim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4218" y="836712"/>
            <a:ext cx="7206174" cy="5400600"/>
          </a:xfrm>
          <a:prstGeom prst="rect">
            <a:avLst/>
          </a:prstGeom>
        </p:spPr>
      </p:pic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9180512" cy="1143000"/>
          </a:xfrm>
        </p:spPr>
        <p:txBody>
          <a:bodyPr>
            <a:no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(1) HIT</a:t>
            </a:r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部と</a:t>
            </a:r>
            <a:r>
              <a:rPr lang="en-US" altLang="ja-JP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MIN</a:t>
            </a:r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部を合わせた時間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 rot="16200000">
            <a:off x="-127541" y="3326551"/>
            <a:ext cx="2416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実行時間</a:t>
            </a:r>
            <a:r>
              <a:rPr lang="en-US" altLang="ja-JP" sz="28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[</a:t>
            </a:r>
            <a:r>
              <a:rPr lang="ja-JP" altLang="en-US" sz="28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秒</a:t>
            </a:r>
            <a:r>
              <a:rPr lang="en-US" altLang="ja-JP" sz="28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]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27784" y="6146140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chemeClr val="tx2"/>
                </a:solidFill>
                <a:ea typeface="メイリオ"/>
                <a:cs typeface="メイリオ"/>
              </a:rPr>
              <a:t>中間ＢＤＤサイズの最大値</a:t>
            </a:r>
            <a:endParaRPr lang="en-US" altLang="ja-JP" sz="2800" dirty="0" smtClean="0">
              <a:solidFill>
                <a:schemeClr val="tx2"/>
              </a:solidFill>
              <a:ea typeface="メイリオ"/>
              <a:cs typeface="メイリオ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7596336" y="4725144"/>
            <a:ext cx="1331640" cy="576064"/>
          </a:xfrm>
          <a:prstGeom prst="wedgeRoundRectCallout">
            <a:avLst>
              <a:gd name="adj1" fmla="val -34215"/>
              <a:gd name="adj2" fmla="val 8914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ja-JP" sz="2400" dirty="0" smtClean="0">
                <a:solidFill>
                  <a:schemeClr val="tx1"/>
                </a:solidFill>
              </a:rPr>
              <a:t>log-scale</a:t>
            </a:r>
            <a:endParaRPr lang="ja-JP" alt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発表の概要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ハイパーグラフの極小横断列挙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ja-JP" altLang="en-US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データ構造</a:t>
            </a:r>
            <a:r>
              <a:rPr lang="en-US" altLang="ja-JP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</a:p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</a:t>
            </a:r>
            <a:endParaRPr kumimoji="1"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実験１：提案法の性能を左右する因子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実験２：既存手法との性能比較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発表のまとめと今後の展開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3284984"/>
            <a:ext cx="6984776" cy="158417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(2) </a:t>
            </a:r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アルゴリズムの比較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7536" y="1556792"/>
            <a:ext cx="893706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  <a:buFont typeface="Arial" pitchFamily="34" charset="0"/>
              <a:buChar char="•"/>
            </a:pPr>
            <a:r>
              <a:rPr lang="en-US" altLang="ja-JP" sz="2800" b="1" dirty="0" smtClean="0">
                <a:solidFill>
                  <a:schemeClr val="tx2"/>
                </a:solidFill>
                <a:ea typeface="メイリオ"/>
                <a:cs typeface="メイリオ"/>
              </a:rPr>
              <a:t> Toda: </a:t>
            </a:r>
            <a:r>
              <a:rPr lang="ja-JP" altLang="en-US" sz="2800" dirty="0" smtClean="0">
                <a:ea typeface="メイリオ"/>
                <a:cs typeface="メイリオ"/>
              </a:rPr>
              <a:t>提案法</a:t>
            </a:r>
            <a:r>
              <a:rPr lang="en-US" altLang="ja-JP" sz="2800" dirty="0" smtClean="0">
                <a:ea typeface="メイリオ"/>
                <a:cs typeface="メイリオ"/>
              </a:rPr>
              <a:t>(</a:t>
            </a:r>
            <a:r>
              <a:rPr lang="ja-JP" altLang="en-US" sz="2800" dirty="0" smtClean="0">
                <a:ea typeface="メイリオ"/>
                <a:cs typeface="メイリオ"/>
              </a:rPr>
              <a:t>圧縮</a:t>
            </a:r>
            <a:r>
              <a:rPr lang="en-US" altLang="ja-JP" sz="2800" dirty="0" smtClean="0">
                <a:ea typeface="メイリオ"/>
                <a:cs typeface="メイリオ"/>
              </a:rPr>
              <a:t> + HIT</a:t>
            </a:r>
            <a:r>
              <a:rPr lang="ja-JP" altLang="en-US" sz="2800" dirty="0" smtClean="0">
                <a:ea typeface="メイリオ"/>
                <a:cs typeface="メイリオ"/>
              </a:rPr>
              <a:t>部</a:t>
            </a:r>
            <a:r>
              <a:rPr lang="en-US" altLang="ja-JP" sz="2800" dirty="0" smtClean="0">
                <a:ea typeface="メイリオ"/>
                <a:cs typeface="メイリオ"/>
              </a:rPr>
              <a:t> + MIN</a:t>
            </a:r>
            <a:r>
              <a:rPr lang="ja-JP" altLang="en-US" sz="2800" dirty="0" smtClean="0">
                <a:ea typeface="メイリオ"/>
                <a:cs typeface="メイリオ"/>
              </a:rPr>
              <a:t>部</a:t>
            </a:r>
            <a:r>
              <a:rPr lang="en-US" altLang="ja-JP" sz="2800" dirty="0" smtClean="0">
                <a:ea typeface="メイリオ"/>
                <a:cs typeface="メイリオ"/>
              </a:rPr>
              <a:t> + </a:t>
            </a:r>
            <a:r>
              <a:rPr lang="ja-JP" altLang="en-US" sz="2800" dirty="0" smtClean="0">
                <a:ea typeface="メイリオ"/>
                <a:cs typeface="メイリオ"/>
              </a:rPr>
              <a:t>解凍部</a:t>
            </a:r>
            <a:r>
              <a:rPr lang="en-US" altLang="ja-JP" sz="2800" dirty="0" smtClean="0">
                <a:ea typeface="メイリオ"/>
                <a:cs typeface="メイリオ"/>
              </a:rPr>
              <a:t>)</a:t>
            </a:r>
          </a:p>
          <a:p>
            <a:pPr>
              <a:lnSpc>
                <a:spcPts val="4000"/>
              </a:lnSpc>
              <a:buFont typeface="Arial" pitchFamily="34" charset="0"/>
              <a:buChar char="•"/>
            </a:pPr>
            <a:r>
              <a:rPr lang="en-US" altLang="ja-JP" sz="2800" b="1" dirty="0" smtClean="0">
                <a:solidFill>
                  <a:schemeClr val="tx2"/>
                </a:solidFill>
                <a:ea typeface="メイリオ"/>
                <a:cs typeface="メイリオ"/>
              </a:rPr>
              <a:t> Knuth: </a:t>
            </a:r>
            <a:r>
              <a:rPr lang="en-US" altLang="ja-JP" sz="2800" i="1" dirty="0" smtClean="0">
                <a:ea typeface="メイリオ"/>
                <a:cs typeface="メイリオ"/>
              </a:rPr>
              <a:t>TAOCP</a:t>
            </a:r>
            <a:r>
              <a:rPr lang="en-US" altLang="ja-JP" sz="2800" dirty="0" smtClean="0">
                <a:ea typeface="メイリオ"/>
                <a:cs typeface="メイリオ"/>
              </a:rPr>
              <a:t> Vol.4a</a:t>
            </a:r>
            <a:r>
              <a:rPr lang="ja-JP" altLang="en-US" sz="2800" dirty="0" smtClean="0">
                <a:ea typeface="メイリオ"/>
                <a:cs typeface="メイリオ"/>
              </a:rPr>
              <a:t>で与えられた方法（我々が実装）</a:t>
            </a:r>
            <a:endParaRPr lang="en-US" altLang="ja-JP" sz="2800" dirty="0" smtClean="0">
              <a:ea typeface="メイリオ"/>
              <a:cs typeface="メイリオ"/>
            </a:endParaRPr>
          </a:p>
          <a:p>
            <a:pPr>
              <a:lnSpc>
                <a:spcPts val="4000"/>
              </a:lnSpc>
              <a:buFont typeface="Arial" pitchFamily="34" charset="0"/>
              <a:buChar char="•"/>
            </a:pPr>
            <a:r>
              <a:rPr lang="en-US" altLang="ja-JP" sz="2800" dirty="0" smtClean="0">
                <a:solidFill>
                  <a:schemeClr val="tx2"/>
                </a:solidFill>
                <a:ea typeface="メイリオ"/>
                <a:cs typeface="メイリオ"/>
              </a:rPr>
              <a:t> </a:t>
            </a:r>
            <a:r>
              <a:rPr lang="en-US" altLang="ja-JP" sz="2800" b="1" dirty="0" smtClean="0">
                <a:solidFill>
                  <a:schemeClr val="tx2"/>
                </a:solidFill>
                <a:ea typeface="メイリオ"/>
                <a:cs typeface="メイリオ"/>
              </a:rPr>
              <a:t>MU-0, MU-D: </a:t>
            </a:r>
            <a:r>
              <a:rPr lang="ja-JP" altLang="en-US" sz="2800" dirty="0" smtClean="0">
                <a:ea typeface="メイリオ"/>
                <a:cs typeface="メイリオ"/>
              </a:rPr>
              <a:t>村上・宇野法（彼らのＨＰで公開）</a:t>
            </a:r>
            <a:endParaRPr lang="en-US" altLang="ja-JP" sz="2800" u="sng" dirty="0" smtClean="0">
              <a:ea typeface="メイリオ"/>
              <a:cs typeface="メイリオ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980728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chemeClr val="tx2"/>
                </a:solidFill>
                <a:ea typeface="メイリオ"/>
                <a:cs typeface="メイリオ"/>
              </a:rPr>
              <a:t>プログラム</a:t>
            </a:r>
            <a:endParaRPr lang="en-US" altLang="ja-JP" sz="3200" dirty="0" smtClean="0">
              <a:solidFill>
                <a:schemeClr val="tx2"/>
              </a:solidFill>
              <a:ea typeface="メイリオ"/>
              <a:cs typeface="メイリオ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3780329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chemeClr val="tx2"/>
                </a:solidFill>
                <a:ea typeface="メイリオ"/>
                <a:cs typeface="メイリオ"/>
              </a:rPr>
              <a:t>入力データ</a:t>
            </a:r>
            <a:endParaRPr lang="en-US" altLang="ja-JP" sz="3200" dirty="0" smtClean="0">
              <a:solidFill>
                <a:schemeClr val="tx2"/>
              </a:solidFill>
              <a:ea typeface="メイリオ"/>
              <a:cs typeface="メイリオ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7536" y="4318064"/>
            <a:ext cx="5929828" cy="1118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  <a:buClr>
                <a:schemeClr val="tx2"/>
              </a:buClr>
              <a:buFont typeface="Arial" pitchFamily="34" charset="0"/>
              <a:buChar char="•"/>
            </a:pPr>
            <a:r>
              <a:rPr lang="en-US" altLang="ja-JP" sz="2800" b="1" dirty="0" smtClean="0">
                <a:ea typeface="メイリオ"/>
                <a:cs typeface="メイリオ"/>
              </a:rPr>
              <a:t> </a:t>
            </a:r>
            <a:r>
              <a:rPr lang="ja-JP" altLang="en-US" sz="2800" dirty="0" smtClean="0">
                <a:ea typeface="メイリオ"/>
                <a:cs typeface="メイリオ"/>
              </a:rPr>
              <a:t>１０種類合計９０個データセット</a:t>
            </a:r>
            <a:endParaRPr lang="en-US" altLang="ja-JP" sz="2800" dirty="0" smtClean="0">
              <a:ea typeface="メイリオ"/>
              <a:cs typeface="メイリオ"/>
            </a:endParaRPr>
          </a:p>
          <a:p>
            <a:pPr>
              <a:lnSpc>
                <a:spcPts val="4000"/>
              </a:lnSpc>
              <a:buClr>
                <a:schemeClr val="tx2"/>
              </a:buClr>
            </a:pPr>
            <a:r>
              <a:rPr lang="ja-JP" altLang="en-US" sz="2800" dirty="0" smtClean="0">
                <a:solidFill>
                  <a:srgbClr val="C00000"/>
                </a:solidFill>
                <a:ea typeface="メイリオ"/>
                <a:cs typeface="メイリオ"/>
              </a:rPr>
              <a:t>（既存研究でよく使用されている）</a:t>
            </a:r>
            <a:endParaRPr lang="en-US" altLang="ja-JP" sz="2800" dirty="0" smtClean="0">
              <a:solidFill>
                <a:srgbClr val="C00000"/>
              </a:solidFill>
              <a:ea typeface="メイリオ"/>
              <a:cs typeface="メイリオ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23528" y="5500196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chemeClr val="tx2"/>
                </a:solidFill>
                <a:ea typeface="メイリオ"/>
                <a:cs typeface="メイリオ"/>
              </a:rPr>
              <a:t>制限時間</a:t>
            </a:r>
            <a:endParaRPr lang="en-US" altLang="ja-JP" sz="3200" dirty="0" smtClean="0">
              <a:solidFill>
                <a:schemeClr val="tx2"/>
              </a:solidFill>
              <a:ea typeface="メイリオ"/>
              <a:cs typeface="メイリオ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7536" y="6136074"/>
            <a:ext cx="1800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  <a:buClr>
                <a:schemeClr val="tx2"/>
              </a:buClr>
              <a:buFont typeface="Arial" pitchFamily="34" charset="0"/>
              <a:buChar char="•"/>
            </a:pPr>
            <a:r>
              <a:rPr lang="en-US" altLang="ja-JP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1000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秒</a:t>
            </a:r>
            <a:endParaRPr lang="en-US" altLang="ja-JP" sz="2800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グループ化 74"/>
          <p:cNvGrpSpPr/>
          <p:nvPr/>
        </p:nvGrpSpPr>
        <p:grpSpPr>
          <a:xfrm>
            <a:off x="4283968" y="1128807"/>
            <a:ext cx="4788024" cy="1339462"/>
            <a:chOff x="4320480" y="984791"/>
            <a:chExt cx="4788024" cy="1339462"/>
          </a:xfrm>
        </p:grpSpPr>
        <p:sp>
          <p:nvSpPr>
            <p:cNvPr id="69" name="コンテンツ プレースホルダ 2"/>
            <p:cNvSpPr txBox="1">
              <a:spLocks/>
            </p:cNvSpPr>
            <p:nvPr/>
          </p:nvSpPr>
          <p:spPr>
            <a:xfrm>
              <a:off x="4498032" y="984791"/>
              <a:ext cx="4610472" cy="133946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1" lang="en-US" altLang="ja-JP" sz="2000" b="0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メイリオ" pitchFamily="50" charset="-128"/>
                  <a:cs typeface="メイリオ" pitchFamily="50" charset="-128"/>
                </a:rPr>
                <a:t>E</a:t>
              </a:r>
              <a:r>
                <a:rPr kumimoji="1" lang="ja-JP" altLang="en-US" sz="20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メイリオ" pitchFamily="50" charset="-128"/>
                  <a:cs typeface="メイリオ" pitchFamily="50" charset="-128"/>
                </a:rPr>
                <a:t>の</a:t>
              </a:r>
              <a:r>
                <a:rPr kumimoji="1" lang="ja-JP" altLang="en-US" sz="200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ea typeface="メイリオ" pitchFamily="50" charset="-128"/>
                  <a:cs typeface="メイリオ" pitchFamily="50" charset="-128"/>
                </a:rPr>
                <a:t>横断（ヒッティング集合）</a:t>
              </a:r>
              <a:endParaRPr kumimoji="1" lang="en-US" altLang="ja-JP" sz="20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メイリオ" pitchFamily="50" charset="-128"/>
                <a:cs typeface="メイリオ" pitchFamily="50" charset="-128"/>
              </a:endParaRPr>
            </a:p>
            <a:p>
              <a:pPr marL="742950" lvl="1" indent="-285750">
                <a:spcBef>
                  <a:spcPct val="20000"/>
                </a:spcBef>
                <a:buClr>
                  <a:schemeClr val="tx2"/>
                </a:buClr>
                <a:buFont typeface="Arial" pitchFamily="34" charset="0"/>
                <a:buChar char="–"/>
                <a:defRPr/>
              </a:pPr>
              <a:r>
                <a:rPr lang="en-US" altLang="ja-JP" sz="20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V</a:t>
              </a:r>
              <a:r>
                <a:rPr lang="en-US" altLang="ja-JP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の部分集合で、</a:t>
              </a:r>
              <a:r>
                <a:rPr lang="en-US" altLang="ja-JP" sz="20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E</a:t>
              </a:r>
              <a:r>
                <a:rPr lang="ja-JP" altLang="en-US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</a:t>
              </a:r>
              <a:r>
                <a:rPr lang="ja-JP" altLang="en-US" sz="20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すべての</a:t>
              </a:r>
              <a:r>
                <a:rPr lang="en-US" altLang="ja-JP" sz="20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sz="20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ja-JP" altLang="en-US" sz="20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ハイパーエッジと交差するもの</a:t>
              </a:r>
              <a:endParaRPr kumimoji="1" lang="ja-JP" alt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0" name="二等辺三角形 69"/>
            <p:cNvSpPr/>
            <p:nvPr/>
          </p:nvSpPr>
          <p:spPr>
            <a:xfrm rot="5400000">
              <a:off x="4302492" y="1074787"/>
              <a:ext cx="179992" cy="14401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356417" y="1128807"/>
            <a:ext cx="3999559" cy="1508105"/>
            <a:chOff x="608953" y="44624"/>
            <a:chExt cx="3999559" cy="1508105"/>
          </a:xfrm>
        </p:grpSpPr>
        <p:sp>
          <p:nvSpPr>
            <p:cNvPr id="71" name="二等辺三角形 70"/>
            <p:cNvSpPr/>
            <p:nvPr/>
          </p:nvSpPr>
          <p:spPr>
            <a:xfrm rot="5400000">
              <a:off x="590965" y="134620"/>
              <a:ext cx="179992" cy="14401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752969" y="44624"/>
              <a:ext cx="3855543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ja-JP" altLang="en-US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ハイパーグラフ</a:t>
              </a:r>
              <a:r>
                <a:rPr lang="en-US" altLang="ja-JP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en-US" altLang="ja-JP" sz="2000" i="1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H=</a:t>
              </a:r>
              <a:r>
                <a:rPr lang="en-US" altLang="ja-JP" sz="2000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(</a:t>
              </a:r>
              <a:r>
                <a:rPr lang="en-US" altLang="ja-JP" sz="2000" i="1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V</a:t>
              </a:r>
              <a:r>
                <a:rPr lang="en-US" altLang="ja-JP" sz="2000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,</a:t>
              </a:r>
              <a:r>
                <a:rPr lang="en-US" altLang="ja-JP" sz="2000" i="1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 E</a:t>
              </a:r>
              <a:r>
                <a:rPr lang="en-US" altLang="ja-JP" sz="2000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)</a:t>
              </a:r>
            </a:p>
            <a:p>
              <a:pPr marL="742950" lvl="1" indent="-285750">
                <a:spcBef>
                  <a:spcPct val="20000"/>
                </a:spcBef>
                <a:buClr>
                  <a:schemeClr val="tx2"/>
                </a:buClr>
                <a:buFont typeface="Arial" pitchFamily="34" charset="0"/>
                <a:buChar char="–"/>
              </a:pPr>
              <a:r>
                <a:rPr lang="en-US" altLang="ja-JP" sz="2000" i="1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V</a:t>
              </a:r>
              <a:r>
                <a:rPr lang="en-US" altLang="ja-JP" sz="2000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: </a:t>
              </a:r>
              <a:r>
                <a:rPr lang="ja-JP" altLang="en-US" sz="2000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台集合</a:t>
              </a:r>
              <a:endParaRPr lang="en-US" altLang="ja-JP" sz="2000" dirty="0" smtClean="0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endParaRPr>
            </a:p>
            <a:p>
              <a:pPr marL="742950" lvl="1" indent="-285750">
                <a:spcBef>
                  <a:spcPct val="20000"/>
                </a:spcBef>
                <a:buClr>
                  <a:schemeClr val="tx2"/>
                </a:buClr>
                <a:buFont typeface="Arial" pitchFamily="34" charset="0"/>
                <a:buChar char="–"/>
              </a:pPr>
              <a:r>
                <a:rPr lang="en-US" altLang="ja-JP" sz="2000" i="1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E</a:t>
              </a:r>
              <a:r>
                <a:rPr lang="en-US" altLang="ja-JP" sz="2000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: </a:t>
              </a:r>
              <a:r>
                <a:rPr lang="en-US" altLang="ja-JP" sz="2000" i="1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V</a:t>
              </a:r>
              <a:r>
                <a:rPr lang="ja-JP" altLang="en-US" sz="2000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の部分集合の集まり</a:t>
              </a:r>
              <a:endParaRPr lang="en-US" altLang="ja-JP" sz="2000" dirty="0" smtClean="0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endParaRPr>
            </a:p>
            <a:p>
              <a:pPr marL="1143000" lvl="2" indent="-228600">
                <a:spcBef>
                  <a:spcPct val="20000"/>
                </a:spcBef>
              </a:pPr>
              <a:r>
                <a:rPr lang="en-US" altLang="ja-JP" sz="2000" i="1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E</a:t>
              </a:r>
              <a:r>
                <a:rPr lang="en-US" altLang="ja-JP" sz="2000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000" dirty="0" smtClean="0">
                  <a:solidFill>
                    <a:prstClr val="black"/>
                  </a:solidFill>
                  <a:ea typeface="メイリオ" pitchFamily="50" charset="-128"/>
                  <a:cs typeface="メイリオ" pitchFamily="50" charset="-128"/>
                </a:rPr>
                <a:t>の元は</a:t>
              </a:r>
              <a:r>
                <a:rPr lang="ja-JP" altLang="en-US" sz="2000" dirty="0" smtClean="0">
                  <a:solidFill>
                    <a:srgbClr val="C00000"/>
                  </a:solidFill>
                  <a:ea typeface="メイリオ" pitchFamily="50" charset="-128"/>
                  <a:cs typeface="メイリオ" pitchFamily="50" charset="-128"/>
                </a:rPr>
                <a:t>ハイパーエッジ</a:t>
              </a:r>
              <a:endParaRPr lang="ja-JP" altLang="en-US" sz="2000" dirty="0"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80" name="タイトル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368152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基礎概念と問題定義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84" name="グループ化 83"/>
          <p:cNvGrpSpPr/>
          <p:nvPr/>
        </p:nvGrpSpPr>
        <p:grpSpPr>
          <a:xfrm>
            <a:off x="251520" y="2924944"/>
            <a:ext cx="8640960" cy="3816424"/>
            <a:chOff x="251520" y="2924944"/>
            <a:chExt cx="8640960" cy="3816424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6459484" y="4920843"/>
              <a:ext cx="75422" cy="92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kumimoji="1" lang="en-US" altLang="ja-JP" dirty="0" smtClean="0">
                  <a:ea typeface="メイリオ" pitchFamily="50" charset="-128"/>
                  <a:cs typeface="メイリオ" pitchFamily="50" charset="-128"/>
                </a:rPr>
                <a:t>1</a:t>
              </a:r>
              <a:endParaRPr kumimoji="1" lang="ja-JP" altLang="en-US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7310702" y="5263972"/>
              <a:ext cx="75422" cy="92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dirty="0" smtClean="0">
                  <a:ea typeface="メイリオ" pitchFamily="50" charset="-128"/>
                  <a:cs typeface="メイリオ" pitchFamily="50" charset="-128"/>
                </a:rPr>
                <a:t>2</a:t>
              </a:r>
              <a:endParaRPr kumimoji="1" lang="ja-JP" altLang="en-US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307211" y="5876523"/>
              <a:ext cx="75422" cy="92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dirty="0" smtClean="0">
                  <a:ea typeface="メイリオ" pitchFamily="50" charset="-128"/>
                  <a:cs typeface="メイリオ" pitchFamily="50" charset="-128"/>
                </a:rPr>
                <a:t>3</a:t>
              </a:r>
              <a:endParaRPr kumimoji="1" lang="ja-JP" altLang="en-US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6459484" y="6183707"/>
              <a:ext cx="75422" cy="92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dirty="0" smtClean="0">
                  <a:ea typeface="メイリオ" pitchFamily="50" charset="-128"/>
                  <a:cs typeface="メイリオ" pitchFamily="50" charset="-128"/>
                </a:rPr>
                <a:t>4</a:t>
              </a:r>
              <a:endParaRPr kumimoji="1" lang="ja-JP" altLang="en-US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625486" y="5876523"/>
              <a:ext cx="75422" cy="92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dirty="0" smtClean="0">
                  <a:ea typeface="メイリオ" pitchFamily="50" charset="-128"/>
                  <a:cs typeface="メイリオ" pitchFamily="50" charset="-128"/>
                </a:rPr>
                <a:t>5</a:t>
              </a:r>
              <a:endParaRPr kumimoji="1" lang="ja-JP" altLang="en-US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631452" y="5263972"/>
              <a:ext cx="75422" cy="92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ja-JP" dirty="0" smtClean="0">
                  <a:ea typeface="メイリオ" pitchFamily="50" charset="-128"/>
                  <a:cs typeface="メイリオ" pitchFamily="50" charset="-128"/>
                </a:rPr>
                <a:t>6</a:t>
              </a:r>
              <a:endParaRPr kumimoji="1" lang="ja-JP" altLang="en-US" dirty="0" smtClean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5549067" y="5841268"/>
              <a:ext cx="2142238" cy="414046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9" name="グループ化 458"/>
            <p:cNvGrpSpPr/>
            <p:nvPr/>
          </p:nvGrpSpPr>
          <p:grpSpPr>
            <a:xfrm>
              <a:off x="5351045" y="5121188"/>
              <a:ext cx="2376264" cy="1440160"/>
              <a:chOff x="17930043" y="6300839"/>
              <a:chExt cx="9505056" cy="5760640"/>
            </a:xfrm>
          </p:grpSpPr>
          <p:cxnSp>
            <p:nvCxnSpPr>
              <p:cNvPr id="26" name="直線コネクタ 25"/>
              <p:cNvCxnSpPr/>
              <p:nvPr/>
            </p:nvCxnSpPr>
            <p:spPr>
              <a:xfrm>
                <a:off x="17930043" y="10477303"/>
                <a:ext cx="3456384" cy="1584176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21386427" y="12061479"/>
                <a:ext cx="2016224" cy="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 flipV="1">
                <a:off x="23402651" y="7668991"/>
                <a:ext cx="4032448" cy="4392488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/>
              <p:nvPr/>
            </p:nvCxnSpPr>
            <p:spPr>
              <a:xfrm flipV="1">
                <a:off x="17930043" y="8605095"/>
                <a:ext cx="792088" cy="1872208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/>
              <p:cNvCxnSpPr/>
              <p:nvPr/>
            </p:nvCxnSpPr>
            <p:spPr>
              <a:xfrm flipV="1">
                <a:off x="18722131" y="6300839"/>
                <a:ext cx="7200800" cy="2304256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/>
              <p:nvPr/>
            </p:nvCxnSpPr>
            <p:spPr>
              <a:xfrm>
                <a:off x="25922931" y="6300839"/>
                <a:ext cx="1512168" cy="1368152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グループ化 477"/>
            <p:cNvGrpSpPr/>
            <p:nvPr/>
          </p:nvGrpSpPr>
          <p:grpSpPr>
            <a:xfrm>
              <a:off x="5369047" y="4851158"/>
              <a:ext cx="1728192" cy="1890210"/>
              <a:chOff x="18002051" y="5220719"/>
              <a:chExt cx="6912768" cy="7560840"/>
            </a:xfrm>
          </p:grpSpPr>
          <p:cxnSp>
            <p:nvCxnSpPr>
              <p:cNvPr id="21" name="直線コネクタ 20"/>
              <p:cNvCxnSpPr/>
              <p:nvPr/>
            </p:nvCxnSpPr>
            <p:spPr>
              <a:xfrm>
                <a:off x="24050723" y="5220719"/>
                <a:ext cx="864096" cy="756084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 flipH="1">
                <a:off x="21746467" y="5220719"/>
                <a:ext cx="2304256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 flipH="1">
                <a:off x="18002051" y="5220719"/>
                <a:ext cx="3744416" cy="576064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18002051" y="10981359"/>
                <a:ext cx="2880320" cy="1800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20882371" y="12781559"/>
                <a:ext cx="403244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グループ化 66"/>
            <p:cNvGrpSpPr/>
            <p:nvPr/>
          </p:nvGrpSpPr>
          <p:grpSpPr>
            <a:xfrm>
              <a:off x="1259632" y="4941168"/>
              <a:ext cx="2376264" cy="1800200"/>
              <a:chOff x="1259632" y="4869160"/>
              <a:chExt cx="2376264" cy="1800200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2260059" y="4884780"/>
                <a:ext cx="75422" cy="92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</a:pPr>
                <a:r>
                  <a:rPr kumimoji="1" lang="en-US" altLang="ja-JP" dirty="0" smtClean="0">
                    <a:ea typeface="メイリオ" pitchFamily="50" charset="-128"/>
                    <a:cs typeface="メイリオ" pitchFamily="50" charset="-128"/>
                  </a:rPr>
                  <a:t>1</a:t>
                </a:r>
                <a:endParaRPr kumimoji="1" lang="ja-JP" altLang="en-US" dirty="0" smtClean="0"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3111277" y="5191964"/>
                <a:ext cx="75422" cy="92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</a:pPr>
                <a:r>
                  <a:rPr lang="en-US" altLang="ja-JP" dirty="0" smtClean="0">
                    <a:ea typeface="メイリオ" pitchFamily="50" charset="-128"/>
                    <a:cs typeface="メイリオ" pitchFamily="50" charset="-128"/>
                  </a:rPr>
                  <a:t>2</a:t>
                </a:r>
                <a:endParaRPr kumimoji="1" lang="ja-JP" altLang="en-US" dirty="0" smtClean="0"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3107786" y="5804515"/>
                <a:ext cx="75422" cy="92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</a:pPr>
                <a:r>
                  <a:rPr lang="en-US" altLang="ja-JP" dirty="0" smtClean="0">
                    <a:ea typeface="メイリオ" pitchFamily="50" charset="-128"/>
                    <a:cs typeface="メイリオ" pitchFamily="50" charset="-128"/>
                  </a:rPr>
                  <a:t>3</a:t>
                </a:r>
                <a:endParaRPr kumimoji="1" lang="ja-JP" altLang="en-US" dirty="0" smtClean="0"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2260059" y="6111699"/>
                <a:ext cx="75422" cy="92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</a:pPr>
                <a:r>
                  <a:rPr lang="en-US" altLang="ja-JP" dirty="0" smtClean="0">
                    <a:ea typeface="メイリオ" pitchFamily="50" charset="-128"/>
                    <a:cs typeface="メイリオ" pitchFamily="50" charset="-128"/>
                  </a:rPr>
                  <a:t>4</a:t>
                </a:r>
                <a:endParaRPr kumimoji="1" lang="ja-JP" altLang="en-US" dirty="0" smtClean="0"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1426061" y="5804515"/>
                <a:ext cx="75422" cy="92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</a:pPr>
                <a:r>
                  <a:rPr lang="en-US" altLang="ja-JP" dirty="0" smtClean="0">
                    <a:ea typeface="メイリオ" pitchFamily="50" charset="-128"/>
                    <a:cs typeface="メイリオ" pitchFamily="50" charset="-128"/>
                  </a:rPr>
                  <a:t>5</a:t>
                </a:r>
                <a:endParaRPr kumimoji="1" lang="ja-JP" altLang="en-US" dirty="0" smtClean="0"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1432027" y="5191964"/>
                <a:ext cx="75422" cy="92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</a:pPr>
                <a:r>
                  <a:rPr lang="en-US" altLang="ja-JP" dirty="0" smtClean="0">
                    <a:ea typeface="メイリオ" pitchFamily="50" charset="-128"/>
                    <a:cs typeface="メイリオ" pitchFamily="50" charset="-128"/>
                  </a:rPr>
                  <a:t>6</a:t>
                </a:r>
                <a:endParaRPr kumimoji="1" lang="ja-JP" altLang="en-US" dirty="0" smtClean="0">
                  <a:ea typeface="メイリオ" pitchFamily="50" charset="-128"/>
                  <a:cs typeface="メイリオ" pitchFamily="50" charset="-128"/>
                </a:endParaRPr>
              </a:p>
            </p:txBody>
          </p:sp>
          <p:grpSp>
            <p:nvGrpSpPr>
              <p:cNvPr id="39" name="グループ化 488"/>
              <p:cNvGrpSpPr/>
              <p:nvPr/>
            </p:nvGrpSpPr>
            <p:grpSpPr>
              <a:xfrm>
                <a:off x="1943708" y="5697252"/>
                <a:ext cx="1692188" cy="972108"/>
                <a:chOff x="5040611" y="8893127"/>
                <a:chExt cx="6768752" cy="3888432"/>
              </a:xfrm>
            </p:grpSpPr>
            <p:cxnSp>
              <p:nvCxnSpPr>
                <p:cNvPr id="57" name="直線コネクタ 56"/>
                <p:cNvCxnSpPr/>
                <p:nvPr/>
              </p:nvCxnSpPr>
              <p:spPr>
                <a:xfrm flipV="1">
                  <a:off x="5040611" y="8893127"/>
                  <a:ext cx="5760640" cy="2448272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/>
                <p:cNvCxnSpPr/>
                <p:nvPr/>
              </p:nvCxnSpPr>
              <p:spPr>
                <a:xfrm flipV="1">
                  <a:off x="6048723" y="10333287"/>
                  <a:ext cx="5760640" cy="2448272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/>
                <p:cNvCxnSpPr/>
                <p:nvPr/>
              </p:nvCxnSpPr>
              <p:spPr>
                <a:xfrm>
                  <a:off x="5040611" y="11341399"/>
                  <a:ext cx="1008112" cy="144016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/>
                <p:cNvCxnSpPr/>
                <p:nvPr/>
              </p:nvCxnSpPr>
              <p:spPr>
                <a:xfrm>
                  <a:off x="10801251" y="8893127"/>
                  <a:ext cx="1008112" cy="144016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グループ化 504"/>
              <p:cNvGrpSpPr/>
              <p:nvPr/>
            </p:nvGrpSpPr>
            <p:grpSpPr>
              <a:xfrm>
                <a:off x="2123728" y="4869160"/>
                <a:ext cx="1440160" cy="1620180"/>
                <a:chOff x="5760691" y="5580759"/>
                <a:chExt cx="5760640" cy="6480720"/>
              </a:xfrm>
            </p:grpSpPr>
            <p:cxnSp>
              <p:nvCxnSpPr>
                <p:cNvPr id="51" name="直線コネクタ 50"/>
                <p:cNvCxnSpPr/>
                <p:nvPr/>
              </p:nvCxnSpPr>
              <p:spPr>
                <a:xfrm>
                  <a:off x="5760691" y="5580759"/>
                  <a:ext cx="3600400" cy="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線コネクタ 51"/>
                <p:cNvCxnSpPr/>
                <p:nvPr/>
              </p:nvCxnSpPr>
              <p:spPr>
                <a:xfrm>
                  <a:off x="9361091" y="5580759"/>
                  <a:ext cx="2160240" cy="144016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/>
                <p:cNvCxnSpPr/>
                <p:nvPr/>
              </p:nvCxnSpPr>
              <p:spPr>
                <a:xfrm flipH="1">
                  <a:off x="10801251" y="7020919"/>
                  <a:ext cx="720080" cy="504056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/>
                <p:cNvCxnSpPr/>
                <p:nvPr/>
              </p:nvCxnSpPr>
              <p:spPr>
                <a:xfrm flipH="1">
                  <a:off x="8641011" y="12061479"/>
                  <a:ext cx="2160240" cy="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/>
                <p:cNvCxnSpPr/>
                <p:nvPr/>
              </p:nvCxnSpPr>
              <p:spPr>
                <a:xfrm>
                  <a:off x="5760691" y="5580759"/>
                  <a:ext cx="0" cy="216024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/>
                <p:cNvCxnSpPr/>
                <p:nvPr/>
              </p:nvCxnSpPr>
              <p:spPr>
                <a:xfrm>
                  <a:off x="5760691" y="7740999"/>
                  <a:ext cx="2880320" cy="432048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グループ化 519"/>
              <p:cNvGrpSpPr/>
              <p:nvPr/>
            </p:nvGrpSpPr>
            <p:grpSpPr>
              <a:xfrm>
                <a:off x="1259632" y="5049180"/>
                <a:ext cx="612068" cy="1260140"/>
                <a:chOff x="2304307" y="6300839"/>
                <a:chExt cx="2448272" cy="5040560"/>
              </a:xfrm>
            </p:grpSpPr>
            <p:cxnSp>
              <p:nvCxnSpPr>
                <p:cNvPr id="47" name="直線コネクタ 46"/>
                <p:cNvCxnSpPr/>
                <p:nvPr/>
              </p:nvCxnSpPr>
              <p:spPr>
                <a:xfrm>
                  <a:off x="2304307" y="6300839"/>
                  <a:ext cx="0" cy="504056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コネクタ 47"/>
                <p:cNvCxnSpPr/>
                <p:nvPr/>
              </p:nvCxnSpPr>
              <p:spPr>
                <a:xfrm>
                  <a:off x="2304307" y="11341399"/>
                  <a:ext cx="2016224" cy="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/>
                <p:cNvCxnSpPr/>
                <p:nvPr/>
              </p:nvCxnSpPr>
              <p:spPr>
                <a:xfrm flipV="1">
                  <a:off x="4320531" y="6300839"/>
                  <a:ext cx="432048" cy="504056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/>
                <p:cNvCxnSpPr/>
                <p:nvPr/>
              </p:nvCxnSpPr>
              <p:spPr>
                <a:xfrm flipH="1">
                  <a:off x="2304307" y="6300839"/>
                  <a:ext cx="2448272" cy="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グループ化 530"/>
              <p:cNvGrpSpPr/>
              <p:nvPr/>
            </p:nvGrpSpPr>
            <p:grpSpPr>
              <a:xfrm>
                <a:off x="1367644" y="5769260"/>
                <a:ext cx="324036" cy="414046"/>
                <a:chOff x="2736355" y="9181159"/>
                <a:chExt cx="1296144" cy="1656184"/>
              </a:xfrm>
            </p:grpSpPr>
            <p:cxnSp>
              <p:nvCxnSpPr>
                <p:cNvPr id="43" name="直線コネクタ 42"/>
                <p:cNvCxnSpPr/>
                <p:nvPr/>
              </p:nvCxnSpPr>
              <p:spPr>
                <a:xfrm>
                  <a:off x="2736355" y="9181159"/>
                  <a:ext cx="0" cy="1656184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コネクタ 43"/>
                <p:cNvCxnSpPr/>
                <p:nvPr/>
              </p:nvCxnSpPr>
              <p:spPr>
                <a:xfrm>
                  <a:off x="2736355" y="9181159"/>
                  <a:ext cx="1296144" cy="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コネクタ 44"/>
                <p:cNvCxnSpPr/>
                <p:nvPr/>
              </p:nvCxnSpPr>
              <p:spPr>
                <a:xfrm>
                  <a:off x="2736355" y="10837343"/>
                  <a:ext cx="1152128" cy="0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コネクタ 45"/>
                <p:cNvCxnSpPr/>
                <p:nvPr/>
              </p:nvCxnSpPr>
              <p:spPr>
                <a:xfrm flipV="1">
                  <a:off x="3888483" y="9181159"/>
                  <a:ext cx="144016" cy="1656184"/>
                </a:xfrm>
                <a:prstGeom prst="line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1" name="グループ化 60"/>
            <p:cNvGrpSpPr/>
            <p:nvPr/>
          </p:nvGrpSpPr>
          <p:grpSpPr>
            <a:xfrm>
              <a:off x="4013938" y="5481228"/>
              <a:ext cx="990110" cy="756084"/>
              <a:chOff x="12961491" y="7380959"/>
              <a:chExt cx="3960440" cy="3024336"/>
            </a:xfrm>
            <a:solidFill>
              <a:schemeClr val="bg2">
                <a:lumMod val="50000"/>
              </a:schemeClr>
            </a:solidFill>
          </p:grpSpPr>
          <p:sp>
            <p:nvSpPr>
              <p:cNvPr id="62" name="ストライプ矢印 61"/>
              <p:cNvSpPr/>
              <p:nvPr/>
            </p:nvSpPr>
            <p:spPr>
              <a:xfrm>
                <a:off x="12961491" y="7380959"/>
                <a:ext cx="3960440" cy="3024336"/>
              </a:xfrm>
              <a:prstGeom prst="stripedRight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テキスト ボックス 62"/>
              <p:cNvSpPr txBox="1"/>
              <p:nvPr/>
            </p:nvSpPr>
            <p:spPr>
              <a:xfrm>
                <a:off x="13472511" y="8317063"/>
                <a:ext cx="2585324" cy="14773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列挙</a:t>
                </a:r>
                <a:endParaRPr kumimoji="1" lang="ja-JP" altLang="en-US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83" name="グループ化 82"/>
            <p:cNvGrpSpPr/>
            <p:nvPr/>
          </p:nvGrpSpPr>
          <p:grpSpPr>
            <a:xfrm>
              <a:off x="251520" y="2924944"/>
              <a:ext cx="8640960" cy="1728192"/>
              <a:chOff x="251520" y="2924944"/>
              <a:chExt cx="8640960" cy="1728192"/>
            </a:xfrm>
          </p:grpSpPr>
          <p:sp>
            <p:nvSpPr>
              <p:cNvPr id="78" name="角丸四角形 77"/>
              <p:cNvSpPr/>
              <p:nvPr/>
            </p:nvSpPr>
            <p:spPr>
              <a:xfrm>
                <a:off x="251520" y="2924944"/>
                <a:ext cx="8640960" cy="1728192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10" name="グループ化 9"/>
              <p:cNvGrpSpPr/>
              <p:nvPr/>
            </p:nvGrpSpPr>
            <p:grpSpPr>
              <a:xfrm>
                <a:off x="806896" y="3068960"/>
                <a:ext cx="7992888" cy="792088"/>
                <a:chOff x="806896" y="2204864"/>
                <a:chExt cx="7992888" cy="792088"/>
              </a:xfrm>
            </p:grpSpPr>
            <p:sp>
              <p:nvSpPr>
                <p:cNvPr id="6" name="コンテンツ プレースホルダ 2"/>
                <p:cNvSpPr txBox="1">
                  <a:spLocks/>
                </p:cNvSpPr>
                <p:nvPr/>
              </p:nvSpPr>
              <p:spPr>
                <a:xfrm>
                  <a:off x="806896" y="2204864"/>
                  <a:ext cx="7992888" cy="79208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indent="-342900">
                    <a:spcBef>
                      <a:spcPct val="20000"/>
                    </a:spcBef>
                    <a:defRPr/>
                  </a:pPr>
                  <a:r>
                    <a:rPr kumimoji="1" lang="ja-JP" altLang="en-US" sz="2800" b="1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ea typeface="メイリオ" pitchFamily="50" charset="-128"/>
                      <a:cs typeface="メイリオ" pitchFamily="50" charset="-128"/>
                    </a:rPr>
                    <a:t>ハイパーグラフ極小横断の列挙</a:t>
                  </a:r>
                  <a:endParaRPr kumimoji="1" lang="ja-JP" altLang="en-US" sz="2800" b="1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9" name="角丸四角形 8"/>
                <p:cNvSpPr/>
                <p:nvPr/>
              </p:nvSpPr>
              <p:spPr>
                <a:xfrm>
                  <a:off x="899592" y="2690922"/>
                  <a:ext cx="7272808" cy="36000"/>
                </a:xfrm>
                <a:prstGeom prst="roundRect">
                  <a:avLst/>
                </a:prstGeom>
                <a:gradFill>
                  <a:gsLst>
                    <a:gs pos="18000">
                      <a:schemeClr val="tx2"/>
                    </a:gs>
                    <a:gs pos="50000">
                      <a:schemeClr val="tx2">
                        <a:tint val="44500"/>
                        <a:satMod val="160000"/>
                      </a:schemeClr>
                    </a:gs>
                    <a:gs pos="100000">
                      <a:schemeClr val="tx2">
                        <a:tint val="23500"/>
                        <a:satMod val="160000"/>
                      </a:schemeClr>
                    </a:gs>
                  </a:gsLst>
                  <a:lin ang="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1" name="テキスト ボックス 80"/>
              <p:cNvSpPr txBox="1"/>
              <p:nvPr/>
            </p:nvSpPr>
            <p:spPr>
              <a:xfrm>
                <a:off x="856610" y="3717032"/>
                <a:ext cx="3570208" cy="9048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lvl="0" indent="-342900">
                  <a:spcBef>
                    <a:spcPct val="20000"/>
                  </a:spcBef>
                </a:pPr>
                <a:r>
                  <a:rPr lang="ja-JP" altLang="en-US" sz="2400" dirty="0" smtClean="0">
                    <a:solidFill>
                      <a:srgbClr val="1F497D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入力　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ハイパーグラフ</a:t>
                </a:r>
                <a:endParaRPr lang="en-US" altLang="ja-JP" sz="24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pPr marL="342900" lvl="0" indent="-342900">
                  <a:spcBef>
                    <a:spcPct val="20000"/>
                  </a:spcBef>
                </a:pPr>
                <a:r>
                  <a:rPr lang="ja-JP" altLang="en-US" sz="2400" dirty="0" smtClean="0">
                    <a:solidFill>
                      <a:srgbClr val="1F497D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出力　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すべての極小横断</a:t>
                </a:r>
                <a:endParaRPr lang="en-US" altLang="ja-JP" sz="2400" dirty="0" smtClean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</p:grpSp>
      <p:sp>
        <p:nvSpPr>
          <p:cNvPr id="85" name="テキスト ボックス 84"/>
          <p:cNvSpPr txBox="1"/>
          <p:nvPr/>
        </p:nvSpPr>
        <p:spPr>
          <a:xfrm>
            <a:off x="323528" y="486044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1" lang="ja-JP" altLang="en-US" sz="3200" dirty="0" smtClean="0">
                <a:solidFill>
                  <a:schemeClr val="tx2"/>
                </a:solidFill>
                <a:ea typeface="メイリオ" pitchFamily="50" charset="-128"/>
                <a:cs typeface="メイリオ" pitchFamily="50" charset="-128"/>
              </a:rPr>
              <a:t>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5400" dirty="0" smtClean="0">
                <a:solidFill>
                  <a:schemeClr val="tx2"/>
                </a:solidFill>
              </a:rPr>
              <a:t>c</a:t>
            </a:r>
            <a:r>
              <a:rPr kumimoji="1" lang="en-US" altLang="ja-JP" sz="5400" dirty="0" smtClean="0">
                <a:solidFill>
                  <a:schemeClr val="tx2"/>
                </a:solidFill>
              </a:rPr>
              <a:t>onnect-4 win</a:t>
            </a:r>
            <a:endParaRPr kumimoji="1" lang="ja-JP" altLang="en-US" sz="5400" dirty="0">
              <a:solidFill>
                <a:schemeClr val="tx2"/>
              </a:solidFill>
            </a:endParaRPr>
          </a:p>
        </p:txBody>
      </p:sp>
      <p:pic>
        <p:nvPicPr>
          <p:cNvPr id="11" name="図 10" descr="win-tim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07427" y="2050395"/>
            <a:ext cx="4563403" cy="3420000"/>
          </a:xfrm>
          <a:prstGeom prst="rect">
            <a:avLst/>
          </a:prstGeom>
          <a:noFill/>
        </p:spPr>
      </p:pic>
      <p:pic>
        <p:nvPicPr>
          <p:cNvPr id="12" name="図 11" descr="win-me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45101" y="2050395"/>
            <a:ext cx="4563403" cy="3420000"/>
          </a:xfrm>
          <a:prstGeom prst="rect">
            <a:avLst/>
          </a:prstGeom>
        </p:spPr>
      </p:pic>
      <p:cxnSp>
        <p:nvCxnSpPr>
          <p:cNvPr id="5" name="直線コネクタ 4"/>
          <p:cNvCxnSpPr/>
          <p:nvPr/>
        </p:nvCxnSpPr>
        <p:spPr>
          <a:xfrm>
            <a:off x="4572000" y="2203122"/>
            <a:ext cx="0" cy="25922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364088" y="1671191"/>
            <a:ext cx="3395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最大メモリ  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[G</a:t>
            </a:r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バイト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]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15616" y="1671191"/>
            <a:ext cx="2233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実行時間  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</a:t>
            </a:r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秒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]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1520" y="5415607"/>
            <a:ext cx="4147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データセットパラメタ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行数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3995936" y="2607295"/>
            <a:ext cx="0" cy="223224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8676456" y="2607295"/>
            <a:ext cx="0" cy="223224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10592" y="6021288"/>
            <a:ext cx="8609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データセットの入手先</a:t>
            </a:r>
            <a:endParaRPr lang="en-US" altLang="ja-JP" u="sng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dirty="0" smtClean="0"/>
              <a:t>Hypergraph Dualization Repository (2013), </a:t>
            </a:r>
            <a:r>
              <a:rPr lang="en-US" altLang="ja-JP" dirty="0" smtClean="0">
                <a:hlinkClick r:id="rId5"/>
              </a:rPr>
              <a:t>http://research.nii.ac.jp/~uno/dualization.html </a:t>
            </a:r>
            <a:endParaRPr lang="en-US" altLang="ja-JP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33223" y="5415607"/>
            <a:ext cx="4147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データセットパラメタ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行数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21427" y="868650"/>
            <a:ext cx="8698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パズルのデータセット：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ボードゲーム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connect-4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の先手必勝局面からなる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5400" dirty="0" smtClean="0">
                <a:solidFill>
                  <a:schemeClr val="tx2"/>
                </a:solidFill>
              </a:rPr>
              <a:t>BMS-Web-View2</a:t>
            </a:r>
            <a:endParaRPr kumimoji="1" lang="ja-JP" altLang="en-US" sz="5400" dirty="0">
              <a:solidFill>
                <a:schemeClr val="tx2"/>
              </a:solidFill>
            </a:endParaRPr>
          </a:p>
        </p:txBody>
      </p:sp>
      <p:pic>
        <p:nvPicPr>
          <p:cNvPr id="10" name="図 9" descr="bms2-tim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07427" y="2050394"/>
            <a:ext cx="4563403" cy="3420000"/>
          </a:xfrm>
          <a:prstGeom prst="rect">
            <a:avLst/>
          </a:prstGeom>
        </p:spPr>
      </p:pic>
      <p:pic>
        <p:nvPicPr>
          <p:cNvPr id="11" name="図 10" descr="bms2-me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2050395"/>
            <a:ext cx="4563403" cy="3420000"/>
          </a:xfrm>
          <a:prstGeom prst="rect">
            <a:avLst/>
          </a:prstGeom>
        </p:spPr>
      </p:pic>
      <p:cxnSp>
        <p:nvCxnSpPr>
          <p:cNvPr id="17" name="直線コネクタ 16"/>
          <p:cNvCxnSpPr/>
          <p:nvPr/>
        </p:nvCxnSpPr>
        <p:spPr>
          <a:xfrm>
            <a:off x="4572000" y="2203122"/>
            <a:ext cx="0" cy="25922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2915816" y="2698467"/>
            <a:ext cx="0" cy="1728192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364088" y="1671191"/>
            <a:ext cx="3395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最大メモリ  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[G</a:t>
            </a:r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バイト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]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15616" y="1671191"/>
            <a:ext cx="2233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実行時間  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</a:t>
            </a:r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秒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]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7504" y="5415607"/>
            <a:ext cx="4147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データセットパラメタ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閾値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33223" y="5415607"/>
            <a:ext cx="4147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データセットパラメタ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閾値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0592" y="6021288"/>
            <a:ext cx="8609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データセットの入手先</a:t>
            </a:r>
            <a:endParaRPr lang="en-US" altLang="ja-JP" u="sng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dirty="0" smtClean="0"/>
              <a:t>Hypergraph Dualization Repository (2013), </a:t>
            </a:r>
            <a:r>
              <a:rPr lang="en-US" altLang="ja-JP" dirty="0" smtClean="0">
                <a:hlinkClick r:id="rId5"/>
              </a:rPr>
              <a:t>http://research.nii.ac.jp/~uno/dualization.html </a:t>
            </a:r>
            <a:endParaRPr lang="en-US" altLang="ja-JP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21427" y="836712"/>
            <a:ext cx="8135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現実のデータセット：極大頻出集合から極小頻出集合の計算に対応</a:t>
            </a:r>
            <a:endParaRPr lang="en-US" altLang="ja-JP" sz="2000" dirty="0" smtClean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 descr="rand-me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94849" y="2050395"/>
            <a:ext cx="4563403" cy="3420000"/>
          </a:xfrm>
          <a:prstGeom prst="rect">
            <a:avLst/>
          </a:prstGeom>
        </p:spPr>
      </p:pic>
      <p:pic>
        <p:nvPicPr>
          <p:cNvPr id="21" name="図 20" descr="rand-tim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4577" y="2050395"/>
            <a:ext cx="4563403" cy="342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5400" dirty="0" smtClean="0">
                <a:solidFill>
                  <a:schemeClr val="tx2"/>
                </a:solidFill>
              </a:rPr>
              <a:t>Uniform Random</a:t>
            </a:r>
            <a:endParaRPr kumimoji="1" lang="ja-JP" altLang="en-US" sz="5400" dirty="0">
              <a:solidFill>
                <a:schemeClr val="tx2"/>
              </a:solidFill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4572000" y="2203122"/>
            <a:ext cx="0" cy="25922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3779912" y="2734091"/>
            <a:ext cx="0" cy="1728192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5364088" y="1671191"/>
            <a:ext cx="3395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最大メモリ  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[G</a:t>
            </a:r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バイト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]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15616" y="1671191"/>
            <a:ext cx="2233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実行時間  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[</a:t>
            </a:r>
            <a:r>
              <a:rPr lang="ja-JP" altLang="en-US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秒</a:t>
            </a:r>
            <a:r>
              <a:rPr lang="en-US" altLang="ja-JP" sz="24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]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7504" y="5415607"/>
            <a:ext cx="4147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データセットパラメタ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確率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996711" y="5415607"/>
            <a:ext cx="4147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データセットパラメタ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確率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10592" y="6021288"/>
            <a:ext cx="8609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データセットの入手先</a:t>
            </a:r>
            <a:endParaRPr lang="en-US" altLang="ja-JP" u="sng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dirty="0" smtClean="0"/>
              <a:t>Hypergraph Dualization Repository (2013), </a:t>
            </a:r>
            <a:r>
              <a:rPr lang="en-US" altLang="ja-JP" dirty="0" smtClean="0">
                <a:hlinkClick r:id="rId5"/>
              </a:rPr>
              <a:t>http://research.nii.ac.jp/~uno/dualization.html </a:t>
            </a:r>
            <a:endParaRPr lang="en-US" altLang="ja-JP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21427" y="836712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ランダム生成したデータセット</a:t>
            </a:r>
            <a:endParaRPr lang="en-US" altLang="ja-JP" sz="2000" dirty="0" smtClean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2699792" y="1124744"/>
            <a:ext cx="5400600" cy="504056"/>
          </a:xfrm>
          <a:prstGeom prst="wedgeRoundRectCallout">
            <a:avLst>
              <a:gd name="adj1" fmla="val -30566"/>
              <a:gd name="adj2" fmla="val 22085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中間</a:t>
            </a:r>
            <a:r>
              <a:rPr lang="en-US" altLang="ja-JP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BDD</a:t>
            </a:r>
            <a:r>
              <a:rPr lang="ja-JP" alt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サイズ＝入力</a:t>
            </a:r>
            <a:r>
              <a:rPr lang="en-US" altLang="ja-JP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lang="ja-JP" alt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サイズの</a:t>
            </a:r>
            <a:r>
              <a:rPr lang="en-US" altLang="ja-JP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1378</a:t>
            </a:r>
            <a:r>
              <a:rPr lang="ja-JP" altLang="en-US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倍</a:t>
            </a:r>
            <a:r>
              <a:rPr lang="ja-JP" alt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実験のまとめ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07576" y="2564904"/>
            <a:ext cx="63401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tx2"/>
              </a:buClr>
            </a:pPr>
            <a:r>
              <a:rPr lang="ja-JP" altLang="en-US" sz="3200" dirty="0" smtClean="0">
                <a:ea typeface="メイリオ"/>
                <a:cs typeface="メイリオ"/>
              </a:rPr>
              <a:t>ほとんどの入力データにおいて、</a:t>
            </a:r>
            <a:r>
              <a:rPr lang="en-US" altLang="ja-JP" sz="3200" dirty="0" smtClean="0">
                <a:ea typeface="メイリオ"/>
                <a:cs typeface="メイリオ"/>
              </a:rPr>
              <a:t/>
            </a:r>
            <a:br>
              <a:rPr lang="en-US" altLang="ja-JP" sz="3200" dirty="0" smtClean="0">
                <a:ea typeface="メイリオ"/>
                <a:cs typeface="メイリオ"/>
              </a:rPr>
            </a:br>
            <a:r>
              <a:rPr lang="en-US" altLang="ja-JP" sz="3200" dirty="0" smtClean="0">
                <a:ea typeface="メイリオ"/>
                <a:cs typeface="メイリオ"/>
              </a:rPr>
              <a:t>Knuth</a:t>
            </a:r>
            <a:r>
              <a:rPr lang="ja-JP" altLang="en-US" sz="3200" dirty="0" smtClean="0">
                <a:ea typeface="メイリオ"/>
                <a:cs typeface="メイリオ"/>
              </a:rPr>
              <a:t>法や村上・宇野法よりも</a:t>
            </a:r>
            <a:r>
              <a:rPr lang="en-US" altLang="ja-JP" sz="3200" dirty="0" smtClean="0">
                <a:solidFill>
                  <a:srgbClr val="C00000"/>
                </a:solidFill>
                <a:ea typeface="メイリオ"/>
                <a:cs typeface="メイリオ"/>
              </a:rPr>
              <a:t/>
            </a:r>
            <a:br>
              <a:rPr lang="en-US" altLang="ja-JP" sz="3200" dirty="0" smtClean="0">
                <a:solidFill>
                  <a:srgbClr val="C00000"/>
                </a:solidFill>
                <a:ea typeface="メイリオ"/>
                <a:cs typeface="メイリオ"/>
              </a:rPr>
            </a:br>
            <a:r>
              <a:rPr lang="ja-JP" altLang="en-US" sz="3200" dirty="0" smtClean="0">
                <a:solidFill>
                  <a:srgbClr val="C00000"/>
                </a:solidFill>
                <a:ea typeface="メイリオ"/>
                <a:cs typeface="メイリオ"/>
              </a:rPr>
              <a:t>提案法はかなり速い。</a:t>
            </a:r>
            <a:endParaRPr lang="en-US" altLang="ja-JP" sz="3200" dirty="0" smtClean="0">
              <a:solidFill>
                <a:srgbClr val="C00000"/>
              </a:solidFill>
              <a:ea typeface="メイリオ"/>
              <a:cs typeface="メイリオ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7576" y="6012577"/>
            <a:ext cx="7334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6575" indent="-536575">
              <a:buClr>
                <a:schemeClr val="tx2"/>
              </a:buClr>
            </a:pPr>
            <a:r>
              <a:rPr lang="ja-JP" altLang="en-US" sz="3200" dirty="0" smtClean="0">
                <a:ea typeface="メイリオ"/>
                <a:cs typeface="メイリオ"/>
              </a:rPr>
              <a:t>提案法および</a:t>
            </a:r>
            <a:r>
              <a:rPr lang="en-US" altLang="ja-JP" sz="3200" dirty="0" smtClean="0">
                <a:ea typeface="メイリオ"/>
                <a:cs typeface="メイリオ"/>
              </a:rPr>
              <a:t>Knuth</a:t>
            </a:r>
            <a:r>
              <a:rPr lang="ja-JP" altLang="en-US" sz="3200" dirty="0" smtClean="0">
                <a:ea typeface="メイリオ"/>
                <a:cs typeface="メイリオ"/>
              </a:rPr>
              <a:t>法は</a:t>
            </a:r>
            <a:r>
              <a:rPr lang="ja-JP" altLang="en-US" sz="3200" dirty="0" smtClean="0">
                <a:solidFill>
                  <a:srgbClr val="C00000"/>
                </a:solidFill>
                <a:ea typeface="メイリオ"/>
                <a:cs typeface="メイリオ"/>
              </a:rPr>
              <a:t>メモリ使用量大</a:t>
            </a:r>
            <a:endParaRPr lang="en-US" altLang="ja-JP" sz="3200" dirty="0" smtClean="0">
              <a:ea typeface="メイリオ"/>
              <a:cs typeface="メイリオ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7576" y="1340768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</a:pPr>
            <a:r>
              <a:rPr lang="ja-JP" altLang="en-US" sz="3200" dirty="0" smtClean="0">
                <a:ea typeface="メイリオ"/>
                <a:cs typeface="メイリオ"/>
              </a:rPr>
              <a:t>提案法：</a:t>
            </a:r>
            <a:r>
              <a:rPr lang="ja-JP" altLang="en-US" sz="3200" dirty="0" smtClean="0">
                <a:solidFill>
                  <a:srgbClr val="C00000"/>
                </a:solidFill>
                <a:ea typeface="メイリオ"/>
                <a:cs typeface="メイリオ"/>
              </a:rPr>
              <a:t>中間</a:t>
            </a:r>
            <a:r>
              <a:rPr lang="en-US" altLang="ja-JP" sz="3200" dirty="0" smtClean="0">
                <a:solidFill>
                  <a:srgbClr val="C00000"/>
                </a:solidFill>
                <a:ea typeface="メイリオ"/>
                <a:cs typeface="メイリオ"/>
              </a:rPr>
              <a:t>BDD</a:t>
            </a:r>
            <a:r>
              <a:rPr lang="ja-JP" altLang="en-US" sz="3200" dirty="0" smtClean="0">
                <a:solidFill>
                  <a:srgbClr val="C00000"/>
                </a:solidFill>
                <a:ea typeface="メイリオ"/>
                <a:cs typeface="メイリオ"/>
              </a:rPr>
              <a:t>サイズ</a:t>
            </a:r>
            <a:r>
              <a:rPr lang="en-US" altLang="ja-JP" sz="3200" dirty="0" smtClean="0">
                <a:solidFill>
                  <a:srgbClr val="C00000"/>
                </a:solidFill>
                <a:ea typeface="メイリオ"/>
                <a:cs typeface="メイリオ"/>
              </a:rPr>
              <a:t> </a:t>
            </a:r>
            <a:r>
              <a:rPr lang="ja-JP" altLang="en-US" sz="3200" dirty="0" smtClean="0">
                <a:solidFill>
                  <a:srgbClr val="C00000"/>
                </a:solidFill>
                <a:ea typeface="メイリオ"/>
                <a:cs typeface="メイリオ"/>
              </a:rPr>
              <a:t>が性能左右</a:t>
            </a:r>
            <a:endParaRPr lang="en-US" altLang="ja-JP" sz="3200" dirty="0" smtClean="0">
              <a:ea typeface="メイリオ"/>
              <a:cs typeface="メイリオ"/>
            </a:endParaRPr>
          </a:p>
        </p:txBody>
      </p:sp>
      <p:sp>
        <p:nvSpPr>
          <p:cNvPr id="9" name="二等辺三角形 8"/>
          <p:cNvSpPr/>
          <p:nvPr/>
        </p:nvSpPr>
        <p:spPr>
          <a:xfrm rot="5400000">
            <a:off x="503576" y="1496397"/>
            <a:ext cx="252000" cy="252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 rot="5400000">
            <a:off x="503576" y="2706017"/>
            <a:ext cx="252000" cy="252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 rot="5400000">
            <a:off x="503576" y="6201280"/>
            <a:ext cx="252000" cy="252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/>
          <p:cNvGrpSpPr/>
          <p:nvPr/>
        </p:nvGrpSpPr>
        <p:grpSpPr>
          <a:xfrm>
            <a:off x="503576" y="4512022"/>
            <a:ext cx="8075303" cy="1077218"/>
            <a:chOff x="694381" y="6021288"/>
            <a:chExt cx="8075303" cy="1077218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1198381" y="6021288"/>
              <a:ext cx="7571303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>
                  <a:schemeClr val="tx2"/>
                </a:buClr>
              </a:pPr>
              <a:r>
                <a:rPr lang="ja-JP" altLang="en-US" sz="3200" dirty="0" smtClean="0">
                  <a:ea typeface="メイリオ"/>
                  <a:cs typeface="メイリオ"/>
                </a:rPr>
                <a:t>ランダムなデータセットなど苦手なもの</a:t>
              </a:r>
              <a:r>
                <a:rPr lang="en-US" altLang="ja-JP" sz="3200" dirty="0" smtClean="0">
                  <a:ea typeface="メイリオ"/>
                  <a:cs typeface="メイリオ"/>
                </a:rPr>
                <a:t/>
              </a:r>
              <a:br>
                <a:rPr lang="en-US" altLang="ja-JP" sz="3200" dirty="0" smtClean="0">
                  <a:ea typeface="メイリオ"/>
                  <a:cs typeface="メイリオ"/>
                </a:rPr>
              </a:br>
              <a:r>
                <a:rPr lang="ja-JP" altLang="en-US" sz="3200" dirty="0" smtClean="0">
                  <a:ea typeface="メイリオ"/>
                  <a:cs typeface="メイリオ"/>
                </a:rPr>
                <a:t>もある。では、何が苦手</a:t>
              </a:r>
              <a:r>
                <a:rPr lang="en-US" altLang="ja-JP" sz="3200" dirty="0" smtClean="0">
                  <a:ea typeface="メイリオ"/>
                  <a:cs typeface="メイリオ"/>
                </a:rPr>
                <a:t>/</a:t>
              </a:r>
              <a:r>
                <a:rPr lang="ja-JP" altLang="en-US" sz="3200" dirty="0" smtClean="0">
                  <a:ea typeface="メイリオ"/>
                  <a:cs typeface="メイリオ"/>
                </a:rPr>
                <a:t>得意か？</a:t>
              </a:r>
              <a:endParaRPr lang="en-US" altLang="ja-JP" sz="3200" dirty="0" smtClean="0">
                <a:ea typeface="メイリオ"/>
                <a:cs typeface="メイリオ"/>
              </a:endParaRPr>
            </a:p>
          </p:txBody>
        </p:sp>
        <p:sp>
          <p:nvSpPr>
            <p:cNvPr id="13" name="二等辺三角形 12"/>
            <p:cNvSpPr/>
            <p:nvPr/>
          </p:nvSpPr>
          <p:spPr>
            <a:xfrm rot="5400000">
              <a:off x="694381" y="6209991"/>
              <a:ext cx="252000" cy="252000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発表の概要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ハイパーグラフの極小横断列挙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ja-JP" altLang="en-US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データ構造</a:t>
            </a:r>
            <a:r>
              <a:rPr lang="en-US" altLang="ja-JP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発表のまとめと今後の展開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3861048"/>
            <a:ext cx="5184576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764704"/>
            <a:ext cx="8676456" cy="6165304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buNone/>
            </a:pPr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ハイパーグラフの極小横断列挙</a:t>
            </a:r>
            <a:endParaRPr kumimoji="1"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>
              <a:spcBef>
                <a:spcPts val="600"/>
              </a:spcBef>
              <a:buClr>
                <a:schemeClr val="tx2"/>
              </a:buClr>
            </a:pP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計算機科学に多くの応用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>
              <a:spcBef>
                <a:spcPts val="600"/>
              </a:spcBef>
              <a:buClr>
                <a:schemeClr val="tx2"/>
              </a:buClr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実用上高速に動作するアルゴリズム開発盛ん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ja-JP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に基づく計算アプローチ</a:t>
            </a:r>
            <a:endParaRPr kumimoji="1"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>
              <a:spcBef>
                <a:spcPts val="600"/>
              </a:spcBef>
              <a:buClr>
                <a:schemeClr val="tx2"/>
              </a:buClr>
            </a:pP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Knuth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法の亜種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2">
              <a:spcBef>
                <a:spcPts val="600"/>
              </a:spcBef>
              <a:buClr>
                <a:schemeClr val="tx2"/>
              </a:buClr>
            </a:pPr>
            <a:r>
              <a:rPr lang="ja-JP" altLang="en-US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従来法とはまったく異なるパラダイム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>
              <a:spcBef>
                <a:spcPts val="600"/>
              </a:spcBef>
              <a:buClr>
                <a:schemeClr val="tx2"/>
              </a:buClr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基本アイディア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2">
              <a:spcBef>
                <a:spcPts val="600"/>
              </a:spcBef>
              <a:buClr>
                <a:schemeClr val="tx2"/>
              </a:buClr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すべての横断列挙は無謀に思われるが、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BDD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でコンパクトに表現できる上、</a:t>
            </a:r>
            <a:r>
              <a:rPr lang="ja-JP" altLang="en-US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効率的な極小化演算が可能</a:t>
            </a:r>
            <a:endParaRPr lang="en-US" altLang="ja-JP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2">
              <a:spcBef>
                <a:spcPts val="600"/>
              </a:spcBef>
              <a:buClr>
                <a:schemeClr val="tx2"/>
              </a:buClr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適切なデータ表現の選択：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制約の集まりは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で表現、解集合は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BDD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で表現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600"/>
              </a:spcBef>
              <a:buNone/>
            </a:pPr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endParaRPr lang="en-US" altLang="ja-JP" dirty="0" smtClean="0"/>
          </a:p>
          <a:p>
            <a:pPr lvl="1">
              <a:spcBef>
                <a:spcPts val="600"/>
              </a:spcBef>
              <a:buClr>
                <a:schemeClr val="tx2"/>
              </a:buClr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実験したほとんどのデータで</a:t>
            </a:r>
            <a:r>
              <a:rPr lang="ja-JP" altLang="en-US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提案法は従来法より著しく速い。</a:t>
            </a:r>
            <a:endParaRPr lang="en-US" altLang="ja-JP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>
              <a:spcBef>
                <a:spcPts val="600"/>
              </a:spcBef>
              <a:buClr>
                <a:schemeClr val="tx2"/>
              </a:buClr>
            </a:pP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大規模データのときメモリ使用量大きい（</a:t>
            </a:r>
            <a:r>
              <a:rPr lang="ja-JP" altLang="en-US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多くの従来法はそのようなデータを現実的な時間内に処理できなかった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のでそれほど大きな欠点ではない）。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0" y="6309320"/>
            <a:ext cx="9144000" cy="548680"/>
          </a:xfrm>
          <a:prstGeom prst="wedgeRoundRectCallout">
            <a:avLst>
              <a:gd name="adj1" fmla="val -49964"/>
              <a:gd name="adj2" fmla="val 25500"/>
              <a:gd name="adj3" fmla="val 16667"/>
            </a:avLst>
          </a:prstGeom>
          <a:noFill/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4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提案法の実装公開しています⇒　</a:t>
            </a:r>
            <a:r>
              <a:rPr lang="en-US" altLang="ja-JP" sz="2400" dirty="0" smtClean="0">
                <a:solidFill>
                  <a:srgbClr val="C00000"/>
                </a:solidFill>
                <a:hlinkClick r:id="rId3"/>
              </a:rPr>
              <a:t>http://kuma-san.net/htcbdd.html</a:t>
            </a:r>
            <a:endParaRPr lang="ja-JP" alt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発表のまとめ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発表の概要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ハイパーグラフの極小横断列挙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基本概念と問題定義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既存研究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ja-JP" altLang="en-US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データ構造</a:t>
            </a:r>
            <a:r>
              <a:rPr lang="en-US" altLang="ja-JP" sz="32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ZDD</a:t>
            </a:r>
          </a:p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提案法</a:t>
            </a:r>
            <a:endParaRPr kumimoji="1"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計算機実験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発表のまとめ</a:t>
            </a:r>
            <a:endParaRPr lang="en-US" altLang="ja-JP" dirty="0" smtClean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1484784"/>
            <a:ext cx="5976664" cy="16561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179512" y="1872207"/>
          <a:ext cx="8820472" cy="483000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476637"/>
                <a:gridCol w="5343835"/>
              </a:tblGrid>
              <a:tr h="15383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dirty="0" smtClean="0"/>
                        <a:t>決定問題</a:t>
                      </a:r>
                      <a:endParaRPr kumimoji="1" lang="ja-JP" altLang="en-US" sz="4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dirty="0" smtClean="0"/>
                        <a:t>計算問題</a:t>
                      </a:r>
                      <a:endParaRPr kumimoji="1" lang="ja-JP" altLang="en-US" sz="4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883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Monotone</a:t>
                      </a:r>
                      <a:r>
                        <a:rPr kumimoji="1" lang="en-US" altLang="ja-JP" sz="2800" baseline="0" dirty="0" smtClean="0"/>
                        <a:t> Dual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Monotone</a:t>
                      </a:r>
                      <a:r>
                        <a:rPr kumimoji="1" lang="en-US" altLang="ja-JP" sz="2800" baseline="0" dirty="0" smtClean="0"/>
                        <a:t> Dualization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883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co-IMSAT, </a:t>
                      </a:r>
                      <a:br>
                        <a:rPr kumimoji="1" lang="en-US" altLang="ja-JP" sz="2800" dirty="0" smtClean="0"/>
                      </a:br>
                      <a:r>
                        <a:rPr kumimoji="1" lang="en-US" altLang="ja-JP" sz="2800" dirty="0" smtClean="0"/>
                        <a:t>co-SIMSAT</a:t>
                      </a:r>
                      <a:endParaRPr kumimoji="1" lang="ja-JP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Maximal frequent</a:t>
                      </a:r>
                      <a:r>
                        <a:rPr kumimoji="1" lang="en-US" altLang="ja-JP" sz="2800" baseline="0" dirty="0" smtClean="0"/>
                        <a:t> sets,</a:t>
                      </a:r>
                      <a:br>
                        <a:rPr kumimoji="1" lang="en-US" altLang="ja-JP" sz="2800" baseline="0" dirty="0" smtClean="0"/>
                      </a:br>
                      <a:r>
                        <a:rPr kumimoji="1" lang="en-US" altLang="ja-JP" sz="2800" baseline="0" dirty="0" smtClean="0"/>
                        <a:t>Minimal infrequent sets generation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4909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co-Additional</a:t>
                      </a:r>
                      <a:r>
                        <a:rPr kumimoji="1" lang="en-US" altLang="ja-JP" sz="2800" baseline="0" dirty="0" smtClean="0"/>
                        <a:t> World</a:t>
                      </a:r>
                      <a:endParaRPr kumimoji="1" lang="ja-JP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Horn</a:t>
                      </a:r>
                      <a:r>
                        <a:rPr kumimoji="1" lang="en-US" altLang="ja-JP" sz="2800" baseline="0" dirty="0" smtClean="0"/>
                        <a:t> envelope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8837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FD-RELATION</a:t>
                      </a:r>
                      <a:r>
                        <a:rPr kumimoji="1" lang="en-US" altLang="ja-JP" sz="2800" baseline="0" dirty="0" smtClean="0"/>
                        <a:t> EQUIVALENCE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Model-based diagnosis</a:t>
                      </a:r>
                      <a:endParaRPr kumimoji="1" lang="en-US" altLang="ja-JP" sz="2800" baseline="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51520" y="1054477"/>
            <a:ext cx="4038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データマイニング</a:t>
            </a:r>
            <a:r>
              <a:rPr lang="en-US" altLang="ja-JP" sz="36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48726" y="1054477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人工知能</a:t>
            </a:r>
            <a:r>
              <a:rPr lang="en-US" altLang="ja-JP" sz="36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52582" y="1054477"/>
            <a:ext cx="1268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論理</a:t>
            </a:r>
            <a:r>
              <a:rPr lang="en-US" altLang="ja-JP" sz="360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0391" y="188640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1" lang="ja-JP" altLang="en-US" sz="4000" dirty="0" smtClean="0">
                <a:ea typeface="メイリオ" pitchFamily="50" charset="-128"/>
                <a:cs typeface="メイリオ" pitchFamily="50" charset="-128"/>
              </a:rPr>
              <a:t>さまざまな分野への応用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740352" y="836712"/>
            <a:ext cx="7088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 smtClean="0">
                <a:solidFill>
                  <a:schemeClr val="tx2"/>
                </a:solidFill>
                <a:ea typeface="メイリオ" pitchFamily="50" charset="-128"/>
                <a:cs typeface="メイリオ" pitchFamily="50" charset="-128"/>
              </a:rPr>
              <a:t>···</a:t>
            </a:r>
          </a:p>
        </p:txBody>
      </p:sp>
      <p:grpSp>
        <p:nvGrpSpPr>
          <p:cNvPr id="26" name="グループ化 25"/>
          <p:cNvGrpSpPr/>
          <p:nvPr/>
        </p:nvGrpSpPr>
        <p:grpSpPr>
          <a:xfrm>
            <a:off x="3664013" y="1894887"/>
            <a:ext cx="0" cy="4774473"/>
            <a:chOff x="3664013" y="1894887"/>
            <a:chExt cx="0" cy="4774473"/>
          </a:xfrm>
        </p:grpSpPr>
        <p:cxnSp>
          <p:nvCxnSpPr>
            <p:cNvPr id="14" name="直線コネクタ 13"/>
            <p:cNvCxnSpPr/>
            <p:nvPr/>
          </p:nvCxnSpPr>
          <p:spPr>
            <a:xfrm>
              <a:off x="3664013" y="1894887"/>
              <a:ext cx="0" cy="1501200"/>
            </a:xfrm>
            <a:prstGeom prst="line">
              <a:avLst/>
            </a:prstGeom>
            <a:ln w="3810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3664013" y="3429000"/>
              <a:ext cx="0" cy="3240360"/>
            </a:xfrm>
            <a:prstGeom prst="line">
              <a:avLst/>
            </a:prstGeom>
            <a:ln w="3810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正方形/長方形 12"/>
          <p:cNvSpPr/>
          <p:nvPr/>
        </p:nvSpPr>
        <p:spPr>
          <a:xfrm>
            <a:off x="539552" y="3501008"/>
            <a:ext cx="7560840" cy="6480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368152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論理関数の基礎概念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107504" y="1268760"/>
            <a:ext cx="8964488" cy="55892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論理関数 </a:t>
            </a: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双対論理関数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lvl="1" indent="-285750">
              <a:spcAft>
                <a:spcPts val="600"/>
              </a:spcAft>
              <a:defRPr/>
            </a:pP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f</a:t>
            </a:r>
            <a:r>
              <a:rPr kumimoji="1" lang="en-US" altLang="ja-JP" sz="28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d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(x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,…,</a:t>
            </a:r>
            <a:r>
              <a:rPr kumimoji="1" lang="en-US" altLang="ja-JP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x</a:t>
            </a:r>
            <a:r>
              <a:rPr kumimoji="1" lang="en-US" altLang="ja-JP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n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) := 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f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(x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,…,</a:t>
            </a:r>
            <a:r>
              <a:rPr kumimoji="1" lang="en-US" altLang="ja-JP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x</a:t>
            </a:r>
            <a:r>
              <a:rPr kumimoji="1" lang="en-US" altLang="ja-JP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n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  <a:b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</a:b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742950" lvl="1" indent="-285750">
              <a:spcAft>
                <a:spcPts val="600"/>
              </a:spcAft>
              <a:defRPr/>
            </a:pPr>
            <a:endParaRPr lang="en-US" altLang="ja-JP" sz="2800" dirty="0" smtClean="0"/>
          </a:p>
          <a:p>
            <a:pPr marL="742950" lvl="1" indent="-285750">
              <a:spcAft>
                <a:spcPts val="600"/>
              </a:spcAft>
              <a:defRPr/>
            </a:pP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ja-JP" altLang="en-US" sz="28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リテラル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：変数あるいはその否定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ja-JP" altLang="en-US" sz="28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節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：リテラルの論理和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altLang="ja-JP" sz="28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CNF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：節の論理積として</a:t>
            </a:r>
            <a:r>
              <a: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の論理関数の表記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ja-JP" altLang="en-US" sz="28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主節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：論理関数によって含意される節のうち、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どのリテラルも除去不可なもの</a:t>
            </a:r>
            <a:endParaRPr lang="en-US" altLang="ja-JP" sz="2800" i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ja-JP" altLang="en-US" sz="28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主</a:t>
            </a:r>
            <a:r>
              <a:rPr lang="en-US" altLang="ja-JP" sz="28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CNF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：すべての主節からなる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CNF</a:t>
            </a:r>
          </a:p>
        </p:txBody>
      </p:sp>
      <p:grpSp>
        <p:nvGrpSpPr>
          <p:cNvPr id="2" name="グループ化 5"/>
          <p:cNvGrpSpPr/>
          <p:nvPr/>
        </p:nvGrpSpPr>
        <p:grpSpPr>
          <a:xfrm>
            <a:off x="2555776" y="1844824"/>
            <a:ext cx="1152128" cy="72008"/>
            <a:chOff x="3203848" y="4149080"/>
            <a:chExt cx="1152128" cy="72008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3203848" y="4149080"/>
              <a:ext cx="144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3491880" y="4221088"/>
              <a:ext cx="144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4211960" y="4221088"/>
              <a:ext cx="144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3" name="表 22"/>
          <p:cNvGraphicFramePr>
            <a:graphicFrameLocks noGrp="1"/>
          </p:cNvGraphicFramePr>
          <p:nvPr/>
        </p:nvGraphicFramePr>
        <p:xfrm>
          <a:off x="5652120" y="880120"/>
          <a:ext cx="1368153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051"/>
                <a:gridCol w="456051"/>
                <a:gridCol w="456051"/>
              </a:tblGrid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 smtClean="0"/>
                        <a:t>f</a:t>
                      </a:r>
                      <a:endParaRPr kumimoji="1" lang="ja-JP" altLang="en-US" i="1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7668344" y="880120"/>
          <a:ext cx="1368153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051"/>
                <a:gridCol w="456051"/>
                <a:gridCol w="456051"/>
              </a:tblGrid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 err="1" smtClean="0"/>
                        <a:t>f</a:t>
                      </a:r>
                      <a:r>
                        <a:rPr kumimoji="1" lang="en-US" altLang="ja-JP" baseline="30000" dirty="0" err="1" smtClean="0"/>
                        <a:t>d</a:t>
                      </a:r>
                      <a:endParaRPr kumimoji="1" lang="ja-JP" altLang="en-US" baseline="30000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288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6" name="グループ化 15"/>
          <p:cNvGrpSpPr/>
          <p:nvPr/>
        </p:nvGrpSpPr>
        <p:grpSpPr>
          <a:xfrm>
            <a:off x="7020272" y="1446892"/>
            <a:ext cx="646331" cy="585356"/>
            <a:chOff x="7020272" y="1547500"/>
            <a:chExt cx="646331" cy="585356"/>
          </a:xfrm>
        </p:grpSpPr>
        <p:sp>
          <p:nvSpPr>
            <p:cNvPr id="25" name="左右矢印 24"/>
            <p:cNvSpPr/>
            <p:nvPr/>
          </p:nvSpPr>
          <p:spPr>
            <a:xfrm>
              <a:off x="7164288" y="1916832"/>
              <a:ext cx="360040" cy="216024"/>
            </a:xfrm>
            <a:prstGeom prst="leftRight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7020272" y="1547500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ja-JP" altLang="en-US" dirty="0" smtClean="0">
                  <a:ea typeface="メイリオ" pitchFamily="50" charset="-128"/>
                  <a:cs typeface="メイリオ" pitchFamily="50" charset="-128"/>
                </a:rPr>
                <a:t>双対</a:t>
              </a:r>
              <a:endParaRPr kumimoji="1" lang="ja-JP" altLang="en-US" dirty="0" smtClean="0"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467544" y="2742019"/>
            <a:ext cx="7446269" cy="830997"/>
            <a:chOff x="971600" y="3102059"/>
            <a:chExt cx="7446269" cy="830997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971600" y="3102059"/>
              <a:ext cx="744626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kumimoji="1" lang="ja-JP" altLang="en-US" sz="2400" b="1" dirty="0" smtClean="0">
                  <a:solidFill>
                    <a:schemeClr val="tx2"/>
                  </a:solidFill>
                  <a:ea typeface="メイリオ" pitchFamily="50" charset="-128"/>
                  <a:cs typeface="メイリオ" pitchFamily="50" charset="-128"/>
                </a:rPr>
                <a:t>例）</a:t>
              </a:r>
              <a:r>
                <a:rPr kumimoji="1" lang="en-US" altLang="ja-JP" sz="2400" i="1" dirty="0" smtClean="0"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kumimoji="1" lang="en-US" altLang="ja-JP" sz="2400" dirty="0" smtClean="0">
                  <a:ea typeface="メイリオ" pitchFamily="50" charset="-128"/>
                  <a:cs typeface="メイリオ" pitchFamily="50" charset="-128"/>
                </a:rPr>
                <a:t>(x) = x1</a:t>
              </a:r>
              <a:r>
                <a:rPr lang="en-US" altLang="ja-JP" sz="2400" dirty="0" smtClean="0">
                  <a:ea typeface="メイリオ"/>
                  <a:cs typeface="メイリオ"/>
                </a:rPr>
                <a:t> ⋁ x2,   </a:t>
              </a:r>
              <a:r>
                <a:rPr lang="en-US" altLang="ja-JP" sz="2400" i="1" dirty="0" err="1" smtClean="0"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sz="2400" baseline="30000" dirty="0" err="1" smtClean="0">
                  <a:ea typeface="メイリオ" pitchFamily="50" charset="-128"/>
                  <a:cs typeface="メイリオ" pitchFamily="50" charset="-128"/>
                </a:rPr>
                <a:t>d</a:t>
              </a: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(x) = </a:t>
              </a:r>
              <a:r>
                <a:rPr lang="en-US" altLang="ja-JP" sz="2400" dirty="0" smtClean="0">
                  <a:ea typeface="メイリオ"/>
                  <a:cs typeface="メイリオ"/>
                </a:rPr>
                <a:t>x1 ⋀ x2</a:t>
              </a:r>
              <a:br>
                <a:rPr lang="en-US" altLang="ja-JP" sz="2400" dirty="0" smtClean="0">
                  <a:ea typeface="メイリオ"/>
                  <a:cs typeface="メイリオ"/>
                </a:rPr>
              </a:br>
              <a:r>
                <a:rPr lang="en-US" altLang="ja-JP" sz="2400" dirty="0" smtClean="0">
                  <a:ea typeface="メイリオ"/>
                  <a:cs typeface="メイリオ"/>
                </a:rPr>
                <a:t>                                        =</a:t>
              </a: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(x1</a:t>
              </a:r>
              <a:r>
                <a:rPr lang="en-US" altLang="ja-JP" sz="2400" dirty="0" smtClean="0">
                  <a:ea typeface="メイリオ"/>
                  <a:cs typeface="メイリオ"/>
                </a:rPr>
                <a:t> ⋁ x2) ⋀</a:t>
              </a: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 (x1</a:t>
              </a:r>
              <a:r>
                <a:rPr lang="en-US" altLang="ja-JP" sz="2400" dirty="0" smtClean="0">
                  <a:ea typeface="メイリオ"/>
                  <a:cs typeface="メイリオ"/>
                </a:rPr>
                <a:t> ⋁ x2) ⋀</a:t>
              </a:r>
              <a:r>
                <a:rPr lang="en-US" altLang="ja-JP" sz="2400" dirty="0" smtClean="0">
                  <a:ea typeface="メイリオ" pitchFamily="50" charset="-128"/>
                  <a:cs typeface="メイリオ" pitchFamily="50" charset="-128"/>
                </a:rPr>
                <a:t> (x1</a:t>
              </a:r>
              <a:r>
                <a:rPr lang="en-US" altLang="ja-JP" sz="2400" dirty="0" smtClean="0">
                  <a:ea typeface="メイリオ"/>
                  <a:cs typeface="メイリオ"/>
                </a:rPr>
                <a:t> ⋁ x2)</a:t>
              </a:r>
            </a:p>
          </p:txBody>
        </p:sp>
        <p:cxnSp>
          <p:nvCxnSpPr>
            <p:cNvPr id="34" name="直線コネクタ 33"/>
            <p:cNvCxnSpPr/>
            <p:nvPr/>
          </p:nvCxnSpPr>
          <p:spPr>
            <a:xfrm>
              <a:off x="4427984" y="3573016"/>
              <a:ext cx="144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6516216" y="3573016"/>
              <a:ext cx="144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368152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論理関数の双対化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5517232"/>
            <a:ext cx="772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⇒　充足可能性問題を含むので一般に計算困難</a:t>
            </a:r>
            <a:endParaRPr lang="en-US" altLang="ja-JP" sz="2800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52536" y="1268760"/>
            <a:ext cx="9144000" cy="1728192"/>
            <a:chOff x="252536" y="1052736"/>
            <a:chExt cx="9144000" cy="1728192"/>
          </a:xfrm>
        </p:grpSpPr>
        <p:sp>
          <p:nvSpPr>
            <p:cNvPr id="7" name="角丸四角形 6"/>
            <p:cNvSpPr/>
            <p:nvPr/>
          </p:nvSpPr>
          <p:spPr>
            <a:xfrm>
              <a:off x="252536" y="1052736"/>
              <a:ext cx="7776864" cy="165618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5" name="コンテンツ プレースホルダ 2"/>
            <p:cNvSpPr txBox="1">
              <a:spLocks/>
            </p:cNvSpPr>
            <p:nvPr/>
          </p:nvSpPr>
          <p:spPr>
            <a:xfrm>
              <a:off x="432048" y="1268760"/>
              <a:ext cx="8964488" cy="1512168"/>
            </a:xfrm>
            <a:prstGeom prst="rect">
              <a:avLst/>
            </a:prstGeom>
          </p:spPr>
          <p:txBody>
            <a:bodyPr>
              <a:normAutofit lnSpcReduction="10000"/>
            </a:bodyPr>
            <a:lstStyle/>
            <a:p>
              <a:pPr marL="342900" lvl="0" indent="-34290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altLang="ja-JP" sz="3200" dirty="0" smtClean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Dual</a:t>
              </a:r>
            </a:p>
            <a:p>
              <a:pPr marL="800100" lvl="1" indent="-342900">
                <a:spcBef>
                  <a:spcPct val="20000"/>
                </a:spcBef>
                <a:defRPr/>
              </a:pPr>
              <a:r>
                <a:rPr lang="ja-JP" altLang="en-US" sz="28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入力　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論理関数 </a:t>
              </a:r>
              <a:r>
                <a:rPr lang="en-US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と </a:t>
              </a:r>
              <a:r>
                <a:rPr lang="en-US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g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CNFs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el-GR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φ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と </a:t>
              </a:r>
              <a:r>
                <a:rPr lang="el-GR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ψ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</a:p>
            <a:p>
              <a:pPr marL="800100" lvl="1" indent="-342900">
                <a:spcBef>
                  <a:spcPct val="20000"/>
                </a:spcBef>
                <a:defRPr/>
              </a:pPr>
              <a:r>
                <a:rPr lang="ja-JP" altLang="en-US" sz="28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出力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lang="en-US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と </a:t>
              </a:r>
              <a:r>
                <a:rPr lang="en-US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g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は互いに双対か？</a:t>
              </a:r>
              <a:endPara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51520" y="3284984"/>
            <a:ext cx="9145016" cy="2160240"/>
            <a:chOff x="251520" y="2924944"/>
            <a:chExt cx="9145016" cy="2160240"/>
          </a:xfrm>
        </p:grpSpPr>
        <p:sp>
          <p:nvSpPr>
            <p:cNvPr id="9" name="角丸四角形 8"/>
            <p:cNvSpPr/>
            <p:nvPr/>
          </p:nvSpPr>
          <p:spPr>
            <a:xfrm>
              <a:off x="251520" y="2924944"/>
              <a:ext cx="7776864" cy="18002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8" name="コンテンツ プレースホルダ 2"/>
            <p:cNvSpPr txBox="1">
              <a:spLocks/>
            </p:cNvSpPr>
            <p:nvPr/>
          </p:nvSpPr>
          <p:spPr>
            <a:xfrm>
              <a:off x="432048" y="3068960"/>
              <a:ext cx="8964488" cy="2016224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342900" lvl="0" indent="-34290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altLang="ja-JP" sz="3200" dirty="0" smtClean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Dualization</a:t>
              </a:r>
            </a:p>
            <a:p>
              <a:pPr marL="742950" lvl="1" indent="-285750">
                <a:spcBef>
                  <a:spcPct val="20000"/>
                </a:spcBef>
                <a:defRPr/>
              </a:pPr>
              <a:r>
                <a:rPr lang="ja-JP" altLang="en-US" sz="28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入力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論理関数 </a:t>
              </a:r>
              <a:r>
                <a:rPr lang="en-US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CNF </a:t>
              </a:r>
              <a:r>
                <a:rPr lang="el-GR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φ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</a:p>
            <a:p>
              <a:pPr marL="742950" lvl="1" indent="-285750">
                <a:spcBef>
                  <a:spcPct val="20000"/>
                </a:spcBef>
                <a:defRPr/>
              </a:pPr>
              <a:r>
                <a:rPr lang="ja-JP" altLang="en-US" sz="28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出力　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双対論理関数 </a:t>
              </a:r>
              <a:r>
                <a:rPr lang="en-US" altLang="ja-JP" sz="2800" i="1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sz="2800" baseline="30000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d</a:t>
              </a:r>
              <a:r>
                <a:rPr lang="en-US" altLang="ja-JP" sz="2800" baseline="30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の主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CNF </a:t>
              </a:r>
              <a:r>
                <a:rPr lang="el-GR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ψ</a:t>
              </a:r>
              <a:endPara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368152"/>
          </a:xfrm>
        </p:spPr>
        <p:txBody>
          <a:bodyPr>
            <a:noAutofit/>
          </a:bodyPr>
          <a:lstStyle/>
          <a:p>
            <a:r>
              <a:rPr lang="ja-JP" altLang="en-US" u="sng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単調な</a:t>
            </a:r>
            <a:r>
              <a:rPr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論理関数の双対化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144016" y="980728"/>
            <a:ext cx="8964488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ja-JP" altLang="en-US" sz="320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単調な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論理関数</a:t>
            </a:r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≤ </a:t>
            </a:r>
            <a:r>
              <a: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ならば </a:t>
            </a:r>
            <a:r>
              <a: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 ≤ </a:t>
            </a:r>
            <a:r>
              <a: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を満たす論理関数</a:t>
            </a:r>
            <a:endParaRPr lang="en-US" altLang="ja-JP" sz="3200" i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ja-JP" sz="32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が単調 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Wingdings" pitchFamily="2" charset="2"/>
              </a:rPr>
              <a:t>↔ </a:t>
            </a:r>
            <a:r>
              <a:rPr lang="en-US" altLang="ja-JP" sz="32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Wingdings" pitchFamily="2" charset="2"/>
              </a:rPr>
              <a:t>f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Wingdings" pitchFamily="2" charset="2"/>
              </a:rPr>
              <a:t> 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Wingdings" pitchFamily="2" charset="2"/>
              </a:rPr>
              <a:t>は定数または</a:t>
            </a:r>
            <a:r>
              <a:rPr lang="ja-JP" altLang="en-US" sz="32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Wingdings" pitchFamily="2" charset="2"/>
              </a:rPr>
              <a:t>否定記号なしで論理和と論理積だけで表記可能</a:t>
            </a:r>
            <a:endParaRPr lang="en-US" altLang="ja-JP" sz="3200" u="sng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Wingdings" pitchFamily="2" charset="2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5496" y="3284984"/>
            <a:ext cx="9108504" cy="1512168"/>
            <a:chOff x="179512" y="620688"/>
            <a:chExt cx="9108504" cy="1800200"/>
          </a:xfrm>
        </p:grpSpPr>
        <p:sp>
          <p:nvSpPr>
            <p:cNvPr id="6" name="角丸四角形 5"/>
            <p:cNvSpPr/>
            <p:nvPr/>
          </p:nvSpPr>
          <p:spPr>
            <a:xfrm>
              <a:off x="179512" y="620688"/>
              <a:ext cx="8136904" cy="18002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7" name="コンテンツ プレースホルダ 2"/>
            <p:cNvSpPr txBox="1">
              <a:spLocks/>
            </p:cNvSpPr>
            <p:nvPr/>
          </p:nvSpPr>
          <p:spPr>
            <a:xfrm>
              <a:off x="323528" y="764704"/>
              <a:ext cx="8964488" cy="1512168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/>
            <a:p>
              <a:pPr marL="342900" lvl="0" indent="-34290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altLang="ja-JP" sz="3200" dirty="0" smtClean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Monotone Dual</a:t>
              </a:r>
            </a:p>
            <a:p>
              <a:pPr marL="800100" lvl="1" indent="-342900">
                <a:spcBef>
                  <a:spcPct val="20000"/>
                </a:spcBef>
                <a:defRPr/>
              </a:pPr>
              <a:r>
                <a:rPr lang="ja-JP" altLang="en-US" sz="28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入力　</a:t>
              </a:r>
              <a:r>
                <a:rPr lang="ja-JP" altLang="en-US" sz="2800" dirty="0" smtClean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単調な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論理関数 </a:t>
              </a:r>
              <a:r>
                <a:rPr lang="en-US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と </a:t>
              </a:r>
              <a:r>
                <a:rPr lang="en-US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g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CNFs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el-GR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φ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と </a:t>
              </a:r>
              <a:r>
                <a:rPr lang="el-GR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ψ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</a:p>
            <a:p>
              <a:pPr marL="800100" lvl="1" indent="-342900">
                <a:spcBef>
                  <a:spcPct val="20000"/>
                </a:spcBef>
                <a:defRPr/>
              </a:pPr>
              <a:r>
                <a:rPr lang="ja-JP" altLang="en-US" sz="28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出力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lang="en-US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と </a:t>
              </a:r>
              <a:r>
                <a:rPr lang="en-US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g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は互いに双対か？</a:t>
              </a:r>
              <a:endPara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35496" y="5085184"/>
            <a:ext cx="9108504" cy="2016224"/>
            <a:chOff x="179512" y="2276872"/>
            <a:chExt cx="9108504" cy="2016224"/>
          </a:xfrm>
        </p:grpSpPr>
        <p:sp>
          <p:nvSpPr>
            <p:cNvPr id="8" name="角丸四角形 7"/>
            <p:cNvSpPr/>
            <p:nvPr/>
          </p:nvSpPr>
          <p:spPr>
            <a:xfrm>
              <a:off x="179512" y="2276872"/>
              <a:ext cx="8136904" cy="165618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9" name="コンテンツ プレースホルダ 2"/>
            <p:cNvSpPr txBox="1">
              <a:spLocks/>
            </p:cNvSpPr>
            <p:nvPr/>
          </p:nvSpPr>
          <p:spPr>
            <a:xfrm>
              <a:off x="323528" y="2348880"/>
              <a:ext cx="8964488" cy="1944216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342900" lvl="0" indent="-342900">
                <a:spcBef>
                  <a:spcPct val="20000"/>
                </a:spcBef>
                <a:buFont typeface="Arial" pitchFamily="34" charset="0"/>
                <a:buChar char="•"/>
                <a:defRPr/>
              </a:pPr>
              <a:r>
                <a:rPr lang="en-US" altLang="ja-JP" sz="3200" dirty="0" smtClean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Monotone Dualization</a:t>
              </a:r>
            </a:p>
            <a:p>
              <a:pPr marL="742950" lvl="1" indent="-285750">
                <a:spcBef>
                  <a:spcPct val="20000"/>
                </a:spcBef>
                <a:defRPr/>
              </a:pPr>
              <a:r>
                <a:rPr lang="ja-JP" altLang="en-US" sz="28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入力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lang="ja-JP" altLang="en-US" sz="2800" dirty="0" smtClean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単調な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論理関数 </a:t>
              </a:r>
              <a:r>
                <a:rPr lang="en-US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CNF </a:t>
              </a:r>
              <a:r>
                <a:rPr lang="el-GR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φ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</a:p>
            <a:p>
              <a:pPr marL="742950" lvl="1" indent="-285750">
                <a:spcBef>
                  <a:spcPct val="20000"/>
                </a:spcBef>
                <a:defRPr/>
              </a:pPr>
              <a:r>
                <a:rPr lang="ja-JP" altLang="en-US" sz="2800" dirty="0" smtClean="0">
                  <a:solidFill>
                    <a:schemeClr val="tx2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出力　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双対論理関数 </a:t>
              </a:r>
              <a:r>
                <a:rPr lang="en-US" altLang="ja-JP" sz="2800" i="1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f</a:t>
              </a:r>
              <a:r>
                <a:rPr lang="en-US" altLang="ja-JP" sz="2800" baseline="30000" dirty="0" err="1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d</a:t>
              </a:r>
              <a:r>
                <a:rPr lang="en-US" altLang="ja-JP" sz="2800" baseline="30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ja-JP" altLang="en-US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の主</a:t>
              </a:r>
              <a:r>
                <a:rPr lang="en-US" altLang="ja-JP" sz="28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CNF </a:t>
              </a:r>
              <a:r>
                <a:rPr lang="el-GR" altLang="ja-JP" sz="2800" i="1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ψ</a:t>
              </a:r>
              <a:endPara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368152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既存結果と未解決問題</a:t>
            </a:r>
            <a:endParaRPr kumimoji="1" lang="ja-JP" altLang="en-US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83568" y="1484784"/>
            <a:ext cx="7776864" cy="18002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1556792"/>
            <a:ext cx="7431522" cy="15234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 smtClean="0">
                <a:solidFill>
                  <a:schemeClr val="tx2"/>
                </a:solidFill>
              </a:rPr>
              <a:t>Algorithm</a:t>
            </a:r>
            <a:r>
              <a:rPr lang="en-US" altLang="ja-JP" sz="3200" b="1" dirty="0" smtClean="0">
                <a:solidFill>
                  <a:srgbClr val="C00000"/>
                </a:solidFill>
              </a:rPr>
              <a:t> </a:t>
            </a:r>
            <a:r>
              <a:rPr lang="en-US" altLang="ja-JP" sz="3200" dirty="0" smtClean="0"/>
              <a:t>(Fredman and Khachiyan ‘96)</a:t>
            </a:r>
          </a:p>
          <a:p>
            <a:pPr>
              <a:spcBef>
                <a:spcPts val="600"/>
              </a:spcBef>
            </a:pPr>
            <a:r>
              <a:rPr lang="en-US" altLang="ja-JP" sz="2800" dirty="0" smtClean="0"/>
              <a:t>Monotone Dual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</a:t>
            </a:r>
            <a:r>
              <a:rPr lang="en-US" altLang="ja-JP" sz="2800" i="1" dirty="0" smtClean="0"/>
              <a:t>N</a:t>
            </a:r>
            <a:r>
              <a:rPr lang="en-US" altLang="ja-JP" sz="2800" baseline="30000" dirty="0" smtClean="0"/>
              <a:t>o(log </a:t>
            </a:r>
            <a:r>
              <a:rPr lang="en-US" altLang="ja-JP" sz="2800" i="1" baseline="30000" dirty="0" smtClean="0"/>
              <a:t>N</a:t>
            </a:r>
            <a:r>
              <a:rPr lang="en-US" altLang="ja-JP" sz="2800" baseline="30000" dirty="0" smtClean="0"/>
              <a:t>)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で解くことができる。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ただし、</a:t>
            </a:r>
            <a:r>
              <a: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は入力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CNF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サイズの和とする。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1560" y="5930116"/>
            <a:ext cx="8084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未解決問題：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多項式時間で解くことができるか？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83568" y="3645024"/>
            <a:ext cx="7776864" cy="216024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3717032"/>
            <a:ext cx="6960560" cy="19543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 smtClean="0">
                <a:solidFill>
                  <a:schemeClr val="tx2"/>
                </a:solidFill>
              </a:rPr>
              <a:t>Corollary</a:t>
            </a:r>
            <a:endParaRPr lang="en-US" altLang="ja-JP" sz="32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ja-JP" sz="2800" dirty="0" smtClean="0"/>
              <a:t>Monotone Dualization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</a:t>
            </a:r>
            <a:r>
              <a:rPr lang="en-US" altLang="ja-JP" sz="2800" i="1" dirty="0" smtClean="0"/>
              <a:t>N</a:t>
            </a:r>
            <a:r>
              <a:rPr lang="en-US" altLang="ja-JP" sz="2800" baseline="30000" dirty="0" smtClean="0"/>
              <a:t>o(log </a:t>
            </a:r>
            <a:r>
              <a:rPr lang="en-US" altLang="ja-JP" sz="2800" i="1" baseline="30000" dirty="0" smtClean="0"/>
              <a:t>N</a:t>
            </a:r>
            <a:r>
              <a:rPr lang="en-US" altLang="ja-JP" sz="2800" baseline="30000" dirty="0" smtClean="0"/>
              <a:t>)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で解くことが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できる。ただし、</a:t>
            </a:r>
            <a:r>
              <a:rPr lang="en-US" altLang="ja-JP" sz="2800" i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は入力と出力の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CNF</a:t>
            </a:r>
            <a:br>
              <a:rPr lang="en-US" altLang="ja-JP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サイズの和とする。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08520" y="6474822"/>
            <a:ext cx="90332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（補足）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co-Monotone Dual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が（準）多項式可解 ↔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Monotone Dualization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が（準）多項式可解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342900" indent="-342900">
          <a:spcBef>
            <a:spcPct val="20000"/>
          </a:spcBef>
          <a:defRPr sz="4000" dirty="0" smtClean="0">
            <a:solidFill>
              <a:srgbClr val="C00000"/>
            </a:solidFill>
            <a:ea typeface="メイリオ" pitchFamily="50" charset="-128"/>
            <a:cs typeface="メイリオ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7406</TotalTime>
  <Words>1931</Words>
  <Application>Microsoft Office PowerPoint</Application>
  <PresentationFormat>画面に合わせる (4:3)</PresentationFormat>
  <Paragraphs>491</Paragraphs>
  <Slides>35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6" baseType="lpstr">
      <vt:lpstr>Office テーマ</vt:lpstr>
      <vt:lpstr>二分決定グラフに基づく 大規模ハイパーグラフの極小横断列挙</vt:lpstr>
      <vt:lpstr>発表の概要</vt:lpstr>
      <vt:lpstr>基礎概念と問題定義</vt:lpstr>
      <vt:lpstr>発表の概要</vt:lpstr>
      <vt:lpstr>スライド 5</vt:lpstr>
      <vt:lpstr>論理関数の基礎概念</vt:lpstr>
      <vt:lpstr>論理関数の双対化</vt:lpstr>
      <vt:lpstr>単調な論理関数の双対化</vt:lpstr>
      <vt:lpstr>既存結果と未解決問題</vt:lpstr>
      <vt:lpstr>極小横断の列挙との関係</vt:lpstr>
      <vt:lpstr>スライド 11</vt:lpstr>
      <vt:lpstr>既存アルゴリズム</vt:lpstr>
      <vt:lpstr>Dong-Li法</vt:lpstr>
      <vt:lpstr>既存アルゴリズム</vt:lpstr>
      <vt:lpstr>Kavvadias-Stravropoulos法</vt:lpstr>
      <vt:lpstr>既存アルゴリズム</vt:lpstr>
      <vt:lpstr>村上・宇野法（逆探索版）</vt:lpstr>
      <vt:lpstr>発表の概要</vt:lpstr>
      <vt:lpstr>集合族のためのデータ構造</vt:lpstr>
      <vt:lpstr>ZDDに基づく計算のアプローチ</vt:lpstr>
      <vt:lpstr>発表の概要</vt:lpstr>
      <vt:lpstr>スライド 22</vt:lpstr>
      <vt:lpstr>スライド 23</vt:lpstr>
      <vt:lpstr>スライド 24</vt:lpstr>
      <vt:lpstr>スライド 25</vt:lpstr>
      <vt:lpstr>発表の概要</vt:lpstr>
      <vt:lpstr>(1) HIT部とMIN部を合わせた時間</vt:lpstr>
      <vt:lpstr>発表の概要</vt:lpstr>
      <vt:lpstr>(2) アルゴリズムの比較</vt:lpstr>
      <vt:lpstr>connect-4 win</vt:lpstr>
      <vt:lpstr>BMS-Web-View2</vt:lpstr>
      <vt:lpstr>Uniform Random</vt:lpstr>
      <vt:lpstr>実験のまとめ</vt:lpstr>
      <vt:lpstr>発表の概要</vt:lpstr>
      <vt:lpstr>発表のまとめ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近況報告会</dc:title>
  <dc:creator>toda</dc:creator>
  <cp:lastModifiedBy>toda</cp:lastModifiedBy>
  <cp:revision>13266</cp:revision>
  <dcterms:created xsi:type="dcterms:W3CDTF">2012-12-16T07:34:54Z</dcterms:created>
  <dcterms:modified xsi:type="dcterms:W3CDTF">2014-02-21T05:37:13Z</dcterms:modified>
</cp:coreProperties>
</file>