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7" r:id="rId3"/>
    <p:sldId id="259" r:id="rId4"/>
    <p:sldId id="293" r:id="rId5"/>
    <p:sldId id="260" r:id="rId6"/>
    <p:sldId id="298" r:id="rId7"/>
    <p:sldId id="272" r:id="rId8"/>
    <p:sldId id="263" r:id="rId9"/>
    <p:sldId id="266" r:id="rId10"/>
    <p:sldId id="267" r:id="rId11"/>
    <p:sldId id="268" r:id="rId12"/>
    <p:sldId id="296" r:id="rId13"/>
    <p:sldId id="281" r:id="rId14"/>
    <p:sldId id="283" r:id="rId15"/>
    <p:sldId id="274" r:id="rId16"/>
    <p:sldId id="286" r:id="rId17"/>
    <p:sldId id="284" r:id="rId18"/>
    <p:sldId id="276" r:id="rId19"/>
    <p:sldId id="287" r:id="rId20"/>
    <p:sldId id="290" r:id="rId21"/>
    <p:sldId id="275" r:id="rId22"/>
    <p:sldId id="269" r:id="rId23"/>
    <p:sldId id="294" r:id="rId24"/>
    <p:sldId id="299" r:id="rId25"/>
    <p:sldId id="291" r:id="rId26"/>
    <p:sldId id="270" r:id="rId27"/>
    <p:sldId id="277" r:id="rId28"/>
    <p:sldId id="278" r:id="rId29"/>
    <p:sldId id="300" r:id="rId30"/>
    <p:sldId id="288" r:id="rId31"/>
    <p:sldId id="289" r:id="rId32"/>
  </p:sldIdLst>
  <p:sldSz cx="10801350" cy="6858000"/>
  <p:notesSz cx="6877050" cy="100012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9CBE"/>
    <a:srgbClr val="FF33CC"/>
    <a:srgbClr val="53C9D5"/>
    <a:srgbClr val="FF99CC"/>
    <a:srgbClr val="420000"/>
    <a:srgbClr val="5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3" autoAdjust="0"/>
    <p:restoredTop sz="94660"/>
  </p:normalViewPr>
  <p:slideViewPr>
    <p:cSldViewPr>
      <p:cViewPr varScale="1">
        <p:scale>
          <a:sx n="72" d="100"/>
          <a:sy n="72" d="100"/>
        </p:scale>
        <p:origin x="-912" y="-102"/>
      </p:cViewPr>
      <p:guideLst>
        <p:guide orient="horz" pos="2160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6.wmf"/><Relationship Id="rId4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E95EE-70BD-40FB-BC18-59419ADAA51C}" type="datetimeFigureOut">
              <a:rPr kumimoji="1" lang="ja-JP" altLang="en-US" smtClean="0"/>
              <a:pPr/>
              <a:t>2013/7/26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725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15521-8917-496B-9811-9A499AD4B41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EA323B63-8AA6-48B7-B334-E35B9C344C50}" type="datetimeFigureOut">
              <a:rPr lang="zh-CN" altLang="en-US" smtClean="0"/>
              <a:pPr/>
              <a:t>2013/7/26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50888"/>
            <a:ext cx="590550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vert="horz" lIns="96442" tIns="48221" rIns="96442" bIns="48221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95404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9BAB14FE-A065-4CDA-9AD9-CE580FBDA3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14FE-A065-4CDA-9AD9-CE580FBDA3F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14FE-A065-4CDA-9AD9-CE580FBDA3FF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14FE-A065-4CDA-9AD9-CE580FBDA3FF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14FE-A065-4CDA-9AD9-CE580FBDA3FF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14FE-A065-4CDA-9AD9-CE580FBDA3FF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14FE-A065-4CDA-9AD9-CE580FBDA3FF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14FE-A065-4CDA-9AD9-CE580FBDA3FF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14FE-A065-4CDA-9AD9-CE580FBDA3FF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14FE-A065-4CDA-9AD9-CE580FBDA3FF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14FE-A065-4CDA-9AD9-CE580FBDA3FF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14FE-A065-4CDA-9AD9-CE580FBDA3FF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14FE-A065-4CDA-9AD9-CE580FBDA3FF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14FE-A065-4CDA-9AD9-CE580FBDA3FF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14FE-A065-4CDA-9AD9-CE580FBDA3FF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14FE-A065-4CDA-9AD9-CE580FBDA3FF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14FE-A065-4CDA-9AD9-CE580FBDA3FF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14FE-A065-4CDA-9AD9-CE580FBDA3FF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14FE-A065-4CDA-9AD9-CE580FBDA3FF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14FE-A065-4CDA-9AD9-CE580FBDA3FF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14FE-A065-4CDA-9AD9-CE580FBDA3FF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14FE-A065-4CDA-9AD9-CE580FBDA3FF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14FE-A065-4CDA-9AD9-CE580FBDA3FF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14FE-A065-4CDA-9AD9-CE580FBDA3FF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14FE-A065-4CDA-9AD9-CE580FBDA3FF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14FE-A065-4CDA-9AD9-CE580FBDA3FF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14FE-A065-4CDA-9AD9-CE580FBDA3FF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14FE-A065-4CDA-9AD9-CE580FBDA3FF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14FE-A065-4CDA-9AD9-CE580FBDA3FF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14FE-A065-4CDA-9AD9-CE580FBDA3FF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14FE-A065-4CDA-9AD9-CE580FBDA3FF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14FE-A065-4CDA-9AD9-CE580FBDA3FF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080135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77151" y="69756"/>
            <a:ext cx="10647046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30191" y="3200400"/>
            <a:ext cx="7560945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ja-JP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2013-7-26</a:t>
            </a:r>
            <a:endParaRPr lang="zh-CN" alt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</a:t>
            </a:r>
            <a:r>
              <a:rPr lang="en-US" altLang="zh-CN" smtClean="0"/>
              <a:t>3</a:t>
            </a:r>
            <a:r>
              <a:rPr lang="zh-CN" altLang="en-US" smtClean="0"/>
              <a:t>回</a:t>
            </a:r>
            <a:r>
              <a:rPr lang="en-US" altLang="zh-CN" smtClean="0"/>
              <a:t>CSPSAT2</a:t>
            </a:r>
            <a:r>
              <a:rPr lang="zh-CN" altLang="en-US" smtClean="0"/>
              <a:t>研究会</a:t>
            </a:r>
            <a:endParaRPr lang="zh-CN" alt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3644E23-BABE-42FB-AEF6-1504B3C3A3C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74338" y="1449304"/>
            <a:ext cx="10656691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74338" y="1396720"/>
            <a:ext cx="10656691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74338" y="2976649"/>
            <a:ext cx="10656691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068" y="1505931"/>
            <a:ext cx="9721215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altLang="ja-JP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2013-7-26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</a:t>
            </a:r>
            <a:r>
              <a:rPr lang="en-US" altLang="zh-CN" smtClean="0"/>
              <a:t>3</a:t>
            </a:r>
            <a:r>
              <a:rPr lang="zh-CN" altLang="en-US" smtClean="0"/>
              <a:t>回</a:t>
            </a:r>
            <a:r>
              <a:rPr lang="en-US" altLang="zh-CN" smtClean="0"/>
              <a:t>CSPSAT2</a:t>
            </a:r>
            <a:r>
              <a:rPr lang="zh-CN" altLang="en-US" smtClean="0"/>
              <a:t>研究会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4E23-BABE-42FB-AEF6-1504B3C3A3C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0979" y="274642"/>
            <a:ext cx="2376297" cy="5851525"/>
          </a:xfrm>
        </p:spPr>
        <p:txBody>
          <a:bodyPr vert="eaVert"/>
          <a:lstStyle/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0135" y="274641"/>
            <a:ext cx="6570821" cy="5851525"/>
          </a:xfrm>
        </p:spPr>
        <p:txBody>
          <a:bodyPr vert="eaVert"/>
          <a:lstStyle/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2013-7-26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</a:t>
            </a:r>
            <a:r>
              <a:rPr lang="en-US" altLang="zh-CN" smtClean="0"/>
              <a:t>3</a:t>
            </a:r>
            <a:r>
              <a:rPr lang="zh-CN" altLang="en-US" smtClean="0"/>
              <a:t>回</a:t>
            </a:r>
            <a:r>
              <a:rPr lang="en-US" altLang="zh-CN" smtClean="0"/>
              <a:t>CSPSAT2</a:t>
            </a:r>
            <a:r>
              <a:rPr lang="zh-CN" altLang="en-US" smtClean="0"/>
              <a:t>研究会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4E23-BABE-42FB-AEF6-1504B3C3A3C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171" y="274638"/>
            <a:ext cx="9397112" cy="1143000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kumimoji="0" lang="en-US" altLang="ja-JP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2013-7-26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4171" y="6172200"/>
            <a:ext cx="4896549" cy="457200"/>
          </a:xfrm>
        </p:spPr>
        <p:txBody>
          <a:bodyPr/>
          <a:lstStyle/>
          <a:p>
            <a:r>
              <a:rPr lang="zh-CN" altLang="en-US" smtClean="0"/>
              <a:t>第</a:t>
            </a:r>
            <a:r>
              <a:rPr lang="en-US" altLang="zh-CN" smtClean="0"/>
              <a:t>3</a:t>
            </a:r>
            <a:r>
              <a:rPr lang="zh-CN" altLang="en-US" smtClean="0"/>
              <a:t>回</a:t>
            </a:r>
            <a:r>
              <a:rPr lang="en-US" altLang="zh-CN" smtClean="0"/>
              <a:t>CSPSAT2</a:t>
            </a:r>
            <a:r>
              <a:rPr lang="zh-CN" altLang="en-US" smtClean="0"/>
              <a:t>研究会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4E23-BABE-42FB-AEF6-1504B3C3A3C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64171" y="1447800"/>
            <a:ext cx="9397112" cy="4572000"/>
          </a:xfrm>
        </p:spPr>
        <p:txBody>
          <a:bodyPr vert="horz"/>
          <a:lstStyle>
            <a:lvl1pPr>
              <a:defRPr sz="3200">
                <a:latin typeface="Century Gothic" pitchFamily="34" charset="0"/>
              </a:defRPr>
            </a:lvl1pPr>
            <a:lvl2pPr>
              <a:defRPr sz="28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 eaLnBrk="1" latinLnBrk="0" hangingPunct="1"/>
            <a:r>
              <a:rPr lang="en-US" altLang="ja-JP" dirty="0" smtClean="0"/>
              <a:t>Click to edit Master text styles</a:t>
            </a:r>
          </a:p>
          <a:p>
            <a:pPr lvl="1" eaLnBrk="1" latinLnBrk="0" hangingPunct="1"/>
            <a:r>
              <a:rPr lang="en-US" altLang="ja-JP" dirty="0" smtClean="0"/>
              <a:t>Second level</a:t>
            </a:r>
          </a:p>
          <a:p>
            <a:pPr lvl="2" eaLnBrk="1" latinLnBrk="0" hangingPunct="1"/>
            <a:r>
              <a:rPr lang="en-US" altLang="ja-JP" dirty="0" smtClean="0"/>
              <a:t>Third level</a:t>
            </a:r>
          </a:p>
          <a:p>
            <a:pPr lvl="3" eaLnBrk="1" latinLnBrk="0" hangingPunct="1"/>
            <a:r>
              <a:rPr lang="en-US" altLang="ja-JP" dirty="0" smtClean="0"/>
              <a:t>Fourth level</a:t>
            </a:r>
          </a:p>
          <a:p>
            <a:pPr lvl="4" eaLnBrk="1" latinLnBrk="0" hangingPunct="1"/>
            <a:r>
              <a:rPr lang="en-US" altLang="ja-JP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080135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77151" y="69756"/>
            <a:ext cx="10647046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32" y="952501"/>
            <a:ext cx="9181148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232" y="2547938"/>
            <a:ext cx="9181148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2013-7-26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5118" y="6172200"/>
            <a:ext cx="4725591" cy="457200"/>
          </a:xfrm>
        </p:spPr>
        <p:txBody>
          <a:bodyPr/>
          <a:lstStyle/>
          <a:p>
            <a:r>
              <a:rPr lang="zh-CN" altLang="en-US" smtClean="0"/>
              <a:t>第</a:t>
            </a:r>
            <a:r>
              <a:rPr lang="en-US" altLang="zh-CN" smtClean="0"/>
              <a:t>3</a:t>
            </a:r>
            <a:r>
              <a:rPr lang="zh-CN" altLang="en-US" smtClean="0"/>
              <a:t>回</a:t>
            </a:r>
            <a:r>
              <a:rPr lang="en-US" altLang="zh-CN" smtClean="0"/>
              <a:t>CSPSAT2</a:t>
            </a:r>
            <a:r>
              <a:rPr lang="zh-CN" altLang="en-US" smtClean="0"/>
              <a:t>研究会</a:t>
            </a:r>
            <a:endParaRPr lang="zh-CN" alt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81993" y="2376830"/>
            <a:ext cx="106472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1679" y="2341476"/>
            <a:ext cx="1064752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0687" y="2468880"/>
            <a:ext cx="106485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821" y="6208776"/>
            <a:ext cx="540068" cy="457200"/>
          </a:xfrm>
        </p:spPr>
        <p:txBody>
          <a:bodyPr/>
          <a:lstStyle/>
          <a:p>
            <a:fld id="{53644E23-BABE-42FB-AEF6-1504B3C3A3C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2013-7-26</a:t>
            </a:r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</a:t>
            </a:r>
            <a:r>
              <a:rPr lang="en-US" altLang="zh-CN" smtClean="0"/>
              <a:t>3</a:t>
            </a:r>
            <a:r>
              <a:rPr lang="zh-CN" altLang="en-US" smtClean="0"/>
              <a:t>回</a:t>
            </a:r>
            <a:r>
              <a:rPr lang="en-US" altLang="zh-CN" smtClean="0"/>
              <a:t>CSPSAT2</a:t>
            </a:r>
            <a:r>
              <a:rPr lang="zh-CN" altLang="en-US" smtClean="0"/>
              <a:t>研究会</a:t>
            </a:r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4E23-BABE-42FB-AEF6-1504B3C3A3C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080135" y="1447800"/>
            <a:ext cx="4428554" cy="4572000"/>
          </a:xfrm>
        </p:spPr>
        <p:txBody>
          <a:bodyPr vert="horz"/>
          <a:lstStyle/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828228" y="1447800"/>
            <a:ext cx="4428554" cy="4572000"/>
          </a:xfrm>
        </p:spPr>
        <p:txBody>
          <a:bodyPr vert="horz"/>
          <a:lstStyle/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35" y="273050"/>
            <a:ext cx="9181148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135" y="1447800"/>
            <a:ext cx="4410551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850731" y="1447800"/>
            <a:ext cx="4410551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2013-7-26</a:t>
            </a:r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</a:t>
            </a:r>
            <a:r>
              <a:rPr lang="en-US" altLang="zh-CN" smtClean="0"/>
              <a:t>3</a:t>
            </a:r>
            <a:r>
              <a:rPr lang="zh-CN" altLang="en-US" smtClean="0"/>
              <a:t>回</a:t>
            </a:r>
            <a:r>
              <a:rPr lang="en-US" altLang="zh-CN" smtClean="0"/>
              <a:t>CSPSAT2</a:t>
            </a:r>
            <a:r>
              <a:rPr lang="zh-CN" altLang="en-US" smtClean="0"/>
              <a:t>研究会</a:t>
            </a:r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4E23-BABE-42FB-AEF6-1504B3C3A3C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080135" y="2247900"/>
            <a:ext cx="4410551" cy="3886200"/>
          </a:xfrm>
        </p:spPr>
        <p:txBody>
          <a:bodyPr vert="horz"/>
          <a:lstStyle/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5850731" y="2247900"/>
            <a:ext cx="4410551" cy="3886200"/>
          </a:xfrm>
        </p:spPr>
        <p:txBody>
          <a:bodyPr vert="horz"/>
          <a:lstStyle/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2013-7-26</a:t>
            </a:r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</a:t>
            </a:r>
            <a:r>
              <a:rPr lang="en-US" altLang="zh-CN" smtClean="0"/>
              <a:t>3</a:t>
            </a:r>
            <a:r>
              <a:rPr lang="zh-CN" altLang="en-US" smtClean="0"/>
              <a:t>回</a:t>
            </a:r>
            <a:r>
              <a:rPr lang="en-US" altLang="zh-CN" smtClean="0"/>
              <a:t>CSPSAT2</a:t>
            </a:r>
            <a:r>
              <a:rPr lang="zh-CN" altLang="en-US" smtClean="0"/>
              <a:t>研究会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4E23-BABE-42FB-AEF6-1504B3C3A3C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2013-7-26</a:t>
            </a:r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</a:t>
            </a:r>
            <a:r>
              <a:rPr lang="en-US" altLang="zh-CN" smtClean="0"/>
              <a:t>3</a:t>
            </a:r>
            <a:r>
              <a:rPr lang="zh-CN" altLang="en-US" smtClean="0"/>
              <a:t>回</a:t>
            </a:r>
            <a:r>
              <a:rPr lang="en-US" altLang="zh-CN" smtClean="0"/>
              <a:t>CSPSAT2</a:t>
            </a:r>
            <a:r>
              <a:rPr lang="zh-CN" altLang="en-US" smtClean="0"/>
              <a:t>研究会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4E23-BABE-42FB-AEF6-1504B3C3A3C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80135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75609" y="69755"/>
            <a:ext cx="10647046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35" y="273050"/>
            <a:ext cx="9181148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80135" y="1600200"/>
            <a:ext cx="2250281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2013-7-26</a:t>
            </a:r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</a:t>
            </a:r>
            <a:r>
              <a:rPr lang="en-US" altLang="zh-CN" smtClean="0"/>
              <a:t>3</a:t>
            </a:r>
            <a:r>
              <a:rPr lang="zh-CN" altLang="en-US" smtClean="0"/>
              <a:t>回</a:t>
            </a:r>
            <a:r>
              <a:rPr lang="en-US" altLang="zh-CN" smtClean="0"/>
              <a:t>CSPSAT2</a:t>
            </a:r>
            <a:r>
              <a:rPr lang="zh-CN" altLang="en-US" smtClean="0"/>
              <a:t>研究会</a:t>
            </a:r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4E23-BABE-42FB-AEF6-1504B3C3A3C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510439" y="1600200"/>
            <a:ext cx="6750844" cy="4495800"/>
          </a:xfrm>
        </p:spPr>
        <p:txBody>
          <a:bodyPr vert="horz"/>
          <a:lstStyle/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35" y="4900550"/>
            <a:ext cx="864108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0135" y="5445825"/>
            <a:ext cx="864108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2013-7-26</a:t>
            </a:r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0135" y="6172200"/>
            <a:ext cx="4590574" cy="457200"/>
          </a:xfrm>
        </p:spPr>
        <p:txBody>
          <a:bodyPr/>
          <a:lstStyle/>
          <a:p>
            <a:r>
              <a:rPr lang="zh-CN" altLang="en-US" smtClean="0"/>
              <a:t>第</a:t>
            </a:r>
            <a:r>
              <a:rPr lang="en-US" altLang="zh-CN" smtClean="0"/>
              <a:t>3</a:t>
            </a:r>
            <a:r>
              <a:rPr lang="zh-CN" altLang="en-US" smtClean="0"/>
              <a:t>回</a:t>
            </a:r>
            <a:r>
              <a:rPr lang="en-US" altLang="zh-CN" smtClean="0"/>
              <a:t>CSPSAT2</a:t>
            </a:r>
            <a:r>
              <a:rPr lang="zh-CN" altLang="en-US" smtClean="0"/>
              <a:t>研究会</a:t>
            </a:r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821" y="6208776"/>
            <a:ext cx="540068" cy="457200"/>
          </a:xfrm>
        </p:spPr>
        <p:txBody>
          <a:bodyPr/>
          <a:lstStyle/>
          <a:p>
            <a:fld id="{53644E23-BABE-42FB-AEF6-1504B3C3A3C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80688" y="4683555"/>
            <a:ext cx="1063933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80926" y="4650475"/>
            <a:ext cx="1063909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80928" y="4773225"/>
            <a:ext cx="10639090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0690" y="66676"/>
            <a:ext cx="10633462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altLang="ja-JP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080135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75609" y="69755"/>
            <a:ext cx="10647046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80135" y="274638"/>
            <a:ext cx="9181148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altLang="ja-JP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080135" y="1447800"/>
            <a:ext cx="9181148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altLang="ja-JP" dirty="0" smtClean="0"/>
              <a:t>Click to edit Master text styles</a:t>
            </a:r>
          </a:p>
          <a:p>
            <a:pPr lvl="1" eaLnBrk="1" latinLnBrk="0" hangingPunct="1"/>
            <a:r>
              <a:rPr kumimoji="0" lang="en-US" altLang="ja-JP" dirty="0" smtClean="0"/>
              <a:t>Second level</a:t>
            </a:r>
          </a:p>
          <a:p>
            <a:pPr lvl="2" eaLnBrk="1" latinLnBrk="0" hangingPunct="1"/>
            <a:r>
              <a:rPr kumimoji="0" lang="en-US" altLang="ja-JP" dirty="0" smtClean="0"/>
              <a:t>Third level</a:t>
            </a:r>
          </a:p>
          <a:p>
            <a:pPr lvl="3" eaLnBrk="1" latinLnBrk="0" hangingPunct="1"/>
            <a:r>
              <a:rPr kumimoji="0" lang="en-US" altLang="ja-JP" dirty="0" smtClean="0"/>
              <a:t>Fourth level</a:t>
            </a:r>
          </a:p>
          <a:p>
            <a:pPr lvl="4" eaLnBrk="1" latinLnBrk="0" hangingPunct="1"/>
            <a:r>
              <a:rPr kumimoji="0" lang="en-US" altLang="ja-JP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290911" y="6191250"/>
            <a:ext cx="2925366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altLang="ja-JP" smtClean="0"/>
              <a:t>2013-7-26</a:t>
            </a:r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80135" y="6172200"/>
            <a:ext cx="4680585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第</a:t>
            </a:r>
            <a:r>
              <a:rPr lang="en-US" altLang="zh-CN" smtClean="0"/>
              <a:t>3</a:t>
            </a:r>
            <a:r>
              <a:rPr lang="zh-CN" altLang="en-US" smtClean="0"/>
              <a:t>回</a:t>
            </a:r>
            <a:r>
              <a:rPr lang="en-US" altLang="zh-CN" smtClean="0"/>
              <a:t>CSPSAT2</a:t>
            </a:r>
            <a:r>
              <a:rPr lang="zh-CN" altLang="en-US" smtClean="0"/>
              <a:t>研究会</a:t>
            </a:r>
            <a:endParaRPr lang="zh-CN" alt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72821" y="6210300"/>
            <a:ext cx="540068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3644E23-BABE-42FB-AEF6-1504B3C3A3C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1" sz="4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1"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Century Gothic" pitchFamily="34" charset="0"/>
        <a:buChar char="­"/>
        <a:defRPr kumimoji="1"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1"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1"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04131" y="3429000"/>
            <a:ext cx="9793088" cy="2495128"/>
          </a:xfrm>
        </p:spPr>
        <p:txBody>
          <a:bodyPr>
            <a:normAutofit fontScale="92500"/>
          </a:bodyPr>
          <a:lstStyle/>
          <a:p>
            <a:pPr>
              <a:lnSpc>
                <a:spcPct val="300000"/>
              </a:lnSpc>
            </a:pPr>
            <a:r>
              <a:rPr lang="en-US" altLang="zh-CN" dirty="0" err="1" smtClean="0"/>
              <a:t>Xiaojuan</a:t>
            </a:r>
            <a:r>
              <a:rPr lang="en-US" altLang="zh-CN" dirty="0" smtClean="0"/>
              <a:t> Liao, Miyuki </a:t>
            </a:r>
            <a:r>
              <a:rPr lang="en-US" altLang="zh-CN" dirty="0" err="1" smtClean="0"/>
              <a:t>Koshimura</a:t>
            </a:r>
            <a:r>
              <a:rPr lang="en-US" altLang="zh-CN" dirty="0" smtClean="0"/>
              <a:t>, Hiroshi Fujita, </a:t>
            </a:r>
            <a:r>
              <a:rPr lang="en-US" altLang="zh-CN" dirty="0" err="1" smtClean="0"/>
              <a:t>Ryuzo</a:t>
            </a:r>
            <a:r>
              <a:rPr lang="en-US" altLang="zh-CN" dirty="0" smtClean="0"/>
              <a:t> Hasegawa</a:t>
            </a:r>
          </a:p>
          <a:p>
            <a:r>
              <a:rPr lang="en-US" altLang="zh-CN" sz="2400" dirty="0" smtClean="0"/>
              <a:t>Hasegawa</a:t>
            </a:r>
            <a:r>
              <a:rPr lang="en-US" altLang="zh-CN" sz="2400" dirty="0" smtClean="0">
                <a:latin typeface="Century Gothic"/>
              </a:rPr>
              <a:t>-</a:t>
            </a:r>
            <a:r>
              <a:rPr lang="en-US" altLang="zh-CN" sz="2400" dirty="0" smtClean="0"/>
              <a:t>Fujita Laboratory</a:t>
            </a:r>
          </a:p>
          <a:p>
            <a:r>
              <a:rPr lang="en-US" altLang="zh-CN" sz="2400" dirty="0" smtClean="0"/>
              <a:t>    Kyushu University</a:t>
            </a:r>
            <a:endParaRPr lang="zh-CN" altLang="en-US" sz="24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2013-7-26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4E23-BABE-42FB-AEF6-1504B3C3A3C7}" type="slidenum">
              <a:rPr lang="zh-CN" altLang="en-US" smtClean="0"/>
              <a:pPr/>
              <a:t>1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Using </a:t>
            </a:r>
            <a:r>
              <a:rPr lang="en-US" altLang="zh-CN" dirty="0" err="1" smtClean="0"/>
              <a:t>MaxSAT</a:t>
            </a:r>
            <a:r>
              <a:rPr lang="en-US" altLang="zh-CN" dirty="0" smtClean="0"/>
              <a:t> to Correct Errors in AES Key Schedule Images</a:t>
            </a:r>
            <a:endParaRPr lang="zh-CN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68427" y="5661248"/>
            <a:ext cx="4680585" cy="457200"/>
          </a:xfrm>
        </p:spPr>
        <p:txBody>
          <a:bodyPr/>
          <a:lstStyle/>
          <a:p>
            <a:pPr algn="ctr"/>
            <a:r>
              <a:rPr lang="en-US" altLang="zh-CN" sz="2000" dirty="0" smtClean="0">
                <a:latin typeface="Century Gothic" pitchFamily="34" charset="0"/>
              </a:rPr>
              <a:t>The 3</a:t>
            </a:r>
            <a:r>
              <a:rPr lang="en-US" altLang="zh-CN" sz="2000" baseline="30000" dirty="0" smtClean="0">
                <a:latin typeface="Century Gothic" pitchFamily="34" charset="0"/>
              </a:rPr>
              <a:t>rd</a:t>
            </a:r>
            <a:r>
              <a:rPr lang="en-US" altLang="zh-CN" sz="2000" dirty="0" smtClean="0">
                <a:latin typeface="Century Gothic" pitchFamily="34" charset="0"/>
              </a:rPr>
              <a:t> CSPSAT2 Meeting</a:t>
            </a:r>
            <a:endParaRPr lang="zh-CN" altLang="en-US" sz="20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Example of S</a:t>
            </a:r>
            <a:r>
              <a:rPr lang="en-US" altLang="zh-CN" baseline="-25000" dirty="0" smtClean="0"/>
              <a:t>0</a:t>
            </a:r>
            <a:r>
              <a:rPr lang="en-US" altLang="zh-CN" dirty="0" smtClean="0"/>
              <a:t>(</a:t>
            </a:r>
            <a:r>
              <a:rPr lang="en-US" altLang="zh-CN" dirty="0" smtClean="0">
                <a:ea typeface="宋体" pitchFamily="2" charset="-122"/>
                <a:cs typeface="Times New Roman" pitchFamily="18" charset="0"/>
              </a:rPr>
              <a:t>B</a:t>
            </a:r>
            <a:r>
              <a:rPr lang="en-US" altLang="zh-CN" baseline="-25000" dirty="0" smtClean="0">
                <a:ea typeface="宋体" pitchFamily="2" charset="-122"/>
                <a:cs typeface="Times New Roman" pitchFamily="18" charset="0"/>
              </a:rPr>
              <a:t>0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2013-7-26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4E23-BABE-42FB-AEF6-1504B3C3A3C7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200875" y="580526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+:  </a:t>
            </a:r>
            <a:r>
              <a:rPr lang="en-US" altLang="zh-CN" sz="2400" dirty="0" err="1" smtClean="0"/>
              <a:t>xor</a:t>
            </a:r>
            <a:r>
              <a:rPr lang="en-US" altLang="zh-CN" sz="2400" dirty="0" smtClean="0"/>
              <a:t> operation</a:t>
            </a:r>
          </a:p>
          <a:p>
            <a:r>
              <a:rPr lang="en-US" altLang="zh-CN" sz="2400" dirty="0" smtClean="0"/>
              <a:t>*: and operation</a:t>
            </a:r>
            <a:endParaRPr lang="zh-CN" altLang="en-US" sz="2400" dirty="0"/>
          </a:p>
        </p:txBody>
      </p:sp>
      <p:pic>
        <p:nvPicPr>
          <p:cNvPr id="21509" name="Picture 5" descr="C:\Documents and Settings\Administrator\Application Data\Tencent\Users\454996482\QQ\WinTemp\RichOle\82IRE7}`7URY%OM(MF1T{5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981" y="1412776"/>
            <a:ext cx="10265262" cy="42630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80195" y="5877272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Century Gothic" pitchFamily="34" charset="0"/>
              </a:rPr>
              <a:t>ANF formula:</a:t>
            </a:r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2968426" y="5877272"/>
          <a:ext cx="3008313" cy="433388"/>
        </p:xfrm>
        <a:graphic>
          <a:graphicData uri="http://schemas.openxmlformats.org/presentationml/2006/ole">
            <p:oleObj spid="_x0000_s30721" name="Equation" r:id="rId5" imgW="1765080" imgH="253800" progId="Equation.DSMT4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2637867" y="1431776"/>
            <a:ext cx="14401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Rectangle 10"/>
          <p:cNvSpPr/>
          <p:nvPr/>
        </p:nvSpPr>
        <p:spPr>
          <a:xfrm>
            <a:off x="7246379" y="5503980"/>
            <a:ext cx="148884" cy="116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 of Bit Representation</a:t>
            </a:r>
            <a:endParaRPr lang="zh-CN" altLang="en-US" dirty="0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2013-7-26</a:t>
            </a:r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4E23-BABE-42FB-AEF6-1504B3C3A3C7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108013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1061555" y="5085186"/>
          <a:ext cx="4700136" cy="576062"/>
        </p:xfrm>
        <a:graphic>
          <a:graphicData uri="http://schemas.openxmlformats.org/presentationml/2006/ole">
            <p:oleObj spid="_x0000_s4097" name="Equation" r:id="rId4" imgW="2323800" imgH="279360" progId="Equation.DSMT4">
              <p:embed/>
            </p:oleObj>
          </a:graphicData>
        </a:graphic>
      </p:graphicFrame>
      <p:sp>
        <p:nvSpPr>
          <p:cNvPr id="8" name="矩形 7"/>
          <p:cNvSpPr/>
          <p:nvPr/>
        </p:nvSpPr>
        <p:spPr>
          <a:xfrm>
            <a:off x="1080195" y="5733256"/>
            <a:ext cx="8352928" cy="83099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lvl="2"/>
            <a:r>
              <a:rPr lang="en-US" altLang="zh-CN" sz="2400" dirty="0" smtClean="0">
                <a:latin typeface="Century Gothic" pitchFamily="34" charset="0"/>
              </a:rPr>
              <a:t>Summary: each bit in the latter 10 rounds is computed from its former bits </a:t>
            </a:r>
            <a:r>
              <a:rPr lang="en-US" altLang="zh-CN" sz="2400" dirty="0" smtClean="0">
                <a:latin typeface="Century Gothic"/>
              </a:rPr>
              <a:t>→ </a:t>
            </a:r>
            <a:r>
              <a:rPr lang="en-US" altLang="zh-CN" sz="2400" dirty="0" smtClean="0">
                <a:latin typeface="Century Gothic" pitchFamily="34" charset="0"/>
              </a:rPr>
              <a:t>bit-relations</a:t>
            </a:r>
          </a:p>
        </p:txBody>
      </p:sp>
      <p:pic>
        <p:nvPicPr>
          <p:cNvPr id="12" name="Picture 1" descr="C:\Documents and Settings\Administrator\Application Data\Tencent\Users\454996482\QQ\WinTemp\RichOle\$W)ZQ6T`T2HCG6P64[1(A7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3234" y="1620765"/>
            <a:ext cx="7214819" cy="3287352"/>
          </a:xfrm>
          <a:prstGeom prst="rect">
            <a:avLst/>
          </a:prstGeom>
          <a:noFill/>
        </p:spPr>
      </p:pic>
      <p:cxnSp>
        <p:nvCxnSpPr>
          <p:cNvPr id="14" name="直接连接符 13"/>
          <p:cNvCxnSpPr/>
          <p:nvPr/>
        </p:nvCxnSpPr>
        <p:spPr>
          <a:xfrm>
            <a:off x="2160315" y="1926124"/>
            <a:ext cx="216024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204383" y="4075484"/>
            <a:ext cx="216024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1080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638175"/>
            <a:ext cx="108013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4105" name="Picture 9" descr="C:\Documents and Settings\Administrator\Application Data\Tencent\Users\454996482\QQ\WinTemp\RichOle\5`38TW2H{]_@05F1IP9Z(D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60315" y="1340768"/>
            <a:ext cx="216099" cy="285318"/>
          </a:xfrm>
          <a:prstGeom prst="rect">
            <a:avLst/>
          </a:prstGeom>
          <a:noFill/>
        </p:spPr>
      </p:pic>
      <p:cxnSp>
        <p:nvCxnSpPr>
          <p:cNvPr id="16" name="直接连接符 15"/>
          <p:cNvCxnSpPr/>
          <p:nvPr/>
        </p:nvCxnSpPr>
        <p:spPr>
          <a:xfrm>
            <a:off x="3860567" y="2708920"/>
            <a:ext cx="1551125" cy="1140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7" name="Picture 11" descr="C:\Documents and Settings\Administrator\Application Data\Tencent\Users\454996482\QQ\WinTemp\RichOle\{HPTPM8O$X%SIJ$7IE0HK8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44291" y="2755669"/>
            <a:ext cx="3463985" cy="241283"/>
          </a:xfrm>
          <a:prstGeom prst="rect">
            <a:avLst/>
          </a:prstGeom>
          <a:noFill/>
        </p:spPr>
      </p:pic>
      <p:pic>
        <p:nvPicPr>
          <p:cNvPr id="4108" name="Picture 12" descr="C:\Documents and Settings\Administrator\Application Data\Tencent\Users\454996482\QQ\WinTemp\RichOle\_2I68185F9JXLLVZE{LLGZ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32323" y="3573016"/>
            <a:ext cx="212047" cy="239613"/>
          </a:xfrm>
          <a:prstGeom prst="rect">
            <a:avLst/>
          </a:prstGeom>
          <a:noFill/>
        </p:spPr>
      </p:pic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128867" y="5126196"/>
          <a:ext cx="1903110" cy="504056"/>
        </p:xfrm>
        <a:graphic>
          <a:graphicData uri="http://schemas.openxmlformats.org/presentationml/2006/ole">
            <p:oleObj spid="_x0000_s4099" name="Equation" r:id="rId9" imgW="927000" imgH="241200" progId="Equation.DSMT4">
              <p:embed/>
            </p:oleObj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8497019" y="2708920"/>
            <a:ext cx="288032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512517" y="4622140"/>
            <a:ext cx="288032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522533" y="4879176"/>
            <a:ext cx="288032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2013-7-26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4E23-BABE-42FB-AEF6-1504B3C3A3C7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 smtClean="0"/>
              <a:t>Cold Boot Attack</a:t>
            </a:r>
          </a:p>
          <a:p>
            <a:r>
              <a:rPr lang="en-US" altLang="zh-CN" dirty="0" smtClean="0"/>
              <a:t>Advanced Encryption Standard (AES)</a:t>
            </a:r>
          </a:p>
          <a:p>
            <a:r>
              <a:rPr lang="en-US" altLang="zh-CN" dirty="0" smtClean="0">
                <a:solidFill>
                  <a:srgbClr val="0070C0"/>
                </a:solidFill>
              </a:rPr>
              <a:t>Recover AES key Schedule</a:t>
            </a:r>
          </a:p>
          <a:p>
            <a:pPr lvl="1"/>
            <a:r>
              <a:rPr lang="en-US" altLang="zh-CN" dirty="0" smtClean="0">
                <a:solidFill>
                  <a:srgbClr val="0070C0"/>
                </a:solidFill>
              </a:rPr>
              <a:t>Using SAT solvers</a:t>
            </a:r>
          </a:p>
          <a:p>
            <a:pPr lvl="1"/>
            <a:r>
              <a:rPr lang="en-US" altLang="zh-CN" dirty="0" smtClean="0">
                <a:solidFill>
                  <a:srgbClr val="0070C0"/>
                </a:solidFill>
              </a:rPr>
              <a:t>Using </a:t>
            </a:r>
            <a:r>
              <a:rPr lang="en-US" altLang="zh-CN" dirty="0" err="1" smtClean="0">
                <a:solidFill>
                  <a:srgbClr val="0070C0"/>
                </a:solidFill>
              </a:rPr>
              <a:t>MaxSAT</a:t>
            </a:r>
            <a:r>
              <a:rPr lang="en-US" altLang="zh-CN" dirty="0" smtClean="0">
                <a:solidFill>
                  <a:srgbClr val="0070C0"/>
                </a:solidFill>
              </a:rPr>
              <a:t> solvers</a:t>
            </a:r>
          </a:p>
          <a:p>
            <a:pPr lvl="1"/>
            <a:r>
              <a:rPr lang="en-US" altLang="zh-CN" dirty="0" smtClean="0">
                <a:solidFill>
                  <a:srgbClr val="0070C0"/>
                </a:solidFill>
              </a:rPr>
              <a:t>Comparison</a:t>
            </a:r>
          </a:p>
          <a:p>
            <a:r>
              <a:rPr lang="en-US" altLang="ja-JP" dirty="0" smtClean="0"/>
              <a:t>E</a:t>
            </a:r>
            <a:r>
              <a:rPr lang="en-US" altLang="zh-CN" dirty="0" smtClean="0"/>
              <a:t>xperiment</a:t>
            </a:r>
            <a:endParaRPr lang="en-US" altLang="ja-JP" dirty="0" smtClean="0"/>
          </a:p>
          <a:p>
            <a:r>
              <a:rPr lang="en-US" altLang="ja-JP" dirty="0" smtClean="0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Assumption of AES Key Recovery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2013-7-26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4E23-BABE-42FB-AEF6-1504B3C3A3C7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Assumption</a:t>
            </a:r>
          </a:p>
          <a:p>
            <a:pPr lvl="1"/>
            <a:r>
              <a:rPr lang="en-US" altLang="zh-CN" dirty="0" smtClean="0"/>
              <a:t>Perfect assumption</a:t>
            </a:r>
          </a:p>
          <a:p>
            <a:pPr lvl="2"/>
            <a:r>
              <a:rPr lang="en-US" altLang="zh-CN" dirty="0" smtClean="0"/>
              <a:t>Decay occurs only on 1s</a:t>
            </a:r>
          </a:p>
          <a:p>
            <a:pPr lvl="2"/>
            <a:r>
              <a:rPr lang="en-US" altLang="zh-CN" dirty="0" smtClean="0"/>
              <a:t>No reverse flipping errors: no 0s flip to 1</a:t>
            </a:r>
          </a:p>
          <a:p>
            <a:pPr lvl="1"/>
            <a:r>
              <a:rPr lang="en-US" altLang="zh-CN" dirty="0" smtClean="0"/>
              <a:t>Realistic assumption</a:t>
            </a:r>
          </a:p>
          <a:p>
            <a:pPr lvl="2"/>
            <a:r>
              <a:rPr lang="en-US" altLang="zh-CN" dirty="0" smtClean="0"/>
              <a:t>Decay occurs mainly on 1s</a:t>
            </a:r>
          </a:p>
          <a:p>
            <a:pPr lvl="2"/>
            <a:r>
              <a:rPr lang="en-US" altLang="zh-CN" dirty="0" smtClean="0"/>
              <a:t>A few reverse flipping errors: 0.1% of 0s flip to 1</a:t>
            </a:r>
          </a:p>
          <a:p>
            <a:r>
              <a:rPr lang="en-US" altLang="zh-CN" dirty="0" smtClean="0"/>
              <a:t>This work </a:t>
            </a:r>
          </a:p>
          <a:p>
            <a:pPr lvl="1"/>
            <a:r>
              <a:rPr lang="en-US" altLang="zh-CN" dirty="0" smtClean="0"/>
              <a:t>Recover AES-128 key schedule based on the realistic assumption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 descr="C:\Documents and Settings\Administrator\Application Data\Tencent\Users\454996482\QQ\WinTemp\RichOle\$W)ZQ6T`T2HCG6P64[1(A7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425" y="1671191"/>
            <a:ext cx="5438274" cy="2477889"/>
          </a:xfrm>
          <a:prstGeom prst="rect">
            <a:avLst/>
          </a:prstGeom>
          <a:noFill/>
        </p:spPr>
      </p:pic>
      <p:sp>
        <p:nvSpPr>
          <p:cNvPr id="27" name="折角形 26"/>
          <p:cNvSpPr/>
          <p:nvPr/>
        </p:nvSpPr>
        <p:spPr>
          <a:xfrm>
            <a:off x="576139" y="5013176"/>
            <a:ext cx="5040560" cy="1224136"/>
          </a:xfrm>
          <a:prstGeom prst="foldedCorner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996607" y="1640989"/>
            <a:ext cx="430061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buFont typeface="+mj-lt"/>
              <a:buAutoNum type="arabicPeriod"/>
            </a:pPr>
            <a:r>
              <a:rPr lang="en-US" altLang="zh-CN" sz="2200" dirty="0" smtClean="0"/>
              <a:t>All 1s in the key schedule are treated as hard constraints</a:t>
            </a:r>
          </a:p>
          <a:p>
            <a:pPr marL="457200" lvl="2" indent="-457200">
              <a:buFont typeface="+mj-lt"/>
              <a:buAutoNum type="arabicPeriod"/>
            </a:pPr>
            <a:endParaRPr lang="en-US" altLang="zh-CN" sz="2200" baseline="-25000" dirty="0" smtClean="0"/>
          </a:p>
          <a:p>
            <a:pPr marL="457200" lvl="2" indent="-457200">
              <a:buFont typeface="+mj-lt"/>
              <a:buAutoNum type="arabicPeriod"/>
            </a:pPr>
            <a:endParaRPr lang="en-US" altLang="zh-CN" sz="2200" baseline="-25000" dirty="0" smtClean="0"/>
          </a:p>
          <a:p>
            <a:pPr marL="457200" lvl="2" indent="-457200">
              <a:buFont typeface="+mj-lt"/>
              <a:buAutoNum type="arabicPeriod"/>
            </a:pPr>
            <a:r>
              <a:rPr lang="en-US" altLang="zh-CN" sz="2200" dirty="0" smtClean="0"/>
              <a:t>All bit-relations are treated as hard constraints</a:t>
            </a:r>
          </a:p>
          <a:p>
            <a:pPr marL="457200" lvl="2" indent="-457200">
              <a:buFont typeface="+mj-lt"/>
              <a:buAutoNum type="arabicPeriod"/>
            </a:pPr>
            <a:endParaRPr lang="en-US" altLang="zh-CN" sz="2200" dirty="0" smtClean="0"/>
          </a:p>
          <a:p>
            <a:pPr marL="457200" lvl="2" indent="-457200">
              <a:buFont typeface="+mj-lt"/>
              <a:buAutoNum type="arabicPeriod"/>
            </a:pPr>
            <a:endParaRPr lang="en-US" altLang="zh-CN" sz="2200" dirty="0" smtClean="0"/>
          </a:p>
          <a:p>
            <a:pPr marL="457200" lvl="2" indent="-457200">
              <a:buFont typeface="+mj-lt"/>
              <a:buAutoNum type="arabicPeriod"/>
            </a:pPr>
            <a:endParaRPr lang="en-US" altLang="zh-CN" sz="2200" dirty="0" smtClean="0"/>
          </a:p>
          <a:p>
            <a:pPr marL="457200" lvl="2" indent="-457200">
              <a:buFont typeface="+mj-lt"/>
              <a:buAutoNum type="arabicPeriod"/>
            </a:pPr>
            <a:endParaRPr lang="en-US" altLang="zh-CN" sz="2200" dirty="0" smtClean="0"/>
          </a:p>
          <a:p>
            <a:pPr marL="457200" lvl="2" indent="-457200">
              <a:buFont typeface="+mj-lt"/>
              <a:buAutoNum type="arabicPeriod"/>
            </a:pPr>
            <a:endParaRPr lang="en-US" altLang="zh-CN" sz="2200" baseline="-25000" dirty="0" smtClean="0"/>
          </a:p>
          <a:p>
            <a:pPr marL="457200" lvl="2" indent="-457200">
              <a:buFont typeface="+mj-lt"/>
              <a:buAutoNum type="arabicPeriod"/>
            </a:pPr>
            <a:r>
              <a:rPr lang="en-US" altLang="zh-CN" sz="2200" dirty="0" err="1" smtClean="0"/>
              <a:t>CryptoMiniSat</a:t>
            </a:r>
            <a:r>
              <a:rPr lang="en-US" altLang="zh-CN" sz="2200" dirty="0" smtClean="0"/>
              <a:t>: support XOR operation natively</a:t>
            </a:r>
          </a:p>
          <a:p>
            <a:pPr marL="457200" lvl="2" indent="-457200"/>
            <a:r>
              <a:rPr lang="en-US" altLang="zh-CN" sz="2200" dirty="0" smtClean="0"/>
              <a:t>	e.g., understand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Recover AES keys using SAT solvers</a:t>
            </a:r>
            <a:endParaRPr lang="zh-CN" altLang="en-US" dirty="0"/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2013-7-26</a:t>
            </a:r>
            <a:endParaRPr lang="zh-CN" altLang="en-US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4E23-BABE-42FB-AEF6-1504B3C3A3C7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108013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6581266" y="3494856"/>
          <a:ext cx="2693530" cy="1527029"/>
        </p:xfrm>
        <a:graphic>
          <a:graphicData uri="http://schemas.openxmlformats.org/presentationml/2006/ole">
            <p:oleObj spid="_x0000_s37890" name="Equation" r:id="rId5" imgW="1638000" imgH="914400" progId="Equation.DSMT4">
              <p:embed/>
            </p:oleObj>
          </a:graphicData>
        </a:graphic>
      </p:graphicFrame>
      <p:sp>
        <p:nvSpPr>
          <p:cNvPr id="8" name="矩形 7"/>
          <p:cNvSpPr/>
          <p:nvPr/>
        </p:nvSpPr>
        <p:spPr>
          <a:xfrm>
            <a:off x="999478" y="5030594"/>
            <a:ext cx="4257181" cy="115416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lvl="2">
              <a:spcAft>
                <a:spcPts val="600"/>
              </a:spcAft>
            </a:pPr>
            <a:r>
              <a:rPr lang="en-US" altLang="zh-CN" sz="2400" dirty="0" smtClean="0"/>
              <a:t>Perfect assumption </a:t>
            </a:r>
            <a:r>
              <a:rPr lang="en-US" altLang="zh-CN" sz="2400" baseline="30000" dirty="0" smtClean="0"/>
              <a:t>1</a:t>
            </a:r>
            <a:endParaRPr lang="en-US" altLang="zh-CN" sz="2400" baseline="30000" dirty="0" smtClean="0"/>
          </a:p>
          <a:p>
            <a:pPr marL="0" lvl="2">
              <a:buFont typeface="Wingdings" pitchFamily="2" charset="2"/>
              <a:buChar char="Ø"/>
            </a:pPr>
            <a:r>
              <a:rPr lang="en-US" altLang="zh-CN" sz="2000" dirty="0" smtClean="0"/>
              <a:t>No bit flips from 0 to 1</a:t>
            </a:r>
          </a:p>
          <a:p>
            <a:pPr marL="0" lvl="2">
              <a:buFont typeface="Wingdings" pitchFamily="2" charset="2"/>
              <a:buChar char="Ø"/>
            </a:pPr>
            <a:r>
              <a:rPr lang="en-US" altLang="zh-CN" sz="2000" dirty="0" smtClean="0"/>
              <a:t>All 1s in the key schedule are correct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23258" y="4221088"/>
            <a:ext cx="360040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b="1" dirty="0" smtClean="0"/>
              <a:t>.</a:t>
            </a:r>
          </a:p>
          <a:p>
            <a:pPr>
              <a:lnSpc>
                <a:spcPts val="1500"/>
              </a:lnSpc>
            </a:pPr>
            <a:r>
              <a:rPr lang="en-US" altLang="zh-CN" b="1" dirty="0" smtClean="0"/>
              <a:t>.</a:t>
            </a:r>
          </a:p>
          <a:p>
            <a:pPr>
              <a:lnSpc>
                <a:spcPts val="1500"/>
              </a:lnSpc>
            </a:pPr>
            <a:r>
              <a:rPr lang="en-US" altLang="zh-CN" b="1" dirty="0" smtClean="0"/>
              <a:t>.</a:t>
            </a:r>
            <a:endParaRPr lang="zh-CN" altLang="en-US" b="1" dirty="0"/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6545514" y="2338360"/>
          <a:ext cx="3293530" cy="406345"/>
        </p:xfrm>
        <a:graphic>
          <a:graphicData uri="http://schemas.openxmlformats.org/presentationml/2006/ole">
            <p:oleObj spid="_x0000_s37891" name="Equation" r:id="rId6" imgW="1955520" imgH="241200" progId="Equation.DSMT4">
              <p:embed/>
            </p:oleObj>
          </a:graphicData>
        </a:graphic>
      </p:graphicFrame>
      <p:sp>
        <p:nvSpPr>
          <p:cNvPr id="29" name="矩形 28"/>
          <p:cNvSpPr/>
          <p:nvPr/>
        </p:nvSpPr>
        <p:spPr>
          <a:xfrm>
            <a:off x="576139" y="1628800"/>
            <a:ext cx="5040560" cy="331236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0" name="对象 29"/>
          <p:cNvGraphicFramePr>
            <a:graphicFrameLocks noChangeAspect="1"/>
          </p:cNvGraphicFramePr>
          <p:nvPr/>
        </p:nvGraphicFramePr>
        <p:xfrm>
          <a:off x="8242920" y="5693500"/>
          <a:ext cx="1622251" cy="390409"/>
        </p:xfrm>
        <a:graphic>
          <a:graphicData uri="http://schemas.openxmlformats.org/presentationml/2006/ole">
            <p:oleObj spid="_x0000_s37892" name="Equation" r:id="rId7" imgW="952200" imgH="228600" progId="Equation.DSMT4">
              <p:embed/>
            </p:oleObj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648147" y="3527512"/>
            <a:ext cx="1440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4895" y="1890328"/>
            <a:ext cx="1440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12039" y="2492896"/>
            <a:ext cx="11976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36179" y="1897832"/>
            <a:ext cx="1440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256463" y="1877076"/>
            <a:ext cx="1440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557747" y="1877076"/>
            <a:ext cx="1440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46179" y="4162332"/>
            <a:ext cx="1440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566055" y="2708920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227379" y="2708920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920955" y="2708920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785051" y="2708920"/>
            <a:ext cx="79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579307" y="3887552"/>
            <a:ext cx="263779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92163" y="6269250"/>
            <a:ext cx="86409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700" baseline="30000" dirty="0" smtClean="0"/>
              <a:t>1</a:t>
            </a:r>
            <a:r>
              <a:rPr lang="en-US" altLang="zh-CN" sz="1700" dirty="0" smtClean="0"/>
              <a:t> </a:t>
            </a:r>
            <a:r>
              <a:rPr lang="en-US" altLang="zh-CN" sz="1700" dirty="0" err="1" smtClean="0"/>
              <a:t>Kamal</a:t>
            </a:r>
            <a:r>
              <a:rPr lang="en-US" altLang="zh-CN" sz="1700" dirty="0" smtClean="0"/>
              <a:t> et al., Applications of SAT solvers to AES key recovery from decayed key schedule images, 2010.</a:t>
            </a:r>
            <a:endParaRPr lang="zh-CN" altLang="en-US" sz="1700" dirty="0"/>
          </a:p>
        </p:txBody>
      </p:sp>
      <p:sp>
        <p:nvSpPr>
          <p:cNvPr id="31" name="Right Brace 30"/>
          <p:cNvSpPr/>
          <p:nvPr/>
        </p:nvSpPr>
        <p:spPr>
          <a:xfrm>
            <a:off x="9289107" y="3645024"/>
            <a:ext cx="288032" cy="1152128"/>
          </a:xfrm>
          <a:prstGeom prst="rightBrace">
            <a:avLst>
              <a:gd name="adj1" fmla="val 2367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9577139" y="3650772"/>
            <a:ext cx="1008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No. of formulas: 128*10=1280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996607" y="1640989"/>
            <a:ext cx="430061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buFont typeface="+mj-lt"/>
              <a:buAutoNum type="arabicPeriod"/>
            </a:pPr>
            <a:r>
              <a:rPr lang="en-US" altLang="zh-CN" sz="2200" dirty="0" smtClean="0"/>
              <a:t>All 1s in the key schedule are treated as hard constraints</a:t>
            </a:r>
          </a:p>
          <a:p>
            <a:pPr marL="457200" lvl="2" indent="-457200">
              <a:buFont typeface="+mj-lt"/>
              <a:buAutoNum type="arabicPeriod"/>
            </a:pPr>
            <a:endParaRPr lang="en-US" altLang="zh-CN" sz="2200" baseline="-25000" dirty="0" smtClean="0"/>
          </a:p>
          <a:p>
            <a:pPr marL="457200" lvl="2" indent="-457200">
              <a:buFont typeface="+mj-lt"/>
              <a:buAutoNum type="arabicPeriod"/>
            </a:pPr>
            <a:endParaRPr lang="en-US" altLang="zh-CN" sz="2200" baseline="-25000" dirty="0" smtClean="0"/>
          </a:p>
          <a:p>
            <a:pPr marL="457200" lvl="2" indent="-457200">
              <a:buFont typeface="+mj-lt"/>
              <a:buAutoNum type="arabicPeriod"/>
            </a:pPr>
            <a:r>
              <a:rPr lang="en-US" altLang="zh-CN" sz="2200" dirty="0" smtClean="0"/>
              <a:t>All bit-relations are treated as hard constraints</a:t>
            </a:r>
          </a:p>
          <a:p>
            <a:pPr marL="457200" lvl="2" indent="-457200">
              <a:buFont typeface="+mj-lt"/>
              <a:buAutoNum type="arabicPeriod"/>
            </a:pPr>
            <a:endParaRPr lang="en-US" altLang="zh-CN" sz="2200" dirty="0" smtClean="0"/>
          </a:p>
          <a:p>
            <a:pPr marL="457200" lvl="2" indent="-457200">
              <a:buFont typeface="+mj-lt"/>
              <a:buAutoNum type="arabicPeriod"/>
            </a:pPr>
            <a:endParaRPr lang="en-US" altLang="zh-CN" sz="2200" dirty="0" smtClean="0"/>
          </a:p>
          <a:p>
            <a:pPr marL="457200" lvl="2" indent="-457200">
              <a:buFont typeface="+mj-lt"/>
              <a:buAutoNum type="arabicPeriod"/>
            </a:pPr>
            <a:endParaRPr lang="en-US" altLang="zh-CN" sz="2200" dirty="0" smtClean="0"/>
          </a:p>
          <a:p>
            <a:pPr marL="457200" lvl="2" indent="-457200">
              <a:buFont typeface="+mj-lt"/>
              <a:buAutoNum type="arabicPeriod"/>
            </a:pPr>
            <a:endParaRPr lang="en-US" altLang="zh-CN" sz="2200" dirty="0" smtClean="0"/>
          </a:p>
          <a:p>
            <a:pPr marL="457200" lvl="2" indent="-457200">
              <a:buFont typeface="+mj-lt"/>
              <a:buAutoNum type="arabicPeriod"/>
            </a:pPr>
            <a:endParaRPr lang="en-US" altLang="zh-CN" sz="2200" baseline="-25000" dirty="0" smtClean="0"/>
          </a:p>
          <a:p>
            <a:pPr marL="457200" lvl="2" indent="-457200">
              <a:buFont typeface="+mj-lt"/>
              <a:buAutoNum type="arabicPeriod"/>
            </a:pPr>
            <a:r>
              <a:rPr lang="en-US" altLang="zh-CN" sz="2200" dirty="0" err="1" smtClean="0"/>
              <a:t>CryptoMiniSat</a:t>
            </a:r>
            <a:r>
              <a:rPr lang="en-US" altLang="zh-CN" sz="2200" dirty="0" smtClean="0"/>
              <a:t>: support XOR functions natively</a:t>
            </a:r>
          </a:p>
          <a:p>
            <a:pPr marL="457200" lvl="2" indent="-457200"/>
            <a:r>
              <a:rPr lang="en-US" altLang="zh-CN" sz="2200" dirty="0" smtClean="0"/>
              <a:t>	e.g.,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Recover AES keys using SAT solvers</a:t>
            </a:r>
            <a:endParaRPr lang="zh-CN" altLang="en-US" dirty="0"/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2013-7-26</a:t>
            </a:r>
            <a:endParaRPr lang="zh-CN" altLang="en-US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4E23-BABE-42FB-AEF6-1504B3C3A3C7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108013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6581266" y="3494856"/>
          <a:ext cx="2693530" cy="1527029"/>
        </p:xfrm>
        <a:graphic>
          <a:graphicData uri="http://schemas.openxmlformats.org/presentationml/2006/ole">
            <p:oleObj spid="_x0000_s26626" name="Equation" r:id="rId4" imgW="1638000" imgH="914400" progId="Equation.DSMT4">
              <p:embed/>
            </p:oleObj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6545514" y="2338360"/>
          <a:ext cx="3293530" cy="406345"/>
        </p:xfrm>
        <a:graphic>
          <a:graphicData uri="http://schemas.openxmlformats.org/presentationml/2006/ole">
            <p:oleObj spid="_x0000_s26627" name="Equation" r:id="rId5" imgW="1955520" imgH="241200" progId="Equation.DSMT4">
              <p:embed/>
            </p:oleObj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/>
        </p:nvGraphicFramePr>
        <p:xfrm>
          <a:off x="7090792" y="5733256"/>
          <a:ext cx="1622251" cy="390409"/>
        </p:xfrm>
        <a:graphic>
          <a:graphicData uri="http://schemas.openxmlformats.org/presentationml/2006/ole">
            <p:oleObj spid="_x0000_s26628" name="Equation" r:id="rId6" imgW="952200" imgH="228600" progId="Equation.DSMT4">
              <p:embed/>
            </p:oleObj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04131" y="4941168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altLang="zh-CN" sz="2200" dirty="0" err="1" smtClean="0"/>
              <a:t>S</a:t>
            </a:r>
            <a:r>
              <a:rPr lang="en-US" altLang="zh-CN" sz="2200" baseline="-25000" dirty="0" err="1" smtClean="0"/>
              <a:t>x</a:t>
            </a:r>
            <a:r>
              <a:rPr lang="en-US" altLang="zh-CN" sz="2200" dirty="0" smtClean="0"/>
              <a:t>(B</a:t>
            </a:r>
            <a:r>
              <a:rPr lang="en-US" altLang="zh-CN" sz="2200" baseline="-25000" dirty="0" smtClean="0"/>
              <a:t>i</a:t>
            </a:r>
            <a:r>
              <a:rPr lang="en-US" altLang="zh-CN" sz="2200" dirty="0" smtClean="0"/>
              <a:t>): ANF formula, </a:t>
            </a:r>
            <a:r>
              <a:rPr lang="en-US" altLang="zh-CN" sz="2200" dirty="0" err="1" smtClean="0"/>
              <a:t>XORing</a:t>
            </a:r>
            <a:r>
              <a:rPr lang="en-US" altLang="zh-CN" sz="2200" dirty="0" smtClean="0"/>
              <a:t> conjunctions of variables, e.g., </a:t>
            </a:r>
          </a:p>
          <a:p>
            <a:pPr marL="0" lvl="2"/>
            <a:endParaRPr lang="en-US" altLang="zh-CN" sz="2200" dirty="0" smtClean="0"/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2257055" y="5318626"/>
          <a:ext cx="3008313" cy="433387"/>
        </p:xfrm>
        <a:graphic>
          <a:graphicData uri="http://schemas.openxmlformats.org/presentationml/2006/ole">
            <p:oleObj spid="_x0000_s26629" name="Equation" r:id="rId7" imgW="1765080" imgH="253800" progId="Equation.DSMT4">
              <p:embed/>
            </p:oleObj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1452158" y="5737100"/>
          <a:ext cx="3562350" cy="693738"/>
        </p:xfrm>
        <a:graphic>
          <a:graphicData uri="http://schemas.openxmlformats.org/presentationml/2006/ole">
            <p:oleObj spid="_x0000_s26630" name="Equation" r:id="rId8" imgW="2082600" imgH="406080" progId="Equation.DSMT4">
              <p:embed/>
            </p:oleObj>
          </a:graphicData>
        </a:graphic>
      </p:graphicFrame>
      <p:sp>
        <p:nvSpPr>
          <p:cNvPr id="34" name="右箭头 33"/>
          <p:cNvSpPr/>
          <p:nvPr/>
        </p:nvSpPr>
        <p:spPr>
          <a:xfrm>
            <a:off x="622020" y="5898534"/>
            <a:ext cx="576064" cy="360040"/>
          </a:xfrm>
          <a:prstGeom prst="right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左大括号 34"/>
          <p:cNvSpPr/>
          <p:nvPr/>
        </p:nvSpPr>
        <p:spPr>
          <a:xfrm>
            <a:off x="1270092" y="5809108"/>
            <a:ext cx="144016" cy="559475"/>
          </a:xfrm>
          <a:prstGeom prst="leftBrace">
            <a:avLst>
              <a:gd name="adj1" fmla="val 48646"/>
              <a:gd name="adj2" fmla="val 50000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/>
          <p:nvPr/>
        </p:nvCxnSpPr>
        <p:spPr>
          <a:xfrm>
            <a:off x="2232323" y="5696084"/>
            <a:ext cx="936104" cy="158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3456459" y="5696084"/>
            <a:ext cx="1368152" cy="158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1" descr="C:\Documents and Settings\Administrator\Application Data\Tencent\Users\454996482\QQ\WinTemp\RichOle\$W)ZQ6T`T2HCG6P64[1(A7J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8425" y="1671191"/>
            <a:ext cx="5438274" cy="2477889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3023258" y="4221088"/>
            <a:ext cx="360040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b="1" dirty="0" smtClean="0"/>
              <a:t>.</a:t>
            </a:r>
          </a:p>
          <a:p>
            <a:pPr>
              <a:lnSpc>
                <a:spcPts val="1500"/>
              </a:lnSpc>
            </a:pPr>
            <a:r>
              <a:rPr lang="en-US" altLang="zh-CN" b="1" dirty="0" smtClean="0"/>
              <a:t>.</a:t>
            </a:r>
          </a:p>
          <a:p>
            <a:pPr>
              <a:lnSpc>
                <a:spcPts val="1500"/>
              </a:lnSpc>
            </a:pPr>
            <a:r>
              <a:rPr lang="en-US" altLang="zh-CN" b="1" dirty="0" smtClean="0"/>
              <a:t>.</a:t>
            </a:r>
            <a:endParaRPr lang="zh-CN" altLang="en-US" b="1" dirty="0"/>
          </a:p>
        </p:txBody>
      </p:sp>
      <p:sp>
        <p:nvSpPr>
          <p:cNvPr id="46" name="矩形 45"/>
          <p:cNvSpPr/>
          <p:nvPr/>
        </p:nvSpPr>
        <p:spPr>
          <a:xfrm>
            <a:off x="576139" y="1628800"/>
            <a:ext cx="5040560" cy="331236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8" name="曲线连接符 47"/>
          <p:cNvCxnSpPr/>
          <p:nvPr/>
        </p:nvCxnSpPr>
        <p:spPr>
          <a:xfrm flipV="1">
            <a:off x="5400675" y="5085184"/>
            <a:ext cx="720080" cy="360040"/>
          </a:xfrm>
          <a:prstGeom prst="curvedConnector3">
            <a:avLst>
              <a:gd name="adj1" fmla="val 50000"/>
            </a:avLst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996607" y="1640989"/>
            <a:ext cx="41565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buFont typeface="+mj-lt"/>
              <a:buAutoNum type="arabicPeriod"/>
            </a:pPr>
            <a:r>
              <a:rPr lang="en-US" altLang="zh-CN" sz="2200" dirty="0" smtClean="0"/>
              <a:t>All 1s in the key schedule are treated as hard constraints</a:t>
            </a:r>
          </a:p>
          <a:p>
            <a:pPr marL="457200" lvl="2" indent="-457200">
              <a:buFont typeface="+mj-lt"/>
              <a:buAutoNum type="arabicPeriod"/>
            </a:pPr>
            <a:endParaRPr lang="en-US" altLang="zh-CN" sz="2200" baseline="-25000" dirty="0" smtClean="0"/>
          </a:p>
          <a:p>
            <a:pPr marL="457200" lvl="2" indent="-457200">
              <a:buFont typeface="+mj-lt"/>
              <a:buAutoNum type="arabicPeriod"/>
            </a:pPr>
            <a:endParaRPr lang="en-US" altLang="zh-CN" sz="2200" baseline="-25000" dirty="0" smtClean="0"/>
          </a:p>
          <a:p>
            <a:pPr marL="457200" lvl="2" indent="-457200">
              <a:buFont typeface="+mj-lt"/>
              <a:buAutoNum type="arabicPeriod"/>
            </a:pPr>
            <a:r>
              <a:rPr lang="en-US" altLang="zh-CN" sz="2200" dirty="0" smtClean="0"/>
              <a:t>All bit-relations are treated as hard constraints</a:t>
            </a:r>
          </a:p>
          <a:p>
            <a:pPr marL="457200" lvl="2" indent="-457200">
              <a:buFont typeface="+mj-lt"/>
              <a:buAutoNum type="arabicPeriod"/>
            </a:pPr>
            <a:endParaRPr lang="en-US" altLang="zh-CN" sz="2200" dirty="0" smtClean="0"/>
          </a:p>
          <a:p>
            <a:pPr marL="457200" lvl="2" indent="-457200">
              <a:buFont typeface="+mj-lt"/>
              <a:buAutoNum type="arabicPeriod"/>
            </a:pPr>
            <a:endParaRPr lang="en-US" altLang="zh-CN" sz="2200" dirty="0" smtClean="0"/>
          </a:p>
          <a:p>
            <a:pPr marL="457200" lvl="2" indent="-457200">
              <a:buFont typeface="+mj-lt"/>
              <a:buAutoNum type="arabicPeriod"/>
            </a:pPr>
            <a:endParaRPr lang="en-US" altLang="zh-CN" sz="2200" dirty="0" smtClean="0"/>
          </a:p>
          <a:p>
            <a:pPr marL="457200" lvl="2" indent="-457200">
              <a:buFont typeface="+mj-lt"/>
              <a:buAutoNum type="arabicPeriod"/>
            </a:pPr>
            <a:endParaRPr lang="en-US" altLang="zh-CN" sz="2200" dirty="0" smtClean="0"/>
          </a:p>
          <a:p>
            <a:pPr marL="457200" lvl="2" indent="-457200">
              <a:buFont typeface="+mj-lt"/>
              <a:buAutoNum type="arabicPeriod"/>
            </a:pPr>
            <a:endParaRPr lang="en-US" altLang="zh-CN" sz="2200" baseline="-25000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Recover AES keys using SAT solvers</a:t>
            </a:r>
            <a:endParaRPr lang="zh-CN" altLang="en-US" dirty="0"/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2013-7-26</a:t>
            </a:r>
            <a:endParaRPr lang="zh-CN" altLang="en-US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4E23-BABE-42FB-AEF6-1504B3C3A3C7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108013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40" name="Picture 1" descr="C:\Documents and Settings\Administrator\Application Data\Tencent\Users\454996482\QQ\WinTemp\RichOle\$W)ZQ6T`T2HCG6P64[1(A7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425" y="1671191"/>
            <a:ext cx="5438274" cy="2477889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3023258" y="4221088"/>
            <a:ext cx="360040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b="1" dirty="0" smtClean="0"/>
              <a:t>.</a:t>
            </a:r>
          </a:p>
          <a:p>
            <a:pPr>
              <a:lnSpc>
                <a:spcPts val="1500"/>
              </a:lnSpc>
            </a:pPr>
            <a:r>
              <a:rPr lang="en-US" altLang="zh-CN" b="1" dirty="0" smtClean="0"/>
              <a:t>.</a:t>
            </a:r>
          </a:p>
          <a:p>
            <a:pPr>
              <a:lnSpc>
                <a:spcPts val="1500"/>
              </a:lnSpc>
            </a:pPr>
            <a:r>
              <a:rPr lang="en-US" altLang="zh-CN" b="1" dirty="0" smtClean="0"/>
              <a:t>.</a:t>
            </a:r>
            <a:endParaRPr lang="zh-CN" altLang="en-US" b="1" dirty="0"/>
          </a:p>
        </p:txBody>
      </p:sp>
      <p:sp>
        <p:nvSpPr>
          <p:cNvPr id="46" name="矩形 45"/>
          <p:cNvSpPr/>
          <p:nvPr/>
        </p:nvSpPr>
        <p:spPr>
          <a:xfrm>
            <a:off x="576139" y="1628800"/>
            <a:ext cx="5040560" cy="331236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折角形 26"/>
          <p:cNvSpPr/>
          <p:nvPr/>
        </p:nvSpPr>
        <p:spPr>
          <a:xfrm>
            <a:off x="576139" y="5013176"/>
            <a:ext cx="5040560" cy="1224136"/>
          </a:xfrm>
          <a:prstGeom prst="foldedCorner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7"/>
          <p:cNvSpPr/>
          <p:nvPr/>
        </p:nvSpPr>
        <p:spPr>
          <a:xfrm>
            <a:off x="999478" y="5030594"/>
            <a:ext cx="4257181" cy="115416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lvl="2">
              <a:spcAft>
                <a:spcPts val="600"/>
              </a:spcAft>
            </a:pPr>
            <a:r>
              <a:rPr lang="en-US" altLang="zh-CN" sz="2400" dirty="0" smtClean="0"/>
              <a:t>Perfect assumption </a:t>
            </a:r>
          </a:p>
          <a:p>
            <a:pPr marL="0" lvl="2">
              <a:buFont typeface="Wingdings" pitchFamily="2" charset="2"/>
              <a:buChar char="Ø"/>
            </a:pPr>
            <a:r>
              <a:rPr lang="en-US" altLang="zh-CN" sz="2000" dirty="0" smtClean="0"/>
              <a:t>No bit flips from 0 to 1</a:t>
            </a:r>
          </a:p>
          <a:p>
            <a:pPr marL="0" lvl="2">
              <a:buFont typeface="Wingdings" pitchFamily="2" charset="2"/>
              <a:buChar char="Ø"/>
            </a:pPr>
            <a:r>
              <a:rPr lang="en-US" altLang="zh-CN" sz="2000" dirty="0" smtClean="0"/>
              <a:t>All 1s in the key schedule are correct</a:t>
            </a:r>
          </a:p>
        </p:txBody>
      </p:sp>
      <p:graphicFrame>
        <p:nvGraphicFramePr>
          <p:cNvPr id="25" name="对象 27"/>
          <p:cNvGraphicFramePr>
            <a:graphicFrameLocks noChangeAspect="1"/>
          </p:cNvGraphicFramePr>
          <p:nvPr/>
        </p:nvGraphicFramePr>
        <p:xfrm>
          <a:off x="6545514" y="2338360"/>
          <a:ext cx="3293530" cy="406345"/>
        </p:xfrm>
        <a:graphic>
          <a:graphicData uri="http://schemas.openxmlformats.org/presentationml/2006/ole">
            <p:oleObj spid="_x0000_s47111" name="Equation" r:id="rId5" imgW="1955520" imgH="241200" progId="Equation.DSMT4">
              <p:embed/>
            </p:oleObj>
          </a:graphicData>
        </a:graphic>
      </p:graphicFrame>
      <p:sp>
        <p:nvSpPr>
          <p:cNvPr id="29" name="Down Arrow 28"/>
          <p:cNvSpPr/>
          <p:nvPr/>
        </p:nvSpPr>
        <p:spPr>
          <a:xfrm>
            <a:off x="7920955" y="3573016"/>
            <a:ext cx="504056" cy="576064"/>
          </a:xfrm>
          <a:prstGeom prst="downArrow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Rectangle 31"/>
          <p:cNvSpPr/>
          <p:nvPr/>
        </p:nvSpPr>
        <p:spPr>
          <a:xfrm>
            <a:off x="7272883" y="4293096"/>
            <a:ext cx="16914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2" indent="-457200"/>
            <a:r>
              <a:rPr lang="en-US" altLang="zh-CN" sz="2200" dirty="0" err="1" smtClean="0"/>
              <a:t>CryptoMiniSat</a:t>
            </a:r>
            <a:endParaRPr lang="en-US" altLang="zh-CN" sz="2200" dirty="0" smtClean="0"/>
          </a:p>
        </p:txBody>
      </p:sp>
      <p:sp>
        <p:nvSpPr>
          <p:cNvPr id="33" name="Down Arrow 32"/>
          <p:cNvSpPr/>
          <p:nvPr/>
        </p:nvSpPr>
        <p:spPr>
          <a:xfrm>
            <a:off x="7920955" y="4941168"/>
            <a:ext cx="504056" cy="576064"/>
          </a:xfrm>
          <a:prstGeom prst="downArrow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Rectangle 35"/>
          <p:cNvSpPr/>
          <p:nvPr/>
        </p:nvSpPr>
        <p:spPr>
          <a:xfrm>
            <a:off x="8425011" y="3645024"/>
            <a:ext cx="7857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2" indent="-457200"/>
            <a:r>
              <a:rPr lang="en-US" altLang="zh-CN" sz="2200" dirty="0" smtClean="0"/>
              <a:t>input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425011" y="4942329"/>
            <a:ext cx="965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2" indent="-457200"/>
            <a:r>
              <a:rPr lang="en-US" altLang="zh-CN" sz="2200" dirty="0" smtClean="0"/>
              <a:t>output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552803" y="5662409"/>
            <a:ext cx="3275769" cy="430887"/>
          </a:xfrm>
          <a:prstGeom prst="rect">
            <a:avLst/>
          </a:prstGeom>
          <a:ln w="12700">
            <a:noFill/>
          </a:ln>
        </p:spPr>
        <p:txBody>
          <a:bodyPr wrap="none">
            <a:spAutoFit/>
          </a:bodyPr>
          <a:lstStyle/>
          <a:p>
            <a:pPr marL="457200" lvl="2" indent="-457200"/>
            <a:r>
              <a:rPr lang="en-US" altLang="zh-CN" sz="2200" dirty="0" smtClean="0"/>
              <a:t>SAT + assignment of all bits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369031" y="1628800"/>
            <a:ext cx="3712164" cy="1872208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Rectangle 42"/>
          <p:cNvSpPr/>
          <p:nvPr/>
        </p:nvSpPr>
        <p:spPr>
          <a:xfrm>
            <a:off x="6408787" y="5615744"/>
            <a:ext cx="3552260" cy="50405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Bevel 49"/>
          <p:cNvSpPr/>
          <p:nvPr/>
        </p:nvSpPr>
        <p:spPr>
          <a:xfrm>
            <a:off x="7128867" y="4175584"/>
            <a:ext cx="2160240" cy="648072"/>
          </a:xfrm>
          <a:prstGeom prst="bevel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" descr="C:\Documents and Settings\Administrator\Application Data\Tencent\Users\454996482\QQ\WinTemp\RichOle\$W)ZQ6T`T2HCG6P64[1(A7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425" y="1671191"/>
            <a:ext cx="5438274" cy="2477889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Recover AES keys using SAT solvers</a:t>
            </a:r>
            <a:endParaRPr lang="zh-CN" altLang="en-US" dirty="0"/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2013-7-26</a:t>
            </a:r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4E23-BABE-42FB-AEF6-1504B3C3A3C7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108013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5256659" y="4166498"/>
            <a:ext cx="216024" cy="27061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</a:rPr>
              <a:t>1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31872" y="44278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Flip from 0 to 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1" name="折角形 30"/>
          <p:cNvSpPr/>
          <p:nvPr/>
        </p:nvSpPr>
        <p:spPr>
          <a:xfrm>
            <a:off x="576139" y="5013176"/>
            <a:ext cx="5040560" cy="1224136"/>
          </a:xfrm>
          <a:prstGeom prst="foldedCorner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864172" y="5030594"/>
            <a:ext cx="4680520" cy="115416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lvl="2">
              <a:spcAft>
                <a:spcPts val="600"/>
              </a:spcAft>
            </a:pPr>
            <a:r>
              <a:rPr lang="en-US" altLang="zh-CN" sz="2400" dirty="0" smtClean="0"/>
              <a:t>Realistic assumption</a:t>
            </a:r>
          </a:p>
          <a:p>
            <a:pPr marL="0" lvl="2">
              <a:buFont typeface="Wingdings" pitchFamily="2" charset="2"/>
              <a:buChar char="Ø"/>
            </a:pPr>
            <a:r>
              <a:rPr lang="en-US" altLang="zh-CN" sz="2000" dirty="0" smtClean="0"/>
              <a:t>Some bits flip from 0 to 1</a:t>
            </a:r>
          </a:p>
          <a:p>
            <a:pPr marL="0" lvl="2">
              <a:buFont typeface="Wingdings" pitchFamily="2" charset="2"/>
              <a:buChar char="Ø"/>
            </a:pPr>
            <a:r>
              <a:rPr lang="en-US" altLang="zh-CN" sz="2000" dirty="0" smtClean="0"/>
              <a:t>Not all 1s in the key schedule are correct</a:t>
            </a:r>
          </a:p>
        </p:txBody>
      </p:sp>
      <p:sp>
        <p:nvSpPr>
          <p:cNvPr id="33" name="矩形 32"/>
          <p:cNvSpPr/>
          <p:nvPr/>
        </p:nvSpPr>
        <p:spPr>
          <a:xfrm>
            <a:off x="576139" y="1628800"/>
            <a:ext cx="5040560" cy="331236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3023258" y="4221088"/>
            <a:ext cx="360040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b="1" dirty="0" smtClean="0"/>
              <a:t>.</a:t>
            </a:r>
          </a:p>
          <a:p>
            <a:pPr>
              <a:lnSpc>
                <a:spcPts val="1500"/>
              </a:lnSpc>
            </a:pPr>
            <a:r>
              <a:rPr lang="en-US" altLang="zh-CN" b="1" dirty="0" smtClean="0"/>
              <a:t>.</a:t>
            </a:r>
          </a:p>
          <a:p>
            <a:pPr>
              <a:lnSpc>
                <a:spcPts val="1500"/>
              </a:lnSpc>
            </a:pPr>
            <a:r>
              <a:rPr lang="en-US" altLang="zh-CN" b="1" dirty="0" smtClean="0"/>
              <a:t>.</a:t>
            </a:r>
            <a:endParaRPr lang="zh-CN" alt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996607" y="1640989"/>
            <a:ext cx="43006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buFont typeface="+mj-lt"/>
              <a:buAutoNum type="arabicPeriod"/>
            </a:pPr>
            <a:r>
              <a:rPr lang="en-US" altLang="zh-CN" sz="2200" dirty="0" smtClean="0"/>
              <a:t>All 1s in the key schedule are treated as hard constraints</a:t>
            </a:r>
          </a:p>
          <a:p>
            <a:pPr marL="457200" lvl="2" indent="-457200">
              <a:buFont typeface="+mj-lt"/>
              <a:buAutoNum type="arabicPeriod"/>
            </a:pPr>
            <a:endParaRPr lang="en-US" altLang="zh-CN" sz="2200" baseline="-25000" dirty="0" smtClean="0"/>
          </a:p>
          <a:p>
            <a:pPr marL="457200" lvl="2" indent="-457200">
              <a:buFont typeface="+mj-lt"/>
              <a:buAutoNum type="arabicPeriod"/>
            </a:pPr>
            <a:endParaRPr lang="en-US" altLang="zh-CN" sz="2200" baseline="-25000" dirty="0" smtClean="0"/>
          </a:p>
          <a:p>
            <a:pPr marL="457200" lvl="2" indent="-457200">
              <a:buFont typeface="+mj-lt"/>
              <a:buAutoNum type="arabicPeriod"/>
            </a:pPr>
            <a:r>
              <a:rPr lang="en-US" altLang="zh-CN" sz="2200" dirty="0" smtClean="0"/>
              <a:t>All bit-relations are treated as hard constraints</a:t>
            </a:r>
          </a:p>
          <a:p>
            <a:pPr marL="457200" lvl="2" indent="-457200">
              <a:buFont typeface="+mj-lt"/>
              <a:buAutoNum type="arabicPeriod"/>
            </a:pPr>
            <a:endParaRPr lang="en-US" altLang="zh-CN" sz="2200" dirty="0" smtClean="0"/>
          </a:p>
          <a:p>
            <a:pPr marL="457200" lvl="2" indent="-457200">
              <a:buFont typeface="+mj-lt"/>
              <a:buAutoNum type="arabicPeriod"/>
            </a:pPr>
            <a:endParaRPr lang="en-US" altLang="zh-CN" sz="2200" dirty="0" smtClean="0"/>
          </a:p>
          <a:p>
            <a:pPr marL="457200" lvl="2" indent="-457200">
              <a:buFont typeface="+mj-lt"/>
              <a:buAutoNum type="arabicPeriod"/>
            </a:pPr>
            <a:endParaRPr lang="en-US" altLang="zh-CN" sz="2200" dirty="0" smtClean="0"/>
          </a:p>
          <a:p>
            <a:pPr marL="457200" lvl="2" indent="-457200">
              <a:buFont typeface="+mj-lt"/>
              <a:buAutoNum type="arabicPeriod"/>
            </a:pPr>
            <a:endParaRPr lang="en-US" altLang="zh-CN" sz="2200" dirty="0" smtClean="0"/>
          </a:p>
          <a:p>
            <a:pPr marL="457200" lvl="2" indent="-457200">
              <a:buFont typeface="+mj-lt"/>
              <a:buAutoNum type="arabicPeriod"/>
            </a:pPr>
            <a:endParaRPr lang="en-US" altLang="zh-CN" sz="2200" baseline="-25000" dirty="0" smtClean="0"/>
          </a:p>
        </p:txBody>
      </p:sp>
      <p:graphicFrame>
        <p:nvGraphicFramePr>
          <p:cNvPr id="24" name="对象 27"/>
          <p:cNvGraphicFramePr>
            <a:graphicFrameLocks noChangeAspect="1"/>
          </p:cNvGraphicFramePr>
          <p:nvPr/>
        </p:nvGraphicFramePr>
        <p:xfrm>
          <a:off x="6545514" y="2338360"/>
          <a:ext cx="3293530" cy="406345"/>
        </p:xfrm>
        <a:graphic>
          <a:graphicData uri="http://schemas.openxmlformats.org/presentationml/2006/ole">
            <p:oleObj spid="_x0000_s45059" name="Equation" r:id="rId5" imgW="1955520" imgH="241200" progId="Equation.DSMT4">
              <p:embed/>
            </p:oleObj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8758547" y="2722172"/>
            <a:ext cx="79208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577139" y="2555612"/>
            <a:ext cx="1224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incorrect</a:t>
            </a:r>
            <a:endParaRPr kumimoji="1" lang="ja-JP" altLang="en-US" sz="2000">
              <a:solidFill>
                <a:srgbClr val="FF000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256659" y="3991812"/>
            <a:ext cx="216024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5269911" y="3978560"/>
            <a:ext cx="144016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704931" y="5616905"/>
            <a:ext cx="95564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2" indent="-457200"/>
            <a:r>
              <a:rPr lang="en-US" altLang="zh-CN" sz="2200" dirty="0" smtClean="0"/>
              <a:t>UNSAT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696547" y="5575988"/>
            <a:ext cx="976740" cy="50405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Rectangle 64"/>
          <p:cNvSpPr/>
          <p:nvPr/>
        </p:nvSpPr>
        <p:spPr>
          <a:xfrm>
            <a:off x="6369031" y="1628800"/>
            <a:ext cx="3712164" cy="187220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Down Arrow 65"/>
          <p:cNvSpPr/>
          <p:nvPr/>
        </p:nvSpPr>
        <p:spPr>
          <a:xfrm>
            <a:off x="7920955" y="3573016"/>
            <a:ext cx="504056" cy="576064"/>
          </a:xfrm>
          <a:prstGeom prst="down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Rectangle 66"/>
          <p:cNvSpPr/>
          <p:nvPr/>
        </p:nvSpPr>
        <p:spPr>
          <a:xfrm>
            <a:off x="7272883" y="4293096"/>
            <a:ext cx="16914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2" indent="-457200"/>
            <a:r>
              <a:rPr lang="en-US" altLang="zh-CN" sz="2200" dirty="0" err="1" smtClean="0"/>
              <a:t>CryptoMiniSat</a:t>
            </a:r>
            <a:endParaRPr lang="en-US" altLang="zh-CN" sz="2200" dirty="0" smtClean="0"/>
          </a:p>
        </p:txBody>
      </p:sp>
      <p:sp>
        <p:nvSpPr>
          <p:cNvPr id="68" name="Down Arrow 67"/>
          <p:cNvSpPr/>
          <p:nvPr/>
        </p:nvSpPr>
        <p:spPr>
          <a:xfrm>
            <a:off x="7920955" y="4941168"/>
            <a:ext cx="504056" cy="576064"/>
          </a:xfrm>
          <a:prstGeom prst="down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Rectangle 68"/>
          <p:cNvSpPr/>
          <p:nvPr/>
        </p:nvSpPr>
        <p:spPr>
          <a:xfrm>
            <a:off x="8425011" y="3645024"/>
            <a:ext cx="7857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2" indent="-457200"/>
            <a:r>
              <a:rPr lang="en-US" altLang="zh-CN" sz="2200" dirty="0" smtClean="0"/>
              <a:t>input</a:t>
            </a:r>
          </a:p>
        </p:txBody>
      </p:sp>
      <p:sp>
        <p:nvSpPr>
          <p:cNvPr id="70" name="Rectangle 69"/>
          <p:cNvSpPr/>
          <p:nvPr/>
        </p:nvSpPr>
        <p:spPr>
          <a:xfrm>
            <a:off x="8425011" y="4942329"/>
            <a:ext cx="965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2" indent="-457200"/>
            <a:r>
              <a:rPr lang="en-US" altLang="zh-CN" sz="2200" dirty="0" smtClean="0"/>
              <a:t>output</a:t>
            </a:r>
          </a:p>
        </p:txBody>
      </p:sp>
      <p:sp>
        <p:nvSpPr>
          <p:cNvPr id="71" name="Bevel 70"/>
          <p:cNvSpPr/>
          <p:nvPr/>
        </p:nvSpPr>
        <p:spPr>
          <a:xfrm>
            <a:off x="7128867" y="4175584"/>
            <a:ext cx="2160240" cy="648072"/>
          </a:xfrm>
          <a:prstGeom prst="bevel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5996607" y="1640989"/>
            <a:ext cx="43006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buFont typeface="+mj-lt"/>
              <a:buAutoNum type="arabicPeriod"/>
            </a:pPr>
            <a:r>
              <a:rPr lang="en-US" altLang="zh-CN" sz="2200" dirty="0" smtClean="0"/>
              <a:t>All 1s in the key schedule are treated as hard constraints</a:t>
            </a:r>
          </a:p>
          <a:p>
            <a:pPr marL="457200" lvl="2" indent="-457200">
              <a:buFont typeface="+mj-lt"/>
              <a:buAutoNum type="arabicPeriod"/>
            </a:pPr>
            <a:endParaRPr lang="en-US" altLang="zh-CN" sz="2200" baseline="-25000" dirty="0" smtClean="0"/>
          </a:p>
          <a:p>
            <a:pPr marL="457200" lvl="2" indent="-457200">
              <a:buFont typeface="+mj-lt"/>
              <a:buAutoNum type="arabicPeriod"/>
            </a:pPr>
            <a:endParaRPr lang="en-US" altLang="zh-CN" sz="2200" baseline="-25000" dirty="0" smtClean="0"/>
          </a:p>
          <a:p>
            <a:pPr marL="457200" lvl="2" indent="-457200">
              <a:buFont typeface="+mj-lt"/>
              <a:buAutoNum type="arabicPeriod"/>
            </a:pPr>
            <a:r>
              <a:rPr lang="en-US" altLang="zh-CN" sz="2200" dirty="0" smtClean="0"/>
              <a:t>Hard constraints on bit-relations</a:t>
            </a:r>
          </a:p>
          <a:p>
            <a:pPr marL="457200" lvl="2" indent="-457200">
              <a:buFont typeface="+mj-lt"/>
              <a:buAutoNum type="arabicPeriod"/>
            </a:pPr>
            <a:endParaRPr lang="en-US" altLang="zh-CN" sz="2200" dirty="0" smtClean="0"/>
          </a:p>
          <a:p>
            <a:pPr marL="457200" lvl="2" indent="-457200">
              <a:buFont typeface="+mj-lt"/>
              <a:buAutoNum type="arabicPeriod"/>
            </a:pPr>
            <a:endParaRPr lang="en-US" altLang="zh-CN" sz="2200" dirty="0" smtClean="0"/>
          </a:p>
          <a:p>
            <a:pPr marL="457200" lvl="2" indent="-457200">
              <a:buFont typeface="+mj-lt"/>
              <a:buAutoNum type="arabicPeriod"/>
            </a:pPr>
            <a:endParaRPr lang="en-US" altLang="zh-CN" sz="2200" dirty="0" smtClean="0"/>
          </a:p>
          <a:p>
            <a:pPr marL="457200" lvl="2" indent="-457200">
              <a:buFont typeface="+mj-lt"/>
              <a:buAutoNum type="arabicPeriod"/>
            </a:pPr>
            <a:endParaRPr lang="en-US" altLang="zh-CN" sz="2200" dirty="0" smtClean="0"/>
          </a:p>
          <a:p>
            <a:pPr marL="457200" lvl="2" indent="-457200">
              <a:buFont typeface="+mj-lt"/>
              <a:buAutoNum type="arabicPeriod"/>
            </a:pPr>
            <a:endParaRPr lang="en-US" altLang="zh-CN" sz="2200" baseline="-25000" dirty="0" smtClean="0"/>
          </a:p>
        </p:txBody>
      </p:sp>
      <p:pic>
        <p:nvPicPr>
          <p:cNvPr id="37" name="Picture 1" descr="C:\Documents and Settings\Administrator\Application Data\Tencent\Users\454996482\QQ\WinTemp\RichOle\$W)ZQ6T`T2HCG6P64[1(A7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425" y="1671191"/>
            <a:ext cx="5438274" cy="2477889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Recover AES keys using SAT solvers</a:t>
            </a:r>
            <a:endParaRPr lang="zh-CN" altLang="en-US" dirty="0"/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2013-7-26</a:t>
            </a:r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4E23-BABE-42FB-AEF6-1504B3C3A3C7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108013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1" name="折角形 30"/>
          <p:cNvSpPr/>
          <p:nvPr/>
        </p:nvSpPr>
        <p:spPr>
          <a:xfrm>
            <a:off x="576139" y="5013176"/>
            <a:ext cx="5040560" cy="1224136"/>
          </a:xfrm>
          <a:prstGeom prst="foldedCorner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864172" y="5030594"/>
            <a:ext cx="4680520" cy="115416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lvl="2">
              <a:spcAft>
                <a:spcPts val="600"/>
              </a:spcAft>
            </a:pPr>
            <a:r>
              <a:rPr lang="en-US" altLang="zh-CN" sz="2400" dirty="0" smtClean="0"/>
              <a:t>Realistic assumption</a:t>
            </a:r>
          </a:p>
          <a:p>
            <a:pPr marL="0" lvl="2">
              <a:buFont typeface="Wingdings" pitchFamily="2" charset="2"/>
              <a:buChar char="Ø"/>
            </a:pPr>
            <a:r>
              <a:rPr lang="en-US" altLang="zh-CN" sz="2000" dirty="0" smtClean="0"/>
              <a:t>Some bits flip from 0 to 1</a:t>
            </a:r>
          </a:p>
          <a:p>
            <a:pPr marL="0" lvl="2">
              <a:buFont typeface="Wingdings" pitchFamily="2" charset="2"/>
              <a:buChar char="Ø"/>
            </a:pPr>
            <a:r>
              <a:rPr lang="en-US" altLang="zh-CN" sz="2000" dirty="0" smtClean="0"/>
              <a:t>Not all 1s in the key schedule are correct</a:t>
            </a:r>
          </a:p>
        </p:txBody>
      </p:sp>
      <p:sp>
        <p:nvSpPr>
          <p:cNvPr id="33" name="矩形 32"/>
          <p:cNvSpPr/>
          <p:nvPr/>
        </p:nvSpPr>
        <p:spPr>
          <a:xfrm>
            <a:off x="576139" y="1628800"/>
            <a:ext cx="5040560" cy="331236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3023258" y="4221088"/>
            <a:ext cx="360040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b="1" dirty="0" smtClean="0"/>
              <a:t>.</a:t>
            </a:r>
          </a:p>
          <a:p>
            <a:pPr>
              <a:lnSpc>
                <a:spcPts val="1500"/>
              </a:lnSpc>
            </a:pPr>
            <a:r>
              <a:rPr lang="en-US" altLang="zh-CN" b="1" dirty="0" smtClean="0"/>
              <a:t>.</a:t>
            </a:r>
          </a:p>
          <a:p>
            <a:pPr>
              <a:lnSpc>
                <a:spcPts val="1500"/>
              </a:lnSpc>
            </a:pPr>
            <a:r>
              <a:rPr lang="en-US" altLang="zh-CN" b="1" dirty="0" smtClean="0"/>
              <a:t>.</a:t>
            </a:r>
            <a:endParaRPr lang="zh-CN" altLang="en-US" b="1" dirty="0"/>
          </a:p>
        </p:txBody>
      </p:sp>
      <p:sp>
        <p:nvSpPr>
          <p:cNvPr id="20" name="矩形 28"/>
          <p:cNvSpPr/>
          <p:nvPr/>
        </p:nvSpPr>
        <p:spPr>
          <a:xfrm>
            <a:off x="5256659" y="4166498"/>
            <a:ext cx="216024" cy="27061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</a:rPr>
              <a:t>1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31872" y="44278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Flip from 0 to 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256659" y="3991812"/>
            <a:ext cx="216024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269911" y="3978560"/>
            <a:ext cx="144016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对象 27"/>
          <p:cNvGraphicFramePr>
            <a:graphicFrameLocks noChangeAspect="1"/>
          </p:cNvGraphicFramePr>
          <p:nvPr/>
        </p:nvGraphicFramePr>
        <p:xfrm>
          <a:off x="6545514" y="2338360"/>
          <a:ext cx="3293530" cy="406345"/>
        </p:xfrm>
        <a:graphic>
          <a:graphicData uri="http://schemas.openxmlformats.org/presentationml/2006/ole">
            <p:oleObj spid="_x0000_s39938" name="Equation" r:id="rId5" imgW="1955520" imgH="241200" progId="Equation.DSMT4">
              <p:embed/>
            </p:oleObj>
          </a:graphicData>
        </a:graphic>
      </p:graphicFrame>
      <p:sp>
        <p:nvSpPr>
          <p:cNvPr id="60" name="Rectangle 59"/>
          <p:cNvSpPr/>
          <p:nvPr/>
        </p:nvSpPr>
        <p:spPr>
          <a:xfrm>
            <a:off x="6369031" y="1700808"/>
            <a:ext cx="3856180" cy="15121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7017103" y="2460644"/>
            <a:ext cx="216024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030355" y="2447392"/>
            <a:ext cx="144016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28"/>
          <p:cNvSpPr/>
          <p:nvPr/>
        </p:nvSpPr>
        <p:spPr>
          <a:xfrm>
            <a:off x="6984851" y="2564904"/>
            <a:ext cx="216024" cy="27061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</a:rPr>
              <a:t>0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7691679" y="2460644"/>
            <a:ext cx="216024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7704931" y="2447392"/>
            <a:ext cx="144016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矩形 28"/>
          <p:cNvSpPr/>
          <p:nvPr/>
        </p:nvSpPr>
        <p:spPr>
          <a:xfrm>
            <a:off x="7659427" y="2564904"/>
            <a:ext cx="216024" cy="27061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</a:rPr>
              <a:t>0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8353003" y="2460644"/>
            <a:ext cx="216024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8366255" y="2447392"/>
            <a:ext cx="144016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 28"/>
          <p:cNvSpPr/>
          <p:nvPr/>
        </p:nvSpPr>
        <p:spPr>
          <a:xfrm>
            <a:off x="8320751" y="2564904"/>
            <a:ext cx="216024" cy="27061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</a:rPr>
              <a:t>0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9361115" y="2478062"/>
            <a:ext cx="216024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9374367" y="2464810"/>
            <a:ext cx="144016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矩形 28"/>
          <p:cNvSpPr/>
          <p:nvPr/>
        </p:nvSpPr>
        <p:spPr>
          <a:xfrm>
            <a:off x="9328863" y="2582322"/>
            <a:ext cx="216024" cy="27061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</a:rPr>
              <a:t>0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78" name="流程图: 决策 14"/>
          <p:cNvSpPr/>
          <p:nvPr/>
        </p:nvSpPr>
        <p:spPr>
          <a:xfrm>
            <a:off x="7358143" y="4479263"/>
            <a:ext cx="1872208" cy="821945"/>
          </a:xfrm>
          <a:prstGeom prst="flowChartDecision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SAT?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cxnSp>
        <p:nvCxnSpPr>
          <p:cNvPr id="79" name="肘形连接符 20"/>
          <p:cNvCxnSpPr>
            <a:stCxn id="78" idx="1"/>
            <a:endCxn id="60" idx="1"/>
          </p:cNvCxnSpPr>
          <p:nvPr/>
        </p:nvCxnSpPr>
        <p:spPr>
          <a:xfrm rot="10800000">
            <a:off x="6369031" y="2456892"/>
            <a:ext cx="989112" cy="2433344"/>
          </a:xfrm>
          <a:prstGeom prst="bentConnector3">
            <a:avLst>
              <a:gd name="adj1" fmla="val 141869"/>
            </a:avLst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箭头连接符 24"/>
          <p:cNvCxnSpPr>
            <a:stCxn id="78" idx="2"/>
            <a:endCxn id="101" idx="0"/>
          </p:cNvCxnSpPr>
          <p:nvPr/>
        </p:nvCxnSpPr>
        <p:spPr>
          <a:xfrm flipH="1">
            <a:off x="8291813" y="5301208"/>
            <a:ext cx="2434" cy="405544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454291" y="450912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No</a:t>
            </a:r>
            <a:endParaRPr lang="zh-CN" altLang="en-US" sz="2000" dirty="0"/>
          </a:p>
        </p:txBody>
      </p:sp>
      <p:sp>
        <p:nvSpPr>
          <p:cNvPr id="82" name="TextBox 81"/>
          <p:cNvSpPr txBox="1"/>
          <p:nvPr/>
        </p:nvSpPr>
        <p:spPr>
          <a:xfrm>
            <a:off x="7776939" y="530120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Yes</a:t>
            </a:r>
            <a:endParaRPr lang="zh-CN" altLang="en-US" sz="2000" dirty="0"/>
          </a:p>
        </p:txBody>
      </p:sp>
      <p:cxnSp>
        <p:nvCxnSpPr>
          <p:cNvPr id="87" name="Straight Arrow Connector 86"/>
          <p:cNvCxnSpPr>
            <a:stCxn id="60" idx="2"/>
            <a:endCxn id="104" idx="0"/>
          </p:cNvCxnSpPr>
          <p:nvPr/>
        </p:nvCxnSpPr>
        <p:spPr>
          <a:xfrm flipH="1">
            <a:off x="8290495" y="3212976"/>
            <a:ext cx="6626" cy="36004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104" idx="2"/>
            <a:endCxn id="78" idx="0"/>
          </p:cNvCxnSpPr>
          <p:nvPr/>
        </p:nvCxnSpPr>
        <p:spPr>
          <a:xfrm>
            <a:off x="8290495" y="4077072"/>
            <a:ext cx="3752" cy="402191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6672951" y="5747669"/>
            <a:ext cx="32757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2" indent="-457200"/>
            <a:r>
              <a:rPr lang="en-US" altLang="zh-CN" sz="2200" dirty="0" smtClean="0"/>
              <a:t>SAT + assignment of all bits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6515683" y="5706752"/>
            <a:ext cx="3552260" cy="50405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Rectangle 103"/>
          <p:cNvSpPr/>
          <p:nvPr/>
        </p:nvSpPr>
        <p:spPr>
          <a:xfrm>
            <a:off x="7246379" y="3573016"/>
            <a:ext cx="2088232" cy="50405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altLang="zh-CN" sz="2200" dirty="0" err="1" smtClean="0">
                <a:solidFill>
                  <a:schemeClr val="tx1"/>
                </a:solidFill>
              </a:rPr>
              <a:t>CryptoMiniSat</a:t>
            </a:r>
            <a:endParaRPr lang="en-US" altLang="zh-CN" sz="2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6" grpId="1"/>
      <p:bldP spid="71" grpId="0"/>
      <p:bldP spid="71" grpId="1"/>
      <p:bldP spid="74" grpId="0"/>
      <p:bldP spid="74" grpId="1"/>
      <p:bldP spid="77" grpId="0"/>
      <p:bldP spid="81" grpId="0" build="allAtOnce"/>
      <p:bldP spid="81" grpId="1" build="allAtOnce"/>
      <p:bldP spid="81" grpId="2" build="allAtOnce"/>
      <p:bldP spid="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Recover AES keys using SAT solvers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2013-7-26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4E23-BABE-42FB-AEF6-1504B3C3A3C7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64171" y="1737320"/>
            <a:ext cx="9397112" cy="4572000"/>
          </a:xfrm>
        </p:spPr>
        <p:txBody>
          <a:bodyPr/>
          <a:lstStyle/>
          <a:p>
            <a:r>
              <a:rPr kumimoji="1" lang="en-US" altLang="ja-JP" dirty="0" smtClean="0"/>
              <a:t>To recover a key schedule with n 1s and k reverse flipping errors</a:t>
            </a:r>
          </a:p>
          <a:p>
            <a:pPr lvl="1"/>
            <a:r>
              <a:rPr kumimoji="1" lang="en-US" altLang="ja-JP" dirty="0" smtClean="0"/>
              <a:t>In the best case:</a:t>
            </a:r>
          </a:p>
          <a:p>
            <a:pPr lvl="2"/>
            <a:r>
              <a:rPr kumimoji="1" lang="en-US" altLang="ja-JP" dirty="0" err="1" smtClean="0"/>
              <a:t>CryptoMiniSat</a:t>
            </a:r>
            <a:r>
              <a:rPr kumimoji="1" lang="en-US" altLang="ja-JP" dirty="0" smtClean="0"/>
              <a:t> needs to run                         times </a:t>
            </a:r>
          </a:p>
          <a:p>
            <a:pPr lvl="1"/>
            <a:r>
              <a:rPr kumimoji="1" lang="en-US" altLang="ja-JP" dirty="0" smtClean="0"/>
              <a:t>In the worst case</a:t>
            </a:r>
          </a:p>
          <a:p>
            <a:pPr lvl="2"/>
            <a:r>
              <a:rPr kumimoji="1" lang="en-US" altLang="ja-JP" dirty="0" err="1" smtClean="0"/>
              <a:t>CryptoMiniSat</a:t>
            </a:r>
            <a:r>
              <a:rPr kumimoji="1" lang="en-US" altLang="ja-JP" dirty="0" smtClean="0"/>
              <a:t> needs to run             times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868988" y="2962275"/>
          <a:ext cx="1895475" cy="909638"/>
        </p:xfrm>
        <a:graphic>
          <a:graphicData uri="http://schemas.openxmlformats.org/presentationml/2006/ole">
            <p:oleObj spid="_x0000_s48130" name="Equation" r:id="rId4" imgW="952200" imgH="457200" progId="Equation.DSMT4">
              <p:embed/>
            </p:oleObj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5832475" y="4114800"/>
          <a:ext cx="909638" cy="682625"/>
        </p:xfrm>
        <a:graphic>
          <a:graphicData uri="http://schemas.openxmlformats.org/presentationml/2006/ole">
            <p:oleObj spid="_x0000_s48131" name="Equation" r:id="rId5" imgW="457200" imgH="3427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2013-7-26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4E23-BABE-42FB-AEF6-1504B3C3A3C7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 smtClean="0"/>
              <a:t>Cold Boot Attack</a:t>
            </a:r>
          </a:p>
          <a:p>
            <a:r>
              <a:rPr lang="en-US" altLang="zh-CN" dirty="0" smtClean="0"/>
              <a:t>Advanced Encryption Standard (AES)</a:t>
            </a:r>
          </a:p>
          <a:p>
            <a:r>
              <a:rPr lang="en-US" altLang="zh-CN" dirty="0" smtClean="0"/>
              <a:t>Recover AES key Schedule</a:t>
            </a:r>
          </a:p>
          <a:p>
            <a:pPr lvl="1"/>
            <a:r>
              <a:rPr lang="en-US" altLang="zh-CN" dirty="0" smtClean="0"/>
              <a:t>Using SAT solvers</a:t>
            </a:r>
          </a:p>
          <a:p>
            <a:pPr lvl="1"/>
            <a:r>
              <a:rPr lang="en-US" altLang="zh-CN" dirty="0" smtClean="0"/>
              <a:t>Using </a:t>
            </a:r>
            <a:r>
              <a:rPr lang="en-US" altLang="zh-CN" dirty="0" err="1" smtClean="0"/>
              <a:t>MaxSAT</a:t>
            </a:r>
            <a:r>
              <a:rPr lang="en-US" altLang="zh-CN" dirty="0" smtClean="0"/>
              <a:t> solvers</a:t>
            </a:r>
          </a:p>
          <a:p>
            <a:pPr lvl="1"/>
            <a:r>
              <a:rPr lang="en-US" altLang="zh-CN" dirty="0" smtClean="0"/>
              <a:t>Comparison</a:t>
            </a:r>
          </a:p>
          <a:p>
            <a:r>
              <a:rPr lang="en-US" altLang="ja-JP" dirty="0" smtClean="0"/>
              <a:t>E</a:t>
            </a:r>
            <a:r>
              <a:rPr lang="en-US" altLang="zh-CN" dirty="0" smtClean="0"/>
              <a:t>xperiment</a:t>
            </a:r>
            <a:endParaRPr lang="en-US" altLang="ja-JP" dirty="0" smtClean="0"/>
          </a:p>
          <a:p>
            <a:r>
              <a:rPr lang="en-US" altLang="ja-JP" dirty="0" smtClean="0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Recover AES keys using </a:t>
            </a:r>
            <a:r>
              <a:rPr lang="en-US" altLang="zh-CN" dirty="0" err="1" smtClean="0"/>
              <a:t>MaxSAT</a:t>
            </a:r>
            <a:r>
              <a:rPr lang="en-US" altLang="zh-CN" dirty="0" smtClean="0"/>
              <a:t> solvers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2013-7-26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4E23-BABE-42FB-AEF6-1504B3C3A3C7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64171" y="1772816"/>
            <a:ext cx="9397112" cy="4572000"/>
          </a:xfrm>
        </p:spPr>
        <p:txBody>
          <a:bodyPr/>
          <a:lstStyle/>
          <a:p>
            <a:r>
              <a:rPr kumimoji="1" lang="en-US" altLang="ja-JP" dirty="0" smtClean="0"/>
              <a:t>Deal with two kinds of constraints</a:t>
            </a:r>
          </a:p>
          <a:p>
            <a:pPr lvl="1"/>
            <a:r>
              <a:rPr kumimoji="1" lang="en-US" altLang="ja-JP" dirty="0" smtClean="0"/>
              <a:t>Hard constraints: must be satisfied</a:t>
            </a:r>
          </a:p>
          <a:p>
            <a:pPr lvl="1"/>
            <a:r>
              <a:rPr kumimoji="1" lang="en-US" altLang="ja-JP" dirty="0" smtClean="0"/>
              <a:t>Soft constraints: may be unsatisfied</a:t>
            </a:r>
          </a:p>
          <a:p>
            <a:r>
              <a:rPr kumimoji="1" lang="en-US" altLang="ja-JP" dirty="0" err="1" smtClean="0"/>
              <a:t>MaxSAT</a:t>
            </a:r>
            <a:r>
              <a:rPr kumimoji="1" lang="en-US" altLang="ja-JP" dirty="0" smtClean="0"/>
              <a:t> solver</a:t>
            </a:r>
          </a:p>
          <a:p>
            <a:pPr lvl="1"/>
            <a:r>
              <a:rPr kumimoji="1" lang="en-US" altLang="ja-JP" dirty="0" smtClean="0"/>
              <a:t>Try to satisfy all hard constraints and the maximum number of soft constraints</a:t>
            </a:r>
          </a:p>
          <a:p>
            <a:pPr lvl="1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Recover AES keys using </a:t>
            </a:r>
            <a:r>
              <a:rPr lang="en-US" altLang="zh-CN" dirty="0" err="1" smtClean="0"/>
              <a:t>MaxSAT</a:t>
            </a:r>
            <a:r>
              <a:rPr lang="en-US" altLang="zh-CN" dirty="0" smtClean="0"/>
              <a:t> solvers</a:t>
            </a:r>
            <a:endParaRPr lang="zh-CN" altLang="en-US" dirty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2013-7-26</a:t>
            </a:r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4E23-BABE-42FB-AEF6-1504B3C3A3C7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108013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0" name="Picture 1" descr="C:\Documents and Settings\Administrator\Application Data\Tencent\Users\454996482\QQ\WinTemp\RichOle\$W)ZQ6T`T2HCG6P64[1(A7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425" y="1671191"/>
            <a:ext cx="5438274" cy="2477889"/>
          </a:xfrm>
          <a:prstGeom prst="rect">
            <a:avLst/>
          </a:prstGeom>
          <a:noFill/>
        </p:spPr>
      </p:pic>
      <p:sp>
        <p:nvSpPr>
          <p:cNvPr id="31" name="折角形 30"/>
          <p:cNvSpPr/>
          <p:nvPr/>
        </p:nvSpPr>
        <p:spPr>
          <a:xfrm>
            <a:off x="576139" y="5013176"/>
            <a:ext cx="5040560" cy="1224136"/>
          </a:xfrm>
          <a:prstGeom prst="foldedCorner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864172" y="5030594"/>
            <a:ext cx="4680520" cy="115416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lvl="2">
              <a:spcAft>
                <a:spcPts val="600"/>
              </a:spcAft>
            </a:pPr>
            <a:r>
              <a:rPr lang="en-US" altLang="zh-CN" sz="2400" dirty="0" smtClean="0"/>
              <a:t>Realistic assumption</a:t>
            </a:r>
          </a:p>
          <a:p>
            <a:pPr marL="0" lvl="2">
              <a:buFont typeface="Wingdings" pitchFamily="2" charset="2"/>
              <a:buChar char="Ø"/>
            </a:pPr>
            <a:r>
              <a:rPr lang="en-US" altLang="zh-CN" sz="2000" dirty="0" smtClean="0"/>
              <a:t>Some bits flip from 0 to 1</a:t>
            </a:r>
          </a:p>
          <a:p>
            <a:pPr marL="0" lvl="2">
              <a:buFont typeface="Wingdings" pitchFamily="2" charset="2"/>
              <a:buChar char="Ø"/>
            </a:pPr>
            <a:r>
              <a:rPr lang="en-US" altLang="zh-CN" sz="2000" dirty="0" smtClean="0"/>
              <a:t>Not all 1s in the key schedule are correct</a:t>
            </a:r>
          </a:p>
        </p:txBody>
      </p:sp>
      <p:sp>
        <p:nvSpPr>
          <p:cNvPr id="33" name="矩形 32"/>
          <p:cNvSpPr/>
          <p:nvPr/>
        </p:nvSpPr>
        <p:spPr>
          <a:xfrm>
            <a:off x="576139" y="1628800"/>
            <a:ext cx="5040560" cy="331236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3023258" y="4221088"/>
            <a:ext cx="360040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b="1" dirty="0" smtClean="0"/>
              <a:t>.</a:t>
            </a:r>
          </a:p>
          <a:p>
            <a:pPr>
              <a:lnSpc>
                <a:spcPts val="1500"/>
              </a:lnSpc>
            </a:pPr>
            <a:r>
              <a:rPr lang="en-US" altLang="zh-CN" b="1" dirty="0" smtClean="0"/>
              <a:t>.</a:t>
            </a:r>
          </a:p>
          <a:p>
            <a:pPr>
              <a:lnSpc>
                <a:spcPts val="1500"/>
              </a:lnSpc>
            </a:pPr>
            <a:r>
              <a:rPr lang="en-US" altLang="zh-CN" b="1" dirty="0" smtClean="0"/>
              <a:t>.</a:t>
            </a:r>
            <a:endParaRPr lang="zh-CN" altLang="en-US" b="1" dirty="0"/>
          </a:p>
        </p:txBody>
      </p:sp>
      <p:sp>
        <p:nvSpPr>
          <p:cNvPr id="35" name="矩形 28"/>
          <p:cNvSpPr/>
          <p:nvPr/>
        </p:nvSpPr>
        <p:spPr>
          <a:xfrm>
            <a:off x="5256659" y="4166498"/>
            <a:ext cx="216024" cy="27061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</a:rPr>
              <a:t>1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31872" y="44278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Flip from 0 to 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5256659" y="3991812"/>
            <a:ext cx="216024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269911" y="3978560"/>
            <a:ext cx="144016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852591" y="1640989"/>
            <a:ext cx="43006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buFont typeface="+mj-lt"/>
              <a:buAutoNum type="arabicPeriod"/>
            </a:pPr>
            <a:r>
              <a:rPr lang="en-US" altLang="zh-CN" sz="2200" dirty="0" smtClean="0"/>
              <a:t>All 1s in the key schedule are treated as </a:t>
            </a:r>
            <a:r>
              <a:rPr lang="en-US" altLang="zh-CN" sz="2200" i="1" dirty="0" smtClean="0">
                <a:solidFill>
                  <a:srgbClr val="7030A0"/>
                </a:solidFill>
              </a:rPr>
              <a:t>soft</a:t>
            </a:r>
            <a:r>
              <a:rPr lang="en-US" altLang="zh-CN" sz="2200" dirty="0" smtClean="0"/>
              <a:t> constraints</a:t>
            </a:r>
          </a:p>
          <a:p>
            <a:pPr marL="457200" lvl="2" indent="-457200">
              <a:buFont typeface="+mj-lt"/>
              <a:buAutoNum type="arabicPeriod"/>
            </a:pPr>
            <a:endParaRPr lang="en-US" altLang="zh-CN" sz="2200" baseline="-25000" dirty="0" smtClean="0"/>
          </a:p>
          <a:p>
            <a:pPr marL="457200" lvl="2" indent="-457200">
              <a:buFont typeface="+mj-lt"/>
              <a:buAutoNum type="arabicPeriod"/>
            </a:pPr>
            <a:endParaRPr lang="en-US" altLang="zh-CN" sz="2200" baseline="-25000" dirty="0" smtClean="0"/>
          </a:p>
          <a:p>
            <a:pPr marL="457200" lvl="2" indent="-457200">
              <a:buFont typeface="+mj-lt"/>
              <a:buAutoNum type="arabicPeriod"/>
            </a:pPr>
            <a:r>
              <a:rPr lang="en-US" altLang="zh-CN" sz="2200" dirty="0" smtClean="0"/>
              <a:t>All bit-relations are treated as hard constraints</a:t>
            </a:r>
          </a:p>
          <a:p>
            <a:pPr marL="457200" lvl="2" indent="-457200">
              <a:buFont typeface="+mj-lt"/>
              <a:buAutoNum type="arabicPeriod"/>
            </a:pPr>
            <a:endParaRPr lang="en-US" altLang="zh-CN" sz="2200" dirty="0" smtClean="0"/>
          </a:p>
          <a:p>
            <a:pPr marL="457200" lvl="2" indent="-457200">
              <a:buFont typeface="+mj-lt"/>
              <a:buAutoNum type="arabicPeriod"/>
            </a:pPr>
            <a:endParaRPr lang="en-US" altLang="zh-CN" sz="2200" dirty="0" smtClean="0"/>
          </a:p>
          <a:p>
            <a:pPr marL="457200" lvl="2" indent="-457200">
              <a:buFont typeface="+mj-lt"/>
              <a:buAutoNum type="arabicPeriod"/>
            </a:pPr>
            <a:endParaRPr lang="en-US" altLang="zh-CN" sz="2200" dirty="0" smtClean="0"/>
          </a:p>
          <a:p>
            <a:pPr marL="457200" lvl="2" indent="-457200">
              <a:buFont typeface="+mj-lt"/>
              <a:buAutoNum type="arabicPeriod"/>
            </a:pPr>
            <a:endParaRPr lang="en-US" altLang="zh-CN" sz="2200" dirty="0" smtClean="0"/>
          </a:p>
          <a:p>
            <a:pPr marL="457200" lvl="2" indent="-457200">
              <a:buFont typeface="+mj-lt"/>
              <a:buAutoNum type="arabicPeriod"/>
            </a:pPr>
            <a:endParaRPr lang="en-US" altLang="zh-CN" sz="2200" baseline="-25000" dirty="0" smtClean="0"/>
          </a:p>
        </p:txBody>
      </p:sp>
      <p:graphicFrame>
        <p:nvGraphicFramePr>
          <p:cNvPr id="43" name="对象 27"/>
          <p:cNvGraphicFramePr>
            <a:graphicFrameLocks noChangeAspect="1"/>
          </p:cNvGraphicFramePr>
          <p:nvPr/>
        </p:nvGraphicFramePr>
        <p:xfrm>
          <a:off x="6401498" y="2338360"/>
          <a:ext cx="3293530" cy="406345"/>
        </p:xfrm>
        <a:graphic>
          <a:graphicData uri="http://schemas.openxmlformats.org/presentationml/2006/ole">
            <p:oleObj spid="_x0000_s27651" name="Equation" r:id="rId5" imgW="1955520" imgH="241200" progId="Equation.DSMT4">
              <p:embed/>
            </p:oleObj>
          </a:graphicData>
        </a:graphic>
      </p:graphicFrame>
      <p:sp>
        <p:nvSpPr>
          <p:cNvPr id="49" name="Rectangle 48"/>
          <p:cNvSpPr/>
          <p:nvPr/>
        </p:nvSpPr>
        <p:spPr>
          <a:xfrm>
            <a:off x="5688707" y="5446385"/>
            <a:ext cx="49462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2" indent="-457200" algn="ctr"/>
            <a:r>
              <a:rPr lang="en-US" altLang="zh-CN" sz="2200" dirty="0" smtClean="0"/>
              <a:t>Maximum No. of satisfied soft constraints</a:t>
            </a:r>
          </a:p>
          <a:p>
            <a:pPr marL="457200" lvl="2" indent="-457200" algn="ctr"/>
            <a:r>
              <a:rPr lang="en-US" altLang="zh-CN" sz="2200" dirty="0" smtClean="0"/>
              <a:t>+ assignment of all bits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225015" y="1700808"/>
            <a:ext cx="3784172" cy="187220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Rectangle 50"/>
          <p:cNvSpPr/>
          <p:nvPr/>
        </p:nvSpPr>
        <p:spPr>
          <a:xfrm>
            <a:off x="5976739" y="5445224"/>
            <a:ext cx="4392488" cy="7920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8614531" y="2722172"/>
            <a:ext cx="79208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9433123" y="2555612"/>
            <a:ext cx="1224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FF0000"/>
                </a:solidFill>
              </a:rPr>
              <a:t>unsatified</a:t>
            </a:r>
            <a:endParaRPr kumimoji="1" lang="ja-JP" altLang="en-US" sz="2000">
              <a:solidFill>
                <a:srgbClr val="FF0000"/>
              </a:solidFill>
            </a:endParaRPr>
          </a:p>
        </p:txBody>
      </p:sp>
      <p:sp>
        <p:nvSpPr>
          <p:cNvPr id="55" name="Oval Callout 54"/>
          <p:cNvSpPr/>
          <p:nvPr/>
        </p:nvSpPr>
        <p:spPr>
          <a:xfrm>
            <a:off x="9145091" y="3356992"/>
            <a:ext cx="1512168" cy="720080"/>
          </a:xfrm>
          <a:prstGeom prst="wedgeEllipseCallout">
            <a:avLst>
              <a:gd name="adj1" fmla="val -51002"/>
              <a:gd name="adj2" fmla="val 66917"/>
            </a:avLst>
          </a:prstGeom>
          <a:solidFill>
            <a:srgbClr val="6A9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What is XOR?</a:t>
            </a:r>
            <a:endParaRPr kumimoji="1" lang="ja-JP" altLang="en-US" sz="2000"/>
          </a:p>
        </p:txBody>
      </p:sp>
      <p:sp>
        <p:nvSpPr>
          <p:cNvPr id="56" name="Bevel 55"/>
          <p:cNvSpPr/>
          <p:nvPr/>
        </p:nvSpPr>
        <p:spPr>
          <a:xfrm>
            <a:off x="7128867" y="4181332"/>
            <a:ext cx="2160240" cy="648072"/>
          </a:xfrm>
          <a:prstGeom prst="bevel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Down Arrow 56"/>
          <p:cNvSpPr/>
          <p:nvPr/>
        </p:nvSpPr>
        <p:spPr>
          <a:xfrm>
            <a:off x="7920955" y="3592016"/>
            <a:ext cx="504056" cy="576064"/>
          </a:xfrm>
          <a:prstGeom prst="down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Rectangle 57"/>
          <p:cNvSpPr/>
          <p:nvPr/>
        </p:nvSpPr>
        <p:spPr>
          <a:xfrm>
            <a:off x="7330832" y="4266592"/>
            <a:ext cx="17289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2" indent="-457200"/>
            <a:r>
              <a:rPr lang="en-US" altLang="zh-CN" sz="2200" dirty="0" err="1" smtClean="0"/>
              <a:t>MaxSAT</a:t>
            </a:r>
            <a:r>
              <a:rPr lang="en-US" altLang="zh-CN" sz="2200" dirty="0" smtClean="0"/>
              <a:t> solver</a:t>
            </a:r>
          </a:p>
        </p:txBody>
      </p:sp>
      <p:sp>
        <p:nvSpPr>
          <p:cNvPr id="59" name="Down Arrow 58"/>
          <p:cNvSpPr/>
          <p:nvPr/>
        </p:nvSpPr>
        <p:spPr>
          <a:xfrm>
            <a:off x="7920955" y="4848404"/>
            <a:ext cx="504056" cy="576064"/>
          </a:xfrm>
          <a:prstGeom prst="down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Rectangle 59"/>
          <p:cNvSpPr/>
          <p:nvPr/>
        </p:nvSpPr>
        <p:spPr>
          <a:xfrm>
            <a:off x="8425011" y="3645024"/>
            <a:ext cx="7857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2" indent="-457200"/>
            <a:r>
              <a:rPr lang="en-US" altLang="zh-CN" sz="2200" dirty="0" smtClean="0"/>
              <a:t>input</a:t>
            </a:r>
          </a:p>
        </p:txBody>
      </p:sp>
      <p:sp>
        <p:nvSpPr>
          <p:cNvPr id="61" name="Rectangle 60"/>
          <p:cNvSpPr/>
          <p:nvPr/>
        </p:nvSpPr>
        <p:spPr>
          <a:xfrm>
            <a:off x="8425011" y="4942329"/>
            <a:ext cx="965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2" indent="-457200"/>
            <a:r>
              <a:rPr lang="en-US" altLang="zh-CN" sz="2200" dirty="0" smtClean="0"/>
              <a:t>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Recover AES keys using </a:t>
            </a:r>
            <a:r>
              <a:rPr lang="en-US" altLang="zh-CN" dirty="0" err="1" smtClean="0"/>
              <a:t>MaxSAT</a:t>
            </a:r>
            <a:r>
              <a:rPr lang="en-US" altLang="zh-CN" dirty="0" smtClean="0"/>
              <a:t> solvers</a:t>
            </a:r>
            <a:endParaRPr lang="zh-CN" altLang="en-US" dirty="0"/>
          </a:p>
        </p:txBody>
      </p:sp>
      <p:sp>
        <p:nvSpPr>
          <p:cNvPr id="15" name="日期占位符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2013-7-26</a:t>
            </a:r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4E23-BABE-42FB-AEF6-1504B3C3A3C7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540068" y="1412777"/>
            <a:ext cx="9721215" cy="4713388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Convert XOR to clauses</a:t>
            </a:r>
          </a:p>
          <a:p>
            <a:pPr lvl="1"/>
            <a:r>
              <a:rPr lang="en-US" altLang="zh-CN" sz="2400" dirty="0" smtClean="0"/>
              <a:t>Direct conversion:</a:t>
            </a:r>
          </a:p>
          <a:p>
            <a:pPr lvl="2"/>
            <a:r>
              <a:rPr lang="en-US" altLang="zh-CN" sz="2000" dirty="0" smtClean="0"/>
              <a:t>n variables </a:t>
            </a:r>
            <a:r>
              <a:rPr lang="en-US" altLang="zh-CN" sz="2000" dirty="0" smtClean="0">
                <a:latin typeface="Century Gothic"/>
              </a:rPr>
              <a:t>→</a:t>
            </a:r>
            <a:r>
              <a:rPr lang="en-US" altLang="zh-CN" sz="2000" dirty="0" smtClean="0"/>
              <a:t> 2</a:t>
            </a:r>
            <a:r>
              <a:rPr lang="en-US" altLang="zh-CN" sz="2000" baseline="30000" dirty="0" smtClean="0"/>
              <a:t>n-1</a:t>
            </a:r>
            <a:r>
              <a:rPr lang="en-US" altLang="zh-CN" sz="2000" dirty="0" smtClean="0"/>
              <a:t> clauses</a:t>
            </a:r>
            <a:endParaRPr lang="en-US" altLang="zh-CN" sz="1200" dirty="0" smtClean="0"/>
          </a:p>
          <a:p>
            <a:pPr lvl="1">
              <a:lnSpc>
                <a:spcPts val="3600"/>
              </a:lnSpc>
              <a:buNone/>
            </a:pPr>
            <a:r>
              <a:rPr lang="en-US" altLang="zh-CN" sz="2400" dirty="0" smtClean="0"/>
              <a:t>	</a:t>
            </a:r>
            <a:endParaRPr lang="en-US" altLang="zh-CN" sz="2400" baseline="-25000" dirty="0" smtClean="0"/>
          </a:p>
          <a:p>
            <a:pPr lvl="1"/>
            <a:r>
              <a:rPr lang="en-US" altLang="zh-CN" sz="2400" dirty="0" smtClean="0"/>
              <a:t>Cut-up conversion: Cut long formula into shorter ones</a:t>
            </a:r>
            <a:endParaRPr lang="zh-CN" altLang="en-US" sz="2400" dirty="0" smtClean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901759" y="1885371"/>
          <a:ext cx="1462098" cy="447012"/>
        </p:xfrm>
        <a:graphic>
          <a:graphicData uri="http://schemas.openxmlformats.org/presentationml/2006/ole">
            <p:oleObj spid="_x0000_s24578" name="Equation" r:id="rId4" imgW="799920" imgH="24120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76738" y="1777773"/>
            <a:ext cx="2808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ym typeface="Wingdings" pitchFamily="2" charset="2"/>
              </a:rPr>
              <a:t>(</a:t>
            </a:r>
            <a:r>
              <a:rPr lang="ja-JP" altLang="en-US" sz="2000" dirty="0" smtClean="0">
                <a:sym typeface="Wingdings" pitchFamily="2" charset="2"/>
              </a:rPr>
              <a:t>￢</a:t>
            </a:r>
            <a:r>
              <a:rPr lang="en-US" altLang="zh-CN" sz="2000" dirty="0" smtClean="0"/>
              <a:t>B</a:t>
            </a:r>
            <a:r>
              <a:rPr lang="en-US" altLang="zh-CN" sz="2000" baseline="-25000" dirty="0" smtClean="0"/>
              <a:t>i </a:t>
            </a:r>
            <a:r>
              <a:rPr lang="en-US" altLang="zh-CN" sz="2000" dirty="0" smtClean="0"/>
              <a:t>∨ </a:t>
            </a:r>
            <a:r>
              <a:rPr lang="ja-JP" altLang="en-US" sz="2000" dirty="0" smtClean="0">
                <a:sym typeface="Wingdings" pitchFamily="2" charset="2"/>
              </a:rPr>
              <a:t>￢</a:t>
            </a:r>
            <a:r>
              <a:rPr lang="en-US" altLang="zh-CN" sz="2000" dirty="0" err="1" smtClean="0"/>
              <a:t>B</a:t>
            </a:r>
            <a:r>
              <a:rPr lang="en-US" altLang="zh-CN" sz="2000" baseline="-25000" dirty="0" err="1" smtClean="0"/>
              <a:t>j</a:t>
            </a:r>
            <a:r>
              <a:rPr lang="en-US" altLang="zh-CN" sz="2000" dirty="0" smtClean="0"/>
              <a:t> ∨ </a:t>
            </a:r>
            <a:r>
              <a:rPr lang="ja-JP" altLang="en-US" sz="2000" dirty="0" smtClean="0">
                <a:sym typeface="Wingdings" pitchFamily="2" charset="2"/>
              </a:rPr>
              <a:t>￢</a:t>
            </a:r>
            <a:r>
              <a:rPr lang="en-US" altLang="zh-CN" sz="2000" dirty="0" err="1" smtClean="0"/>
              <a:t>B</a:t>
            </a:r>
            <a:r>
              <a:rPr lang="en-US" altLang="zh-CN" sz="2000" baseline="-25000" dirty="0" err="1" smtClean="0"/>
              <a:t>k</a:t>
            </a:r>
            <a:r>
              <a:rPr lang="en-US" altLang="zh-CN" sz="2000" dirty="0" smtClean="0"/>
              <a:t> ) ∧</a:t>
            </a:r>
            <a:endParaRPr lang="zh-CN" altLang="en-US" sz="2000" dirty="0" smtClean="0"/>
          </a:p>
          <a:p>
            <a:r>
              <a:rPr lang="en-US" altLang="ja-JP" sz="2000" dirty="0" smtClean="0">
                <a:sym typeface="Wingdings" pitchFamily="2" charset="2"/>
              </a:rPr>
              <a:t>(</a:t>
            </a:r>
            <a:r>
              <a:rPr lang="ja-JP" altLang="en-US" sz="2000" dirty="0" smtClean="0">
                <a:sym typeface="Wingdings" pitchFamily="2" charset="2"/>
              </a:rPr>
              <a:t>￢</a:t>
            </a:r>
            <a:r>
              <a:rPr lang="en-US" altLang="zh-CN" sz="2000" dirty="0" smtClean="0"/>
              <a:t>B</a:t>
            </a:r>
            <a:r>
              <a:rPr lang="en-US" altLang="zh-CN" sz="2000" baseline="-25000" dirty="0" smtClean="0"/>
              <a:t>i </a:t>
            </a:r>
            <a:r>
              <a:rPr lang="en-US" altLang="zh-CN" sz="2000" dirty="0" smtClean="0"/>
              <a:t>∨ </a:t>
            </a:r>
            <a:r>
              <a:rPr lang="en-US" altLang="zh-CN" sz="2000" dirty="0" err="1" smtClean="0"/>
              <a:t>B</a:t>
            </a:r>
            <a:r>
              <a:rPr lang="en-US" altLang="zh-CN" sz="2000" baseline="-25000" dirty="0" err="1" smtClean="0"/>
              <a:t>j</a:t>
            </a:r>
            <a:r>
              <a:rPr lang="en-US" altLang="zh-CN" sz="2000" dirty="0" smtClean="0"/>
              <a:t> ∨ </a:t>
            </a:r>
            <a:r>
              <a:rPr lang="en-US" altLang="zh-CN" sz="2000" dirty="0" err="1" smtClean="0"/>
              <a:t>B</a:t>
            </a:r>
            <a:r>
              <a:rPr lang="en-US" altLang="zh-CN" sz="2000" baseline="-25000" dirty="0" err="1" smtClean="0"/>
              <a:t>k</a:t>
            </a:r>
            <a:r>
              <a:rPr lang="en-US" altLang="zh-CN" sz="2000" dirty="0" smtClean="0"/>
              <a:t> ) ∧</a:t>
            </a:r>
            <a:endParaRPr lang="zh-CN" altLang="en-US" sz="2000" dirty="0" smtClean="0"/>
          </a:p>
          <a:p>
            <a:r>
              <a:rPr lang="en-US" altLang="zh-CN" sz="2000" dirty="0" smtClean="0"/>
              <a:t>(B</a:t>
            </a:r>
            <a:r>
              <a:rPr lang="en-US" altLang="zh-CN" sz="2000" baseline="-25000" dirty="0" smtClean="0"/>
              <a:t>i </a:t>
            </a:r>
            <a:r>
              <a:rPr lang="en-US" altLang="zh-CN" sz="2000" dirty="0" smtClean="0"/>
              <a:t>∨ </a:t>
            </a:r>
            <a:r>
              <a:rPr lang="ja-JP" altLang="en-US" sz="2000" dirty="0" smtClean="0">
                <a:sym typeface="Wingdings" pitchFamily="2" charset="2"/>
              </a:rPr>
              <a:t>￢</a:t>
            </a:r>
            <a:r>
              <a:rPr lang="en-US" altLang="zh-CN" sz="2000" dirty="0" err="1" smtClean="0"/>
              <a:t>B</a:t>
            </a:r>
            <a:r>
              <a:rPr lang="en-US" altLang="zh-CN" sz="2000" baseline="-25000" dirty="0" err="1" smtClean="0"/>
              <a:t>j</a:t>
            </a:r>
            <a:r>
              <a:rPr lang="en-US" altLang="zh-CN" sz="2000" dirty="0" smtClean="0"/>
              <a:t> ∨ </a:t>
            </a:r>
            <a:r>
              <a:rPr lang="en-US" altLang="zh-CN" sz="2000" dirty="0" err="1" smtClean="0"/>
              <a:t>B</a:t>
            </a:r>
            <a:r>
              <a:rPr lang="en-US" altLang="zh-CN" sz="2000" baseline="-25000" dirty="0" err="1" smtClean="0"/>
              <a:t>k</a:t>
            </a:r>
            <a:r>
              <a:rPr lang="en-US" altLang="zh-CN" sz="2000" dirty="0" smtClean="0"/>
              <a:t> ) ∧</a:t>
            </a:r>
            <a:endParaRPr lang="zh-CN" altLang="en-US" sz="2000" dirty="0" smtClean="0"/>
          </a:p>
          <a:p>
            <a:r>
              <a:rPr lang="en-US" altLang="zh-CN" sz="2000" dirty="0" smtClean="0"/>
              <a:t>(B</a:t>
            </a:r>
            <a:r>
              <a:rPr lang="en-US" altLang="zh-CN" sz="2000" baseline="-25000" dirty="0" smtClean="0"/>
              <a:t>i </a:t>
            </a:r>
            <a:r>
              <a:rPr lang="en-US" altLang="zh-CN" sz="2000" dirty="0" smtClean="0"/>
              <a:t>∨ </a:t>
            </a:r>
            <a:r>
              <a:rPr lang="en-US" altLang="zh-CN" sz="2000" dirty="0" err="1" smtClean="0"/>
              <a:t>B</a:t>
            </a:r>
            <a:r>
              <a:rPr lang="en-US" altLang="zh-CN" sz="2000" baseline="-25000" dirty="0" err="1" smtClean="0"/>
              <a:t>j</a:t>
            </a:r>
            <a:r>
              <a:rPr lang="en-US" altLang="zh-CN" sz="2000" dirty="0" smtClean="0"/>
              <a:t> ∨ </a:t>
            </a:r>
            <a:r>
              <a:rPr lang="ja-JP" altLang="en-US" sz="2000" dirty="0" smtClean="0">
                <a:sym typeface="Wingdings" pitchFamily="2" charset="2"/>
              </a:rPr>
              <a:t>￢</a:t>
            </a:r>
            <a:r>
              <a:rPr lang="en-US" altLang="zh-CN" sz="2000" dirty="0" err="1" smtClean="0"/>
              <a:t>B</a:t>
            </a:r>
            <a:r>
              <a:rPr lang="en-US" altLang="zh-CN" sz="2000" baseline="-25000" dirty="0" err="1" smtClean="0"/>
              <a:t>k</a:t>
            </a:r>
            <a:r>
              <a:rPr lang="en-US" altLang="zh-CN" sz="2000" dirty="0" smtClean="0"/>
              <a:t> ) ∧</a:t>
            </a:r>
            <a:endParaRPr lang="zh-CN" altLang="en-US" sz="2000" dirty="0" smtClean="0"/>
          </a:p>
        </p:txBody>
      </p:sp>
      <p:sp>
        <p:nvSpPr>
          <p:cNvPr id="12" name="右箭头 11"/>
          <p:cNvSpPr/>
          <p:nvPr/>
        </p:nvSpPr>
        <p:spPr>
          <a:xfrm>
            <a:off x="5472682" y="1957379"/>
            <a:ext cx="399689" cy="266459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1152202" y="3573015"/>
          <a:ext cx="2725440" cy="432049"/>
        </p:xfrm>
        <a:graphic>
          <a:graphicData uri="http://schemas.openxmlformats.org/presentationml/2006/ole">
            <p:oleObj spid="_x0000_s24584" name="Equation" r:id="rId5" imgW="1460160" imgH="228600" progId="Equation.DSMT4">
              <p:embed/>
            </p:oleObj>
          </a:graphicData>
        </a:graphic>
      </p:graphicFrame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1760056" y="4152214"/>
          <a:ext cx="4068130" cy="1673992"/>
        </p:xfrm>
        <a:graphic>
          <a:graphicData uri="http://schemas.openxmlformats.org/presentationml/2006/ole">
            <p:oleObj spid="_x0000_s24585" name="Equation" r:id="rId6" imgW="2247840" imgH="914400" progId="Equation.DSMT4">
              <p:embed/>
            </p:oleObj>
          </a:graphicData>
        </a:graphic>
      </p:graphicFrame>
      <p:sp>
        <p:nvSpPr>
          <p:cNvPr id="17" name="右箭头 16"/>
          <p:cNvSpPr/>
          <p:nvPr/>
        </p:nvSpPr>
        <p:spPr>
          <a:xfrm>
            <a:off x="4032523" y="3644121"/>
            <a:ext cx="357905" cy="238603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4586" name="Object 10"/>
          <p:cNvGraphicFramePr>
            <a:graphicFrameLocks noChangeAspect="1"/>
          </p:cNvGraphicFramePr>
          <p:nvPr/>
        </p:nvGraphicFramePr>
        <p:xfrm>
          <a:off x="4534405" y="3589121"/>
          <a:ext cx="3242534" cy="419157"/>
        </p:xfrm>
        <a:graphic>
          <a:graphicData uri="http://schemas.openxmlformats.org/presentationml/2006/ole">
            <p:oleObj spid="_x0000_s24586" name="Equation" r:id="rId7" imgW="1790640" imgH="228600" progId="Equation.DSMT4">
              <p:embed/>
            </p:oleObj>
          </a:graphicData>
        </a:graphic>
      </p:graphicFrame>
      <p:sp>
        <p:nvSpPr>
          <p:cNvPr id="19" name="右箭头 18"/>
          <p:cNvSpPr/>
          <p:nvPr/>
        </p:nvSpPr>
        <p:spPr>
          <a:xfrm>
            <a:off x="1152203" y="4774573"/>
            <a:ext cx="357905" cy="238603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4587" name="Object 11"/>
          <p:cNvGraphicFramePr>
            <a:graphicFrameLocks noChangeAspect="1"/>
          </p:cNvGraphicFramePr>
          <p:nvPr/>
        </p:nvGraphicFramePr>
        <p:xfrm>
          <a:off x="6604771" y="4122955"/>
          <a:ext cx="3651618" cy="1673992"/>
        </p:xfrm>
        <a:graphic>
          <a:graphicData uri="http://schemas.openxmlformats.org/presentationml/2006/ole">
            <p:oleObj spid="_x0000_s24587" name="Equation" r:id="rId8" imgW="2019240" imgH="914400" progId="Equation.DSMT4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512243" y="5919663"/>
            <a:ext cx="3240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entury Gothic" pitchFamily="34" charset="0"/>
              </a:rPr>
              <a:t>direct conversion</a:t>
            </a:r>
            <a:endParaRPr lang="zh-CN" altLang="en-US" sz="2400" dirty="0">
              <a:latin typeface="Century Gothic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82266" y="4066435"/>
            <a:ext cx="4271751" cy="17388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Rectangle 22"/>
          <p:cNvSpPr/>
          <p:nvPr/>
        </p:nvSpPr>
        <p:spPr>
          <a:xfrm>
            <a:off x="5976813" y="1812572"/>
            <a:ext cx="2808237" cy="12961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Rectangle 23"/>
          <p:cNvSpPr/>
          <p:nvPr/>
        </p:nvSpPr>
        <p:spPr>
          <a:xfrm>
            <a:off x="6408788" y="4066436"/>
            <a:ext cx="3888431" cy="17388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箭头 20"/>
          <p:cNvSpPr/>
          <p:nvPr/>
        </p:nvSpPr>
        <p:spPr>
          <a:xfrm>
            <a:off x="1152203" y="6044679"/>
            <a:ext cx="357905" cy="238603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Rectangle 26"/>
          <p:cNvSpPr/>
          <p:nvPr/>
        </p:nvSpPr>
        <p:spPr>
          <a:xfrm>
            <a:off x="1728267" y="5431972"/>
            <a:ext cx="18722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箭头 20"/>
          <p:cNvSpPr/>
          <p:nvPr/>
        </p:nvSpPr>
        <p:spPr>
          <a:xfrm>
            <a:off x="5904731" y="5517232"/>
            <a:ext cx="357905" cy="23860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Comparison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2013-7-26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4E23-BABE-42FB-AEF6-1504B3C3A3C7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Recover AES key schedule in the presence of reverse flipping errors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24211" y="2636911"/>
          <a:ext cx="8784976" cy="2521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2181"/>
                <a:gridCol w="2432762"/>
                <a:gridCol w="2230033"/>
              </a:tblGrid>
              <a:tr h="419020">
                <a:tc>
                  <a:txBody>
                    <a:bodyPr/>
                    <a:lstStyle/>
                    <a:p>
                      <a:pPr algn="ctr"/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SAT solver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/>
                        <a:t>MaxSAT</a:t>
                      </a:r>
                      <a:r>
                        <a:rPr kumimoji="1" lang="en-US" altLang="ja-JP" sz="2400" dirty="0" smtClean="0"/>
                        <a:t> solver</a:t>
                      </a:r>
                      <a:endParaRPr kumimoji="1" lang="ja-JP" altLang="en-US" sz="2400"/>
                    </a:p>
                  </a:txBody>
                  <a:tcPr anchor="ctr"/>
                </a:tc>
              </a:tr>
              <a:tr h="4190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Treat</a:t>
                      </a:r>
                      <a:r>
                        <a:rPr kumimoji="1" lang="en-US" altLang="ja-JP" sz="2400" baseline="0" dirty="0" smtClean="0"/>
                        <a:t> 1s as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Hard constraints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Soft constraints</a:t>
                      </a:r>
                      <a:endParaRPr kumimoji="1" lang="ja-JP" altLang="en-US" sz="2400"/>
                    </a:p>
                  </a:txBody>
                  <a:tcPr anchor="ctr"/>
                </a:tc>
              </a:tr>
              <a:tr h="75423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Need to run a solver multiple times for solving an</a:t>
                      </a:r>
                      <a:r>
                        <a:rPr kumimoji="1" lang="en-US" altLang="ja-JP" sz="2400" baseline="0" dirty="0" smtClean="0"/>
                        <a:t> instance?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Yes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No</a:t>
                      </a:r>
                      <a:endParaRPr kumimoji="1" lang="ja-JP" altLang="en-US" sz="2400"/>
                    </a:p>
                  </a:txBody>
                  <a:tcPr anchor="ctr"/>
                </a:tc>
              </a:tr>
              <a:tr h="7839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Support </a:t>
                      </a:r>
                      <a:r>
                        <a:rPr kumimoji="1" lang="en-US" altLang="ja-JP" sz="2400" baseline="0" dirty="0" smtClean="0"/>
                        <a:t>XOR natively?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Yes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No</a:t>
                      </a:r>
                      <a:endParaRPr kumimoji="1" lang="ja-JP" altLang="en-US" sz="240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0419" name="Picture 3" descr="C:\Users\Liao\AppData\Local\Microsoft\Windows\Temporary Internet Files\Content.IE5\T41ZB52E\MC90043388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17099" y="3645024"/>
            <a:ext cx="648072" cy="648072"/>
          </a:xfrm>
          <a:prstGeom prst="rect">
            <a:avLst/>
          </a:prstGeom>
          <a:noFill/>
        </p:spPr>
      </p:pic>
      <p:pic>
        <p:nvPicPr>
          <p:cNvPr id="9" name="Picture 3" descr="C:\Users\Liao\AppData\Local\Microsoft\Windows\Temporary Internet Files\Content.IE5\T41ZB52E\MC90043388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8827" y="4437112"/>
            <a:ext cx="648072" cy="648072"/>
          </a:xfrm>
          <a:prstGeom prst="rect">
            <a:avLst/>
          </a:prstGeom>
          <a:noFill/>
        </p:spPr>
      </p:pic>
      <p:sp>
        <p:nvSpPr>
          <p:cNvPr id="13" name="Rounded Rectangular Callout 12"/>
          <p:cNvSpPr/>
          <p:nvPr/>
        </p:nvSpPr>
        <p:spPr>
          <a:xfrm>
            <a:off x="2592363" y="5198136"/>
            <a:ext cx="4104456" cy="864096"/>
          </a:xfrm>
          <a:prstGeom prst="wedgeRoundRectCallout">
            <a:avLst>
              <a:gd name="adj1" fmla="val 37737"/>
              <a:gd name="adj2" fmla="val -7718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51,440 clauses and XOR formulas for representing bit-relations</a:t>
            </a:r>
            <a:endParaRPr lang="ja-JP" altLang="en-US" sz="2400" smtClean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912843" y="5157192"/>
            <a:ext cx="3096344" cy="936104"/>
          </a:xfrm>
          <a:prstGeom prst="wedgeRoundRectCallout">
            <a:avLst>
              <a:gd name="adj1" fmla="val 13054"/>
              <a:gd name="adj2" fmla="val -7035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372,240 clauses for representing bit-relations</a:t>
            </a:r>
            <a:endParaRPr lang="ja-JP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2013-7-26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4E23-BABE-42FB-AEF6-1504B3C3A3C7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 smtClean="0"/>
              <a:t>Cold Boot Attack</a:t>
            </a:r>
          </a:p>
          <a:p>
            <a:r>
              <a:rPr lang="en-US" altLang="zh-CN" dirty="0" smtClean="0"/>
              <a:t>Advanced Encryption Standard (AES)</a:t>
            </a:r>
          </a:p>
          <a:p>
            <a:r>
              <a:rPr lang="en-US" altLang="zh-CN" dirty="0" smtClean="0"/>
              <a:t>Recover AES key Schedule</a:t>
            </a:r>
          </a:p>
          <a:p>
            <a:pPr lvl="1"/>
            <a:r>
              <a:rPr lang="en-US" altLang="zh-CN" dirty="0" smtClean="0"/>
              <a:t>Using SAT solvers</a:t>
            </a:r>
          </a:p>
          <a:p>
            <a:pPr lvl="1"/>
            <a:r>
              <a:rPr lang="en-US" altLang="zh-CN" dirty="0" smtClean="0"/>
              <a:t>Using </a:t>
            </a:r>
            <a:r>
              <a:rPr lang="en-US" altLang="zh-CN" dirty="0" err="1" smtClean="0"/>
              <a:t>MaxSAT</a:t>
            </a:r>
            <a:r>
              <a:rPr lang="en-US" altLang="zh-CN" dirty="0" smtClean="0"/>
              <a:t> solvers</a:t>
            </a:r>
          </a:p>
          <a:p>
            <a:pPr lvl="1"/>
            <a:r>
              <a:rPr lang="en-US" altLang="zh-CN" dirty="0" smtClean="0"/>
              <a:t>Comparison</a:t>
            </a:r>
          </a:p>
          <a:p>
            <a:r>
              <a:rPr lang="en-US" altLang="ja-JP" dirty="0" smtClean="0">
                <a:solidFill>
                  <a:srgbClr val="0070C0"/>
                </a:solidFill>
              </a:rPr>
              <a:t>E</a:t>
            </a:r>
            <a:r>
              <a:rPr lang="en-US" altLang="zh-CN" dirty="0" smtClean="0">
                <a:solidFill>
                  <a:srgbClr val="0070C0"/>
                </a:solidFill>
              </a:rPr>
              <a:t>xperiment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r>
              <a:rPr lang="en-US" altLang="ja-JP" dirty="0" smtClean="0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Experiment(1/4)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2013-7-26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4E23-BABE-42FB-AEF6-1504B3C3A3C7}" type="slidenum">
              <a:rPr lang="zh-CN" altLang="en-US" smtClean="0"/>
              <a:pPr/>
              <a:t>25</a:t>
            </a:fld>
            <a:endParaRPr lang="zh-CN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864171" y="1628800"/>
            <a:ext cx="9397112" cy="43910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ja-JP" dirty="0" smtClean="0">
                <a:solidFill>
                  <a:srgbClr val="420000"/>
                </a:solidFill>
              </a:rPr>
              <a:t>Solver</a:t>
            </a:r>
          </a:p>
          <a:p>
            <a:pPr lvl="1">
              <a:lnSpc>
                <a:spcPct val="120000"/>
              </a:lnSpc>
            </a:pPr>
            <a:r>
              <a:rPr kumimoji="0" lang="en-US" altLang="ja-JP" dirty="0" smtClean="0">
                <a:solidFill>
                  <a:srgbClr val="420000"/>
                </a:solidFill>
              </a:rPr>
              <a:t>SAT: </a:t>
            </a:r>
            <a:r>
              <a:rPr kumimoji="0" lang="en-US" altLang="ja-JP" dirty="0" err="1" smtClean="0">
                <a:solidFill>
                  <a:srgbClr val="420000"/>
                </a:solidFill>
              </a:rPr>
              <a:t>CryptoMiniSat</a:t>
            </a:r>
            <a:endParaRPr kumimoji="0" lang="en-US" altLang="ja-JP" dirty="0" smtClean="0">
              <a:solidFill>
                <a:srgbClr val="42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altLang="ja-JP" dirty="0" err="1" smtClean="0">
                <a:solidFill>
                  <a:srgbClr val="420000"/>
                </a:solidFill>
              </a:rPr>
              <a:t>MaxSAT</a:t>
            </a:r>
            <a:r>
              <a:rPr lang="en-US" altLang="ja-JP" dirty="0" smtClean="0">
                <a:solidFill>
                  <a:srgbClr val="420000"/>
                </a:solidFill>
              </a:rPr>
              <a:t>: Pwbo2.0 </a:t>
            </a:r>
          </a:p>
          <a:p>
            <a:pPr lvl="2">
              <a:lnSpc>
                <a:spcPct val="120000"/>
              </a:lnSpc>
            </a:pPr>
            <a:r>
              <a:rPr lang="en-US" altLang="ja-JP" dirty="0" smtClean="0">
                <a:solidFill>
                  <a:srgbClr val="420000"/>
                </a:solidFill>
              </a:rPr>
              <a:t>Better than </a:t>
            </a:r>
            <a:r>
              <a:rPr lang="en-US" altLang="ja-JP" dirty="0" err="1" smtClean="0">
                <a:solidFill>
                  <a:srgbClr val="420000"/>
                </a:solidFill>
              </a:rPr>
              <a:t>Akmaxsat</a:t>
            </a:r>
            <a:r>
              <a:rPr lang="en-US" altLang="ja-JP" dirty="0" smtClean="0">
                <a:solidFill>
                  <a:srgbClr val="420000"/>
                </a:solidFill>
              </a:rPr>
              <a:t>, </a:t>
            </a:r>
            <a:r>
              <a:rPr lang="en-US" altLang="ja-JP" dirty="0" err="1" smtClean="0">
                <a:solidFill>
                  <a:srgbClr val="420000"/>
                </a:solidFill>
              </a:rPr>
              <a:t>WMaxSatz</a:t>
            </a:r>
            <a:r>
              <a:rPr lang="en-US" altLang="ja-JP" dirty="0" smtClean="0">
                <a:solidFill>
                  <a:srgbClr val="420000"/>
                </a:solidFill>
              </a:rPr>
              <a:t>, </a:t>
            </a:r>
            <a:r>
              <a:rPr lang="en-US" altLang="ja-JP" dirty="0" err="1" smtClean="0">
                <a:solidFill>
                  <a:srgbClr val="420000"/>
                </a:solidFill>
              </a:rPr>
              <a:t>QMaxSAT</a:t>
            </a:r>
            <a:r>
              <a:rPr lang="en-US" altLang="ja-JP" dirty="0" smtClean="0">
                <a:solidFill>
                  <a:srgbClr val="420000"/>
                </a:solidFill>
              </a:rPr>
              <a:t>, QMaxSAT-g2, WPM1, PM2</a:t>
            </a:r>
          </a:p>
          <a:p>
            <a:pPr lvl="1">
              <a:lnSpc>
                <a:spcPct val="120000"/>
              </a:lnSpc>
              <a:buNone/>
            </a:pPr>
            <a:endParaRPr kumimoji="0" lang="en-US" altLang="ja-JP" dirty="0" smtClean="0">
              <a:solidFill>
                <a:srgbClr val="420000"/>
              </a:solidFill>
            </a:endParaRPr>
          </a:p>
          <a:p>
            <a:pPr>
              <a:lnSpc>
                <a:spcPct val="120000"/>
              </a:lnSpc>
            </a:pPr>
            <a:r>
              <a:rPr kumimoji="0" lang="en-US" altLang="ja-JP" dirty="0" smtClean="0">
                <a:solidFill>
                  <a:srgbClr val="420000"/>
                </a:solidFill>
              </a:rPr>
              <a:t>Environment</a:t>
            </a:r>
          </a:p>
          <a:p>
            <a:pPr lvl="1">
              <a:lnSpc>
                <a:spcPct val="120000"/>
              </a:lnSpc>
            </a:pPr>
            <a:r>
              <a:rPr kumimoji="0" lang="en-US" altLang="ja-JP" dirty="0" smtClean="0">
                <a:solidFill>
                  <a:srgbClr val="420000"/>
                </a:solidFill>
              </a:rPr>
              <a:t>Core i5-2540 @ 2.6GHz / 8GB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Experiment (2/4)</a:t>
            </a:r>
            <a:endParaRPr lang="zh-CN" altLang="en-US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2013-7-26</a:t>
            </a:r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4E23-BABE-42FB-AEF6-1504B3C3A3C7}" type="slidenum">
              <a:rPr lang="zh-CN" altLang="en-US" smtClean="0"/>
              <a:pPr/>
              <a:t>26</a:t>
            </a:fld>
            <a:endParaRPr lang="zh-CN" altLang="en-US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sz="quarter" idx="1"/>
          </p:nvPr>
        </p:nvGraphicFramePr>
        <p:xfrm>
          <a:off x="576139" y="1772816"/>
          <a:ext cx="4824536" cy="38709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24136"/>
                <a:gridCol w="2088232"/>
                <a:gridCol w="1512168"/>
              </a:tblGrid>
              <a:tr h="3595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Decay</a:t>
                      </a:r>
                      <a:r>
                        <a:rPr lang="en-US" altLang="zh-CN" sz="2000" baseline="0" dirty="0" smtClean="0"/>
                        <a:t> factor (%)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err="1" smtClean="0"/>
                        <a:t>CryptoMiniSat</a:t>
                      </a:r>
                      <a:r>
                        <a:rPr lang="en-US" altLang="zh-CN" sz="2000" dirty="0" smtClean="0"/>
                        <a:t> (s)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Pwbo2.0 (s)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3595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30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45.8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0.943</a:t>
                      </a:r>
                      <a:endParaRPr lang="zh-CN" altLang="en-US" sz="2000" dirty="0" smtClean="0"/>
                    </a:p>
                  </a:txBody>
                  <a:tcPr anchor="ctr"/>
                </a:tc>
              </a:tr>
              <a:tr h="3595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40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28.467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0.956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3595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50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19.665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1.168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3595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60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26.524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1.560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3595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70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225.379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12.532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3595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72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678.452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26.782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3595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74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1004.161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231.610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3595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76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1116.353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296.415</a:t>
                      </a:r>
                      <a:endParaRPr lang="zh-CN" alt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ontent Placeholder 4"/>
          <p:cNvSpPr txBox="1">
            <a:spLocks/>
          </p:cNvSpPr>
          <p:nvPr/>
        </p:nvSpPr>
        <p:spPr>
          <a:xfrm>
            <a:off x="5688707" y="1586380"/>
            <a:ext cx="4680520" cy="457892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Setting (real</a:t>
            </a:r>
            <a:r>
              <a:rPr kumimoji="0" lang="en-US" altLang="ja-JP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situation</a:t>
            </a: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ja-JP" sz="28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Decay factor</a:t>
            </a:r>
            <a:r>
              <a:rPr kumimoji="0" lang="en-US" altLang="ja-JP" sz="28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(p</a:t>
            </a:r>
            <a:r>
              <a:rPr kumimoji="0" lang="en-US" altLang="ja-JP" sz="28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robability of 1</a:t>
            </a:r>
            <a:r>
              <a:rPr kumimoji="0" lang="en-US" altLang="ja-JP" sz="28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Century Gothic"/>
              </a:rPr>
              <a:t>→</a:t>
            </a:r>
            <a:r>
              <a:rPr kumimoji="0" lang="en-US" altLang="ja-JP" sz="28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0)</a:t>
            </a:r>
            <a:r>
              <a:rPr kumimoji="0" lang="en-US" altLang="ja-JP" sz="28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: 30%-76%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ja-JP" sz="2800" dirty="0" smtClean="0">
                <a:latin typeface="Century Gothic" pitchFamily="34" charset="0"/>
              </a:rPr>
              <a:t>Probability of flipping 0 to 1: </a:t>
            </a:r>
            <a:r>
              <a:rPr lang="en-US" altLang="ja-JP" sz="2800" b="1" dirty="0" smtClean="0">
                <a:solidFill>
                  <a:srgbClr val="FF0000"/>
                </a:solidFill>
                <a:latin typeface="Century Gothic" pitchFamily="34" charset="0"/>
              </a:rPr>
              <a:t>0.1%</a:t>
            </a:r>
            <a:endParaRPr kumimoji="0" lang="en-US" altLang="ja-JP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altLang="ja-JP" sz="2800" dirty="0" smtClean="0">
                <a:latin typeface="Century Gothic" pitchFamily="34" charset="0"/>
              </a:rPr>
              <a:t>Number of instances for each decay factor: 100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ja-JP" sz="3200" dirty="0" smtClean="0">
              <a:latin typeface="Century Gothic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ja-JP" sz="3200" dirty="0" smtClean="0">
              <a:latin typeface="Century Gothic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ja-JP" sz="3200" dirty="0" smtClean="0">
              <a:latin typeface="Century Gothic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ja-JP" sz="3200" dirty="0" smtClean="0">
              <a:latin typeface="Century Gothic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3200" dirty="0" smtClean="0">
                <a:latin typeface="Century Gothic" pitchFamily="34" charset="0"/>
              </a:rPr>
              <a:t>Result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altLang="ja-JP" sz="2800" dirty="0" err="1" smtClean="0">
                <a:latin typeface="Century Gothic" pitchFamily="34" charset="0"/>
              </a:rPr>
              <a:t>MaxSAT</a:t>
            </a:r>
            <a:r>
              <a:rPr lang="en-US" altLang="ja-JP" sz="2800" dirty="0" smtClean="0">
                <a:latin typeface="Century Gothic" pitchFamily="34" charset="0"/>
              </a:rPr>
              <a:t> is superior to SAT approach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9505131" y="2852936"/>
            <a:ext cx="720080" cy="158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9937179" y="2852936"/>
            <a:ext cx="0" cy="792088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976739" y="3667482"/>
            <a:ext cx="446449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8575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ja-JP" dirty="0" smtClean="0">
                <a:latin typeface="Century Gothic" pitchFamily="34" charset="0"/>
              </a:rPr>
              <a:t>Among100 instances, the average of No. of instances with 0, 1, 2 reverse flipping errors is 50, 36, 14, respectively</a:t>
            </a:r>
          </a:p>
        </p:txBody>
      </p:sp>
      <p:sp>
        <p:nvSpPr>
          <p:cNvPr id="26" name="Folded Corner 25"/>
          <p:cNvSpPr/>
          <p:nvPr/>
        </p:nvSpPr>
        <p:spPr>
          <a:xfrm>
            <a:off x="6007735" y="3664024"/>
            <a:ext cx="4392488" cy="1080120"/>
          </a:xfrm>
          <a:prstGeom prst="foldedCorner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 (3/4)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2013-7-26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4E23-BABE-42FB-AEF6-1504B3C3A3C7}" type="slidenum">
              <a:rPr lang="zh-CN" altLang="en-US" smtClean="0"/>
              <a:pPr/>
              <a:t>27</a:t>
            </a:fld>
            <a:endParaRPr lang="zh-CN" altLang="en-US"/>
          </a:p>
        </p:txBody>
      </p:sp>
      <p:graphicFrame>
        <p:nvGraphicFramePr>
          <p:cNvPr id="4" name="内容占位符 4"/>
          <p:cNvGraphicFramePr>
            <a:graphicFrameLocks/>
          </p:cNvGraphicFramePr>
          <p:nvPr/>
        </p:nvGraphicFramePr>
        <p:xfrm>
          <a:off x="576140" y="1772816"/>
          <a:ext cx="4824535" cy="38709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59632"/>
                <a:gridCol w="2029408"/>
                <a:gridCol w="1535495"/>
              </a:tblGrid>
              <a:tr h="31508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Decay</a:t>
                      </a:r>
                      <a:r>
                        <a:rPr lang="en-US" altLang="zh-CN" sz="2000" baseline="0" dirty="0" smtClean="0"/>
                        <a:t> factor (%)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err="1" smtClean="0"/>
                        <a:t>CryptoMiniSat</a:t>
                      </a:r>
                      <a:r>
                        <a:rPr lang="en-US" altLang="zh-CN" sz="2000" dirty="0" smtClean="0"/>
                        <a:t> (s)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Pwbo2.0 (s)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31508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30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2.045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2000" kern="1200" dirty="0" smtClean="0"/>
                        <a:t>1.037</a:t>
                      </a:r>
                      <a:endParaRPr lang="en-US" altLang="zh-C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1508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40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1.310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2000" kern="1200" dirty="0" smtClean="0"/>
                        <a:t>1.088</a:t>
                      </a:r>
                      <a:endParaRPr lang="en-US" altLang="zh-C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1508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50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1.971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2000" kern="1200" dirty="0" smtClean="0"/>
                        <a:t>1.345</a:t>
                      </a:r>
                      <a:endParaRPr lang="en-US" altLang="zh-C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1508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60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5.026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2000" kern="1200" dirty="0" smtClean="0"/>
                        <a:t>2.252</a:t>
                      </a:r>
                      <a:endParaRPr lang="en-US" altLang="zh-C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1508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70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43.532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2000" kern="1200" dirty="0" smtClean="0"/>
                        <a:t>14.945</a:t>
                      </a:r>
                      <a:endParaRPr lang="en-US" altLang="zh-C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1508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72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47.603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2000" kern="1200" dirty="0" smtClean="0"/>
                        <a:t>28.354</a:t>
                      </a:r>
                      <a:endParaRPr lang="en-US" altLang="zh-C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1508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74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280.825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2000" kern="1200" dirty="0" smtClean="0"/>
                        <a:t>161.740</a:t>
                      </a:r>
                      <a:endParaRPr lang="en-US" altLang="zh-C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1508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76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480.101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2000" kern="1200" dirty="0" smtClean="0"/>
                        <a:t>384.348</a:t>
                      </a:r>
                      <a:endParaRPr lang="en-US" altLang="zh-C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Content Placeholder 4"/>
          <p:cNvSpPr txBox="1">
            <a:spLocks/>
          </p:cNvSpPr>
          <p:nvPr/>
        </p:nvSpPr>
        <p:spPr>
          <a:xfrm>
            <a:off x="5760715" y="1583296"/>
            <a:ext cx="4680521" cy="436598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Setting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ja-JP" sz="28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Decay factor</a:t>
            </a:r>
            <a:r>
              <a:rPr kumimoji="0" lang="en-US" altLang="ja-JP" sz="28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(p</a:t>
            </a:r>
            <a:r>
              <a:rPr kumimoji="0" lang="en-US" altLang="ja-JP" sz="28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robability of 1</a:t>
            </a:r>
            <a:r>
              <a:rPr kumimoji="0" lang="en-US" altLang="ja-JP" sz="28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Century Gothic"/>
              </a:rPr>
              <a:t>→</a:t>
            </a:r>
            <a:r>
              <a:rPr kumimoji="0" lang="en-US" altLang="ja-JP" sz="28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0)</a:t>
            </a:r>
            <a:r>
              <a:rPr kumimoji="0" lang="en-US" altLang="ja-JP" sz="28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: 30%-76%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ja-JP" sz="2800" dirty="0" smtClean="0">
                <a:latin typeface="Century Gothic" pitchFamily="34" charset="0"/>
              </a:rPr>
              <a:t>Number of reverse flipping errors (0</a:t>
            </a:r>
            <a:r>
              <a:rPr lang="en-US" altLang="ja-JP" sz="2800" dirty="0" smtClean="0">
                <a:latin typeface="Century Gothic"/>
              </a:rPr>
              <a:t> →1</a:t>
            </a:r>
            <a:r>
              <a:rPr lang="en-US" altLang="ja-JP" sz="2800" dirty="0" smtClean="0">
                <a:latin typeface="Century Gothic" pitchFamily="34" charset="0"/>
              </a:rPr>
              <a:t>): </a:t>
            </a:r>
            <a:r>
              <a:rPr lang="en-US" altLang="ja-JP" sz="2800" b="1" dirty="0" smtClean="0">
                <a:solidFill>
                  <a:srgbClr val="FF0000"/>
                </a:solidFill>
                <a:latin typeface="Century Gothic" pitchFamily="34" charset="0"/>
              </a:rPr>
              <a:t>1</a:t>
            </a:r>
            <a:endParaRPr kumimoji="0" lang="en-US" altLang="ja-JP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altLang="ja-JP" sz="2800" dirty="0" smtClean="0">
                <a:latin typeface="Century Gothic" pitchFamily="34" charset="0"/>
              </a:rPr>
              <a:t>Number of instances for each decay factor: 100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3200" dirty="0" smtClean="0">
                <a:latin typeface="Century Gothic" pitchFamily="34" charset="0"/>
              </a:rPr>
              <a:t>Result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altLang="ja-JP" sz="2800" dirty="0" smtClean="0">
                <a:latin typeface="Century Gothic" pitchFamily="34" charset="0"/>
              </a:rPr>
              <a:t>The superiority of </a:t>
            </a:r>
            <a:r>
              <a:rPr lang="en-US" altLang="ja-JP" sz="2800" dirty="0" err="1" smtClean="0">
                <a:latin typeface="Century Gothic" pitchFamily="34" charset="0"/>
              </a:rPr>
              <a:t>MaxSAT</a:t>
            </a:r>
            <a:r>
              <a:rPr lang="en-US" altLang="ja-JP" sz="2800" dirty="0" smtClean="0">
                <a:latin typeface="Century Gothic" pitchFamily="34" charset="0"/>
              </a:rPr>
              <a:t> is not obvious when the number of reverse flipping errors is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 (4/4)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2013-7-26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4E23-BABE-42FB-AEF6-1504B3C3A3C7}" type="slidenum">
              <a:rPr lang="zh-CN" altLang="en-US" smtClean="0"/>
              <a:pPr/>
              <a:t>28</a:t>
            </a:fld>
            <a:endParaRPr lang="zh-CN" altLang="en-US"/>
          </a:p>
        </p:txBody>
      </p:sp>
      <p:graphicFrame>
        <p:nvGraphicFramePr>
          <p:cNvPr id="4" name="内容占位符 4"/>
          <p:cNvGraphicFramePr>
            <a:graphicFrameLocks/>
          </p:cNvGraphicFramePr>
          <p:nvPr/>
        </p:nvGraphicFramePr>
        <p:xfrm>
          <a:off x="720154" y="1775728"/>
          <a:ext cx="4896545" cy="374150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16499"/>
                <a:gridCol w="2095870"/>
                <a:gridCol w="1584176"/>
              </a:tblGrid>
              <a:tr h="4343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Decay</a:t>
                      </a:r>
                      <a:r>
                        <a:rPr lang="en-US" altLang="zh-CN" sz="2000" baseline="0" dirty="0" smtClean="0"/>
                        <a:t> factor (%)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err="1" smtClean="0"/>
                        <a:t>CryptoMiniSat</a:t>
                      </a:r>
                      <a:r>
                        <a:rPr lang="en-US" altLang="zh-CN" sz="2000" dirty="0" smtClean="0"/>
                        <a:t> (s)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Pwbo2.0 (s)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4343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30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kern="1200" dirty="0" smtClean="0"/>
                        <a:t>198.638</a:t>
                      </a:r>
                      <a:endParaRPr lang="en-US" altLang="zh-C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1.464</a:t>
                      </a:r>
                    </a:p>
                  </a:txBody>
                  <a:tcPr marL="9525" marR="9525" marT="9525" marB="0" anchor="ctr"/>
                </a:tc>
              </a:tr>
              <a:tr h="4343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40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kern="1200" dirty="0" smtClean="0"/>
                        <a:t>162.249</a:t>
                      </a:r>
                      <a:endParaRPr lang="en-US" altLang="zh-C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1.562</a:t>
                      </a:r>
                    </a:p>
                  </a:txBody>
                  <a:tcPr marL="9525" marR="9525" marT="9525" marB="0" anchor="ctr"/>
                </a:tc>
              </a:tr>
              <a:tr h="4343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50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kern="1200" dirty="0" smtClean="0"/>
                        <a:t>224.689</a:t>
                      </a:r>
                      <a:endParaRPr lang="en-US" altLang="zh-C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2.184</a:t>
                      </a:r>
                    </a:p>
                  </a:txBody>
                  <a:tcPr marL="9525" marR="9525" marT="9525" marB="0" anchor="ctr"/>
                </a:tc>
              </a:tr>
              <a:tr h="4343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60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kern="1200" dirty="0" smtClean="0"/>
                        <a:t>329.621</a:t>
                      </a:r>
                      <a:endParaRPr lang="en-US" altLang="zh-C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4.676</a:t>
                      </a:r>
                    </a:p>
                  </a:txBody>
                  <a:tcPr marL="9525" marR="9525" marT="9525" marB="0" anchor="ctr"/>
                </a:tc>
              </a:tr>
              <a:tr h="4343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70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kern="1200" dirty="0" smtClean="0"/>
                        <a:t>3047.821</a:t>
                      </a:r>
                      <a:endParaRPr lang="zh-CN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47.725</a:t>
                      </a:r>
                    </a:p>
                  </a:txBody>
                  <a:tcPr marL="9525" marR="9525" marT="9525" marB="0" anchor="ctr"/>
                </a:tc>
              </a:tr>
              <a:tr h="4343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72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4909.565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245.177</a:t>
                      </a:r>
                    </a:p>
                  </a:txBody>
                  <a:tcPr marL="9525" marR="9525" marT="9525" marB="0" anchor="ctr"/>
                </a:tc>
              </a:tr>
              <a:tr h="4343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74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000" kern="1200" dirty="0" smtClean="0"/>
                        <a:t>14715.607</a:t>
                      </a:r>
                      <a:endParaRPr lang="en-US" altLang="ja-JP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2160.648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Content Placeholder 4"/>
          <p:cNvSpPr txBox="1">
            <a:spLocks/>
          </p:cNvSpPr>
          <p:nvPr/>
        </p:nvSpPr>
        <p:spPr>
          <a:xfrm>
            <a:off x="5760715" y="1583296"/>
            <a:ext cx="4680521" cy="41499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Setting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ja-JP" sz="28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Decay factor</a:t>
            </a:r>
            <a:r>
              <a:rPr kumimoji="0" lang="en-US" altLang="ja-JP" sz="28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(p</a:t>
            </a:r>
            <a:r>
              <a:rPr kumimoji="0" lang="en-US" altLang="ja-JP" sz="28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robability of 1</a:t>
            </a:r>
            <a:r>
              <a:rPr kumimoji="0" lang="en-US" altLang="ja-JP" sz="28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Century Gothic"/>
              </a:rPr>
              <a:t>→</a:t>
            </a:r>
            <a:r>
              <a:rPr kumimoji="0" lang="en-US" altLang="ja-JP" sz="28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0)</a:t>
            </a:r>
            <a:r>
              <a:rPr kumimoji="0" lang="en-US" altLang="ja-JP" sz="28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: 30%-74%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ja-JP" sz="2800" dirty="0" smtClean="0">
                <a:latin typeface="Century Gothic" pitchFamily="34" charset="0"/>
              </a:rPr>
              <a:t>Number of reverse flipping errors (0</a:t>
            </a:r>
            <a:r>
              <a:rPr lang="en-US" altLang="ja-JP" sz="2800" dirty="0" smtClean="0">
                <a:latin typeface="Century Gothic"/>
              </a:rPr>
              <a:t> →1</a:t>
            </a:r>
            <a:r>
              <a:rPr lang="en-US" altLang="ja-JP" sz="2800" dirty="0" smtClean="0">
                <a:latin typeface="Century Gothic" pitchFamily="34" charset="0"/>
              </a:rPr>
              <a:t>): </a:t>
            </a:r>
            <a:r>
              <a:rPr lang="en-US" altLang="ja-JP" sz="2800" b="1" dirty="0" smtClean="0">
                <a:solidFill>
                  <a:srgbClr val="FF0000"/>
                </a:solidFill>
                <a:latin typeface="Century Gothic" pitchFamily="34" charset="0"/>
              </a:rPr>
              <a:t>2</a:t>
            </a:r>
            <a:endParaRPr kumimoji="0" lang="en-US" altLang="ja-JP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altLang="ja-JP" sz="2800" dirty="0" smtClean="0">
                <a:latin typeface="Century Gothic" pitchFamily="34" charset="0"/>
              </a:rPr>
              <a:t>Number of instances for each decay factor: 40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3200" dirty="0" smtClean="0">
                <a:latin typeface="Century Gothic" pitchFamily="34" charset="0"/>
              </a:rPr>
              <a:t>Result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ja-JP" sz="2800" dirty="0" err="1" smtClean="0">
                <a:latin typeface="Century Gothic" pitchFamily="34" charset="0"/>
              </a:rPr>
              <a:t>MaxSAT</a:t>
            </a:r>
            <a:r>
              <a:rPr lang="en-US" altLang="ja-JP" sz="2800" dirty="0" smtClean="0">
                <a:latin typeface="Century Gothic" pitchFamily="34" charset="0"/>
              </a:rPr>
              <a:t> is far superior to SAT when the number of reverse </a:t>
            </a:r>
            <a:r>
              <a:rPr lang="en-US" altLang="ja-JP" sz="2900" dirty="0" smtClean="0">
                <a:latin typeface="Century Gothic" pitchFamily="34" charset="0"/>
              </a:rPr>
              <a:t>flipping errors is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2013-7-26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4E23-BABE-42FB-AEF6-1504B3C3A3C7}" type="slidenum">
              <a:rPr lang="zh-CN" altLang="en-US" smtClean="0"/>
              <a:pPr/>
              <a:t>29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 smtClean="0"/>
              <a:t>Cold Boot Attack</a:t>
            </a:r>
          </a:p>
          <a:p>
            <a:r>
              <a:rPr lang="en-US" altLang="zh-CN" dirty="0" smtClean="0"/>
              <a:t>Advanced Encryption Standard (AES)</a:t>
            </a:r>
          </a:p>
          <a:p>
            <a:r>
              <a:rPr lang="en-US" altLang="zh-CN" dirty="0" smtClean="0"/>
              <a:t>Recover AES key Schedule</a:t>
            </a:r>
          </a:p>
          <a:p>
            <a:pPr lvl="1"/>
            <a:r>
              <a:rPr lang="en-US" altLang="zh-CN" dirty="0" smtClean="0"/>
              <a:t>Using SAT solvers</a:t>
            </a:r>
          </a:p>
          <a:p>
            <a:pPr lvl="1"/>
            <a:r>
              <a:rPr lang="en-US" altLang="zh-CN" dirty="0" smtClean="0"/>
              <a:t>Using </a:t>
            </a:r>
            <a:r>
              <a:rPr lang="en-US" altLang="zh-CN" dirty="0" err="1" smtClean="0"/>
              <a:t>MaxSAT</a:t>
            </a:r>
            <a:r>
              <a:rPr lang="en-US" altLang="zh-CN" dirty="0" smtClean="0"/>
              <a:t> solvers</a:t>
            </a:r>
          </a:p>
          <a:p>
            <a:pPr lvl="1"/>
            <a:r>
              <a:rPr lang="en-US" altLang="zh-CN" dirty="0" smtClean="0"/>
              <a:t>Comparison</a:t>
            </a:r>
          </a:p>
          <a:p>
            <a:r>
              <a:rPr lang="en-US" altLang="ja-JP" dirty="0" smtClean="0"/>
              <a:t>E</a:t>
            </a:r>
            <a:r>
              <a:rPr lang="en-US" altLang="zh-CN" dirty="0" smtClean="0"/>
              <a:t>xperiment</a:t>
            </a:r>
            <a:endParaRPr lang="en-US" altLang="ja-JP" dirty="0" smtClean="0"/>
          </a:p>
          <a:p>
            <a:r>
              <a:rPr lang="en-US" altLang="ja-JP" dirty="0" smtClean="0">
                <a:solidFill>
                  <a:srgbClr val="0070C0"/>
                </a:solidFill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Cold Boot Attack (1/2)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2013-7-26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4E23-BABE-42FB-AEF6-1504B3C3A3C7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DRAM:</a:t>
            </a:r>
            <a:r>
              <a:rPr lang="en-US" altLang="zh-CN" dirty="0" smtClean="0"/>
              <a:t> </a:t>
            </a:r>
          </a:p>
          <a:p>
            <a:pPr lvl="1"/>
            <a:r>
              <a:rPr lang="en-US" altLang="zh-CN" dirty="0" smtClean="0"/>
              <a:t>Dynamic Random Access Memory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r>
              <a:rPr lang="en-US" altLang="zh-CN" dirty="0" smtClean="0">
                <a:solidFill>
                  <a:srgbClr val="0070C0"/>
                </a:solidFill>
              </a:rPr>
              <a:t>DRAM cell: </a:t>
            </a:r>
          </a:p>
          <a:p>
            <a:pPr lvl="1"/>
            <a:r>
              <a:rPr lang="en-US" altLang="zh-CN" dirty="0" smtClean="0"/>
              <a:t>a capacitor that is either 0 or 1</a:t>
            </a:r>
          </a:p>
          <a:p>
            <a:pPr lvl="1"/>
            <a:r>
              <a:rPr lang="en-US" altLang="zh-CN" dirty="0" smtClean="0"/>
              <a:t>0: ground state</a:t>
            </a:r>
          </a:p>
          <a:p>
            <a:pPr lvl="1"/>
            <a:r>
              <a:rPr lang="en-US" altLang="zh-CN" dirty="0" smtClean="0"/>
              <a:t>1: charged state</a:t>
            </a:r>
          </a:p>
          <a:p>
            <a:r>
              <a:rPr lang="en-US" altLang="zh-CN" dirty="0" smtClean="0">
                <a:solidFill>
                  <a:srgbClr val="0070C0"/>
                </a:solidFill>
              </a:rPr>
              <a:t>DRAM </a:t>
            </a:r>
            <a:r>
              <a:rPr lang="en-US" altLang="zh-CN" dirty="0" err="1" smtClean="0">
                <a:solidFill>
                  <a:srgbClr val="0070C0"/>
                </a:solidFill>
              </a:rPr>
              <a:t>remanence</a:t>
            </a:r>
            <a:r>
              <a:rPr lang="en-US" altLang="zh-CN" dirty="0" smtClean="0"/>
              <a:t>: </a:t>
            </a:r>
          </a:p>
          <a:p>
            <a:pPr lvl="1"/>
            <a:r>
              <a:rPr lang="en-US" altLang="zh-CN" dirty="0" smtClean="0"/>
              <a:t>DRAM retains its contents for </a:t>
            </a:r>
            <a:r>
              <a:rPr lang="en-US" altLang="zh-CN" dirty="0" smtClean="0">
                <a:solidFill>
                  <a:schemeClr val="tx1"/>
                </a:solidFill>
              </a:rPr>
              <a:t>a period (seconds) </a:t>
            </a:r>
            <a:r>
              <a:rPr lang="en-US" altLang="zh-CN" dirty="0" smtClean="0"/>
              <a:t>after power is lost</a:t>
            </a:r>
          </a:p>
          <a:p>
            <a:pPr lvl="1"/>
            <a:r>
              <a:rPr lang="en-US" altLang="zh-CN" dirty="0" smtClean="0"/>
              <a:t>As time goes on, data may decay and eventually disappear</a:t>
            </a:r>
          </a:p>
          <a:p>
            <a:r>
              <a:rPr lang="en-US" altLang="zh-CN" dirty="0" smtClean="0">
                <a:solidFill>
                  <a:srgbClr val="0070C0"/>
                </a:solidFill>
              </a:rPr>
              <a:t>Cold boot attack</a:t>
            </a:r>
            <a:r>
              <a:rPr lang="en-US" altLang="zh-CN" dirty="0" smtClean="0"/>
              <a:t>:</a:t>
            </a:r>
          </a:p>
          <a:p>
            <a:pPr lvl="1"/>
            <a:r>
              <a:rPr lang="en-US" altLang="zh-CN" dirty="0" smtClean="0"/>
              <a:t>Exploit DRAM </a:t>
            </a:r>
            <a:r>
              <a:rPr lang="en-US" altLang="zh-CN" dirty="0" err="1" smtClean="0"/>
              <a:t>remanence</a:t>
            </a:r>
            <a:r>
              <a:rPr lang="en-US" altLang="zh-CN" dirty="0" smtClean="0"/>
              <a:t> to access sensitive data (e.g., encryption keys) 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2013-7-26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4E23-BABE-42FB-AEF6-1504B3C3A3C7}" type="slidenum">
              <a:rPr lang="zh-CN" altLang="en-US" smtClean="0"/>
              <a:pPr/>
              <a:t>30</a:t>
            </a:fld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Recover AES key schedule in the presence of reverse flipping errors</a:t>
            </a:r>
          </a:p>
          <a:p>
            <a:pPr lvl="1"/>
            <a:r>
              <a:rPr kumimoji="1" lang="en-US" altLang="ja-JP" dirty="0" smtClean="0"/>
              <a:t>SAT solver: </a:t>
            </a:r>
          </a:p>
          <a:p>
            <a:pPr lvl="2"/>
            <a:r>
              <a:rPr kumimoji="1" lang="en-US" altLang="ja-JP" dirty="0" smtClean="0"/>
              <a:t>Treat all 1s as hard constraints</a:t>
            </a:r>
          </a:p>
          <a:p>
            <a:pPr lvl="2"/>
            <a:r>
              <a:rPr kumimoji="1" lang="en-US" altLang="ja-JP" dirty="0" smtClean="0"/>
              <a:t>Run the solver repeatedly until it outputs SAT</a:t>
            </a:r>
          </a:p>
          <a:p>
            <a:pPr lvl="2"/>
            <a:r>
              <a:rPr lang="en-US" altLang="ja-JP" dirty="0" err="1" smtClean="0"/>
              <a:t>CryptoMiniSat</a:t>
            </a:r>
            <a:r>
              <a:rPr lang="en-US" altLang="ja-JP" dirty="0" smtClean="0"/>
              <a:t>: support XOR natively</a:t>
            </a:r>
            <a:endParaRPr kumimoji="1" lang="en-US" altLang="ja-JP" dirty="0" smtClean="0"/>
          </a:p>
          <a:p>
            <a:pPr lvl="1"/>
            <a:r>
              <a:rPr kumimoji="1" lang="en-US" altLang="ja-JP" dirty="0" err="1" smtClean="0"/>
              <a:t>MaxSAT</a:t>
            </a:r>
            <a:r>
              <a:rPr kumimoji="1" lang="en-US" altLang="ja-JP" dirty="0" smtClean="0"/>
              <a:t> solver: </a:t>
            </a:r>
          </a:p>
          <a:p>
            <a:pPr lvl="2"/>
            <a:r>
              <a:rPr kumimoji="1" lang="en-US" altLang="ja-JP" dirty="0" smtClean="0"/>
              <a:t>Treat all 1s as soft constraints</a:t>
            </a:r>
          </a:p>
          <a:p>
            <a:pPr lvl="2"/>
            <a:r>
              <a:rPr kumimoji="1" lang="en-US" altLang="ja-JP" dirty="0" smtClean="0"/>
              <a:t>Solver needs to run only one time</a:t>
            </a:r>
          </a:p>
          <a:p>
            <a:pPr lvl="2"/>
            <a:r>
              <a:rPr lang="en-US" altLang="ja-JP" dirty="0" smtClean="0"/>
              <a:t>Do no support XOR natively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Superior to the SAT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2013-7-26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4E23-BABE-42FB-AEF6-1504B3C3A3C7}" type="slidenum">
              <a:rPr lang="zh-CN" altLang="en-US" smtClean="0"/>
              <a:pPr/>
              <a:t>31</a:t>
            </a:fld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833598" y="2348880"/>
            <a:ext cx="91341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ja-JP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end</a:t>
            </a:r>
          </a:p>
          <a:p>
            <a:pPr algn="ctr"/>
            <a:r>
              <a:rPr lang="en-US" altLang="ja-JP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Thanks for your attention</a:t>
            </a:r>
            <a:endParaRPr lang="en-US" altLang="ja-JP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 Scenario of Cold Boot Attack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2013-7-26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4E23-BABE-42FB-AEF6-1504B3C3A3C7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pic>
        <p:nvPicPr>
          <p:cNvPr id="50178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489" y="4325034"/>
            <a:ext cx="859778" cy="877726"/>
          </a:xfrm>
          <a:prstGeom prst="rect">
            <a:avLst/>
          </a:prstGeom>
          <a:noFill/>
        </p:spPr>
      </p:pic>
      <p:pic>
        <p:nvPicPr>
          <p:cNvPr id="7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171" y="3100898"/>
            <a:ext cx="859778" cy="877726"/>
          </a:xfrm>
          <a:prstGeom prst="rect">
            <a:avLst/>
          </a:prstGeom>
          <a:noFill/>
        </p:spPr>
      </p:pic>
      <p:pic>
        <p:nvPicPr>
          <p:cNvPr id="8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171" y="1881272"/>
            <a:ext cx="859778" cy="877726"/>
          </a:xfrm>
          <a:prstGeom prst="rect">
            <a:avLst/>
          </a:prstGeom>
          <a:noFill/>
        </p:spPr>
      </p:pic>
      <p:pic>
        <p:nvPicPr>
          <p:cNvPr id="50180" name="Picture 4" descr="C:\Users\Liao\AppData\Local\Microsoft\Windows\Temporary Internet Files\Content.IE5\LUUAFN2W\MC900431576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8387" y="2956882"/>
            <a:ext cx="1216029" cy="1224136"/>
          </a:xfrm>
          <a:prstGeom prst="rect">
            <a:avLst/>
          </a:prstGeom>
          <a:noFill/>
        </p:spPr>
      </p:pic>
      <p:pic>
        <p:nvPicPr>
          <p:cNvPr id="50181" name="Picture 5" descr="C:\Users\Liao\AppData\Local\Microsoft\Windows\Temporary Internet Files\Content.IE5\LUUAFN2W\MC90038918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7039" y="3028890"/>
            <a:ext cx="973716" cy="1224136"/>
          </a:xfrm>
          <a:prstGeom prst="rect">
            <a:avLst/>
          </a:prstGeom>
          <a:noFill/>
          <a:scene3d>
            <a:camera prst="orthographicFront">
              <a:rot lat="0" lon="21299999" rev="0"/>
            </a:camera>
            <a:lightRig rig="threePt" dir="t"/>
          </a:scene3d>
        </p:spPr>
      </p:pic>
      <p:pic>
        <p:nvPicPr>
          <p:cNvPr id="13" name="Picture 4" descr="C:\Users\Liao\AppData\Local\Microsoft\Windows\Temporary Internet Files\Content.IE5\LUUAFN2W\MC900431576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2570" y="3028890"/>
            <a:ext cx="1216029" cy="1224136"/>
          </a:xfrm>
          <a:prstGeom prst="rect">
            <a:avLst/>
          </a:prstGeom>
          <a:noFill/>
        </p:spPr>
      </p:pic>
      <p:sp>
        <p:nvSpPr>
          <p:cNvPr id="14" name="Right Arrow 13"/>
          <p:cNvSpPr/>
          <p:nvPr/>
        </p:nvSpPr>
        <p:spPr>
          <a:xfrm>
            <a:off x="2166492" y="346093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Right Arrow 14"/>
          <p:cNvSpPr/>
          <p:nvPr/>
        </p:nvSpPr>
        <p:spPr>
          <a:xfrm>
            <a:off x="4242370" y="343045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Right Arrow 15"/>
          <p:cNvSpPr/>
          <p:nvPr/>
        </p:nvSpPr>
        <p:spPr>
          <a:xfrm rot="19070432">
            <a:off x="7439043" y="2792979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016299" y="310089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Century Gothic" pitchFamily="34" charset="0"/>
              </a:rPr>
              <a:t>leave</a:t>
            </a:r>
            <a:endParaRPr kumimoji="1" lang="ja-JP" altLang="en-US" sz="2000"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4131" y="554917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Century Gothic" pitchFamily="34" charset="0"/>
              </a:rPr>
              <a:t>Public computer room</a:t>
            </a:r>
            <a:endParaRPr kumimoji="1" lang="ja-JP" altLang="en-US" sz="2400">
              <a:latin typeface="Century Gothic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6499" y="3833172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Century Gothic" pitchFamily="34" charset="0"/>
              </a:rPr>
              <a:t>attacker comes</a:t>
            </a:r>
            <a:endParaRPr kumimoji="1" lang="ja-JP" altLang="en-US" sz="2000">
              <a:latin typeface="Century Gothic" pitchFamily="34" charset="0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2232323" y="1844824"/>
            <a:ext cx="2592288" cy="1008112"/>
          </a:xfrm>
          <a:prstGeom prst="wedgeRoundRectCallout">
            <a:avLst>
              <a:gd name="adj1" fmla="val -73743"/>
              <a:gd name="adj2" fmla="val 5627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  <a:latin typeface="Century Gothic" pitchFamily="34" charset="0"/>
              </a:rPr>
              <a:t>Use secret key to complete an online transaction</a:t>
            </a:r>
            <a:endParaRPr kumimoji="1" lang="ja-JP" altLang="en-US" sz="20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4824611" y="4581128"/>
            <a:ext cx="2088232" cy="1224136"/>
          </a:xfrm>
          <a:prstGeom prst="wedgeRoundRectCallout">
            <a:avLst>
              <a:gd name="adj1" fmla="val -6692"/>
              <a:gd name="adj2" fmla="val -8316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  <a:latin typeface="Century Gothic" pitchFamily="34" charset="0"/>
              </a:rPr>
              <a:t>Remove the memory and retrieve the contents </a:t>
            </a:r>
            <a:endParaRPr kumimoji="1" lang="ja-JP" altLang="en-US" sz="200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50184" name="Picture 8" descr="C:\Users\Liao\AppData\Local\Microsoft\Windows\Temporary Internet Files\Content.IE5\LUUAFN2W\MC90044190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64971" y="1772817"/>
            <a:ext cx="1224136" cy="1080120"/>
          </a:xfrm>
          <a:prstGeom prst="rect">
            <a:avLst/>
          </a:prstGeom>
          <a:noFill/>
        </p:spPr>
      </p:pic>
      <p:sp>
        <p:nvSpPr>
          <p:cNvPr id="28" name="Rounded Rectangular Callout 27"/>
          <p:cNvSpPr/>
          <p:nvPr/>
        </p:nvSpPr>
        <p:spPr>
          <a:xfrm>
            <a:off x="7992963" y="2852936"/>
            <a:ext cx="2232248" cy="688142"/>
          </a:xfrm>
          <a:prstGeom prst="wedgeRoundRectCallout">
            <a:avLst>
              <a:gd name="adj1" fmla="val 9363"/>
              <a:gd name="adj2" fmla="val -8607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  <a:latin typeface="Century Gothic" pitchFamily="34" charset="0"/>
              </a:rPr>
              <a:t>Get the correct secret key!</a:t>
            </a:r>
            <a:endParaRPr kumimoji="1" lang="ja-JP" altLang="en-US" sz="20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48347" y="39330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Century Gothic" pitchFamily="34" charset="0"/>
              </a:rPr>
              <a:t>secret key in memory</a:t>
            </a:r>
            <a:endParaRPr kumimoji="1" lang="ja-JP" altLang="en-US" sz="2000">
              <a:latin typeface="Century Gothic" pitchFamily="34" charset="0"/>
            </a:endParaRPr>
          </a:p>
        </p:txBody>
      </p:sp>
      <p:pic>
        <p:nvPicPr>
          <p:cNvPr id="9217" name="Picture 1" descr="C:\Users\Liao\AppData\Local\Microsoft\Windows\Temporary Internet Files\Content.IE5\LBNMNEN1\MC900441902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36979" y="3861048"/>
            <a:ext cx="1224136" cy="1446474"/>
          </a:xfrm>
          <a:prstGeom prst="rect">
            <a:avLst/>
          </a:prstGeom>
          <a:noFill/>
        </p:spPr>
      </p:pic>
      <p:sp>
        <p:nvSpPr>
          <p:cNvPr id="24" name="Right Arrow 23"/>
          <p:cNvSpPr/>
          <p:nvPr/>
        </p:nvSpPr>
        <p:spPr>
          <a:xfrm rot="2305129">
            <a:off x="7444961" y="3933134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Rounded Rectangular Callout 24"/>
          <p:cNvSpPr/>
          <p:nvPr/>
        </p:nvSpPr>
        <p:spPr>
          <a:xfrm>
            <a:off x="7488907" y="5373216"/>
            <a:ext cx="2880320" cy="648072"/>
          </a:xfrm>
          <a:prstGeom prst="wedgeRoundRectCallout">
            <a:avLst>
              <a:gd name="adj1" fmla="val 9363"/>
              <a:gd name="adj2" fmla="val -8607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  <a:latin typeface="Century Gothic" pitchFamily="34" charset="0"/>
              </a:rPr>
              <a:t>Get the decayed key. How to recover?</a:t>
            </a:r>
            <a:endParaRPr kumimoji="1" lang="ja-JP" altLang="en-US" sz="20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9032130">
            <a:off x="7058713" y="2502258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Century Gothic" pitchFamily="34" charset="0"/>
                <a:ea typeface="Malgun Gothic" pitchFamily="34" charset="-127"/>
              </a:rPr>
              <a:t>Case 1</a:t>
            </a:r>
            <a:endParaRPr kumimoji="1" lang="ja-JP" altLang="en-US" sz="1600">
              <a:latin typeface="Century Gothic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2339391">
            <a:off x="7424383" y="3721691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Century Gothic" pitchFamily="34" charset="0"/>
                <a:ea typeface="Malgun Gothic" pitchFamily="34" charset="-127"/>
              </a:rPr>
              <a:t>Case 2</a:t>
            </a:r>
            <a:endParaRPr kumimoji="1" lang="ja-JP" altLang="en-US" sz="160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/>
      <p:bldP spid="22" grpId="0"/>
      <p:bldP spid="23" grpId="0" animBg="1"/>
      <p:bldP spid="26" grpId="0" animBg="1"/>
      <p:bldP spid="28" grpId="0" animBg="1"/>
      <p:bldP spid="29" grpId="0"/>
      <p:bldP spid="24" grpId="0" animBg="1"/>
      <p:bldP spid="25" grpId="0" animBg="1"/>
      <p:bldP spid="27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Cold Boot Attack (2/2)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2013-7-26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4E23-BABE-42FB-AEF6-1504B3C3A3C7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Decay patterns </a:t>
            </a:r>
            <a:r>
              <a:rPr lang="en-US" altLang="zh-CN" baseline="30000" dirty="0" smtClean="0"/>
              <a:t>1</a:t>
            </a:r>
            <a:endParaRPr lang="en-US" altLang="zh-CN" baseline="30000" dirty="0" smtClean="0"/>
          </a:p>
          <a:p>
            <a:pPr lvl="1"/>
            <a:r>
              <a:rPr lang="en-US" altLang="zh-CN" dirty="0" smtClean="0"/>
              <a:t>Decay aggravates as time goes on</a:t>
            </a:r>
          </a:p>
          <a:p>
            <a:pPr lvl="1"/>
            <a:r>
              <a:rPr lang="en-US" altLang="zh-CN" dirty="0" smtClean="0"/>
              <a:t>Most bits decay to ground states (1→0)</a:t>
            </a:r>
          </a:p>
          <a:p>
            <a:pPr lvl="1"/>
            <a:r>
              <a:rPr lang="en-US" altLang="zh-CN" dirty="0" smtClean="0"/>
              <a:t>Only a small fraction (0.1%) flips to charged states (0→1)</a:t>
            </a:r>
          </a:p>
          <a:p>
            <a:r>
              <a:rPr lang="en-US" altLang="zh-CN" dirty="0" smtClean="0"/>
              <a:t>This work</a:t>
            </a:r>
          </a:p>
          <a:p>
            <a:pPr lvl="1"/>
            <a:r>
              <a:rPr lang="en-US" altLang="zh-CN" dirty="0" smtClean="0"/>
              <a:t>Recover AES keys from decayed bits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4131" y="5877272"/>
            <a:ext cx="9576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aseline="30000" dirty="0" smtClean="0"/>
              <a:t>1</a:t>
            </a:r>
            <a:r>
              <a:rPr lang="en-US" altLang="zh-CN" sz="2000" dirty="0" smtClean="0"/>
              <a:t> </a:t>
            </a:r>
            <a:r>
              <a:rPr lang="en-US" altLang="zh-CN" sz="2000" dirty="0" smtClean="0"/>
              <a:t>J. Alex </a:t>
            </a:r>
            <a:r>
              <a:rPr lang="en-US" altLang="zh-CN" sz="2000" dirty="0" err="1" smtClean="0"/>
              <a:t>Halderman</a:t>
            </a:r>
            <a:r>
              <a:rPr lang="en-US" altLang="zh-CN" sz="2000" dirty="0" smtClean="0"/>
              <a:t> et al., Lest We Remember: Cold Boot Attacks on Encryption Keys. USENIX08.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2013-7-26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4E23-BABE-42FB-AEF6-1504B3C3A3C7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 smtClean="0"/>
              <a:t>Cold Boot Attack</a:t>
            </a:r>
          </a:p>
          <a:p>
            <a:r>
              <a:rPr lang="en-US" altLang="zh-CN" dirty="0" smtClean="0">
                <a:solidFill>
                  <a:srgbClr val="0070C0"/>
                </a:solidFill>
              </a:rPr>
              <a:t>Advanced Encryption Standard (AES)</a:t>
            </a:r>
          </a:p>
          <a:p>
            <a:r>
              <a:rPr lang="en-US" altLang="zh-CN" dirty="0" smtClean="0"/>
              <a:t>Recover AES key Schedule</a:t>
            </a:r>
          </a:p>
          <a:p>
            <a:pPr lvl="1"/>
            <a:r>
              <a:rPr lang="en-US" altLang="zh-CN" dirty="0" smtClean="0"/>
              <a:t>Using SAT solvers</a:t>
            </a:r>
          </a:p>
          <a:p>
            <a:pPr lvl="1"/>
            <a:r>
              <a:rPr lang="en-US" altLang="zh-CN" dirty="0" smtClean="0"/>
              <a:t>Using </a:t>
            </a:r>
            <a:r>
              <a:rPr lang="en-US" altLang="zh-CN" dirty="0" err="1" smtClean="0"/>
              <a:t>MaxSAT</a:t>
            </a:r>
            <a:r>
              <a:rPr lang="en-US" altLang="zh-CN" dirty="0" smtClean="0"/>
              <a:t> solvers</a:t>
            </a:r>
          </a:p>
          <a:p>
            <a:pPr lvl="1"/>
            <a:r>
              <a:rPr lang="en-US" altLang="zh-CN" dirty="0" smtClean="0"/>
              <a:t>Comparison</a:t>
            </a:r>
          </a:p>
          <a:p>
            <a:r>
              <a:rPr lang="en-US" altLang="ja-JP" dirty="0" smtClean="0"/>
              <a:t>E</a:t>
            </a:r>
            <a:r>
              <a:rPr lang="en-US" altLang="zh-CN" dirty="0" smtClean="0"/>
              <a:t>xperiment</a:t>
            </a:r>
            <a:endParaRPr lang="en-US" altLang="ja-JP" dirty="0" smtClean="0"/>
          </a:p>
          <a:p>
            <a:r>
              <a:rPr lang="en-US" altLang="ja-JP" dirty="0" smtClean="0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Advanced Encryption Standard(AES)</a:t>
            </a:r>
            <a:endParaRPr lang="zh-CN" altLang="en-US" dirty="0"/>
          </a:p>
        </p:txBody>
      </p:sp>
      <p:sp>
        <p:nvSpPr>
          <p:cNvPr id="18" name="日期占位符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2013-7-26</a:t>
            </a:r>
            <a:endParaRPr lang="zh-CN" altLang="en-US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4E23-BABE-42FB-AEF6-1504B3C3A3C7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64171" y="1447800"/>
            <a:ext cx="9397112" cy="298931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What is AES</a:t>
            </a:r>
          </a:p>
          <a:p>
            <a:pPr lvl="1"/>
            <a:r>
              <a:rPr lang="en-US" altLang="zh-CN" dirty="0" smtClean="0"/>
              <a:t>A specification for the encryption of electronic data established by the U.S. </a:t>
            </a:r>
            <a:r>
              <a:rPr lang="en-US" altLang="zh-CN" dirty="0" smtClean="0"/>
              <a:t>NIST </a:t>
            </a:r>
            <a:r>
              <a:rPr lang="en-US" altLang="zh-CN" baseline="30000" dirty="0" smtClean="0"/>
              <a:t>1</a:t>
            </a:r>
            <a:endParaRPr lang="en-US" altLang="zh-CN" baseline="30000" dirty="0" smtClean="0"/>
          </a:p>
          <a:p>
            <a:pPr lvl="1"/>
            <a:r>
              <a:rPr lang="en-US" altLang="zh-CN" dirty="0" smtClean="0"/>
              <a:t>Adopted by the U.S. government and used worldwide</a:t>
            </a:r>
            <a:endParaRPr lang="en-US" altLang="zh-CN" u="sng" dirty="0" smtClean="0"/>
          </a:p>
          <a:p>
            <a:r>
              <a:rPr lang="en-US" altLang="zh-CN" dirty="0" smtClean="0"/>
              <a:t>AES key </a:t>
            </a:r>
            <a:r>
              <a:rPr lang="en-US" altLang="zh-CN" baseline="30000" dirty="0" smtClean="0"/>
              <a:t>2</a:t>
            </a:r>
            <a:endParaRPr lang="en-US" altLang="zh-CN" baseline="30000" dirty="0" smtClean="0"/>
          </a:p>
          <a:p>
            <a:pPr lvl="1"/>
            <a:r>
              <a:rPr lang="en-US" altLang="zh-CN" dirty="0" smtClean="0"/>
              <a:t>Initial key length: </a:t>
            </a:r>
            <a:r>
              <a:rPr lang="en-US" altLang="zh-CN" dirty="0" smtClean="0">
                <a:solidFill>
                  <a:schemeClr val="tx1"/>
                </a:solidFill>
              </a:rPr>
              <a:t>128 bits </a:t>
            </a:r>
            <a:r>
              <a:rPr lang="en-US" altLang="zh-CN" dirty="0" smtClean="0"/>
              <a:t>(options:192 bits, 256 bits)</a:t>
            </a:r>
          </a:p>
          <a:p>
            <a:pPr lvl="1"/>
            <a:r>
              <a:rPr lang="en-US" altLang="zh-CN" dirty="0" smtClean="0"/>
              <a:t>AES-128 key schedule:</a:t>
            </a:r>
          </a:p>
          <a:p>
            <a:pPr lvl="1">
              <a:buNone/>
            </a:pP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08187" y="4653136"/>
            <a:ext cx="1512168" cy="792088"/>
          </a:xfrm>
          <a:prstGeom prst="rect">
            <a:avLst/>
          </a:prstGeom>
          <a:noFill/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128-bit initial key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40435" y="4653136"/>
            <a:ext cx="1440160" cy="792088"/>
          </a:xfrm>
          <a:prstGeom prst="rect">
            <a:avLst/>
          </a:prstGeom>
          <a:noFill/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128-bit round key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2592363" y="4869160"/>
            <a:ext cx="528059" cy="360040"/>
          </a:xfrm>
          <a:prstGeom prst="rightArrow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832723" y="5877272"/>
            <a:ext cx="1800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</a:rPr>
              <a:t>10 rounds</a:t>
            </a:r>
          </a:p>
        </p:txBody>
      </p:sp>
      <p:sp>
        <p:nvSpPr>
          <p:cNvPr id="13" name="右箭头 12"/>
          <p:cNvSpPr/>
          <p:nvPr/>
        </p:nvSpPr>
        <p:spPr>
          <a:xfrm>
            <a:off x="4728600" y="4869160"/>
            <a:ext cx="528059" cy="360040"/>
          </a:xfrm>
          <a:prstGeom prst="rightArrow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6840835" y="4869160"/>
            <a:ext cx="528059" cy="360040"/>
          </a:xfrm>
          <a:prstGeom prst="rightArrow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7992963" y="4869160"/>
            <a:ext cx="528059" cy="360040"/>
          </a:xfrm>
          <a:prstGeom prst="rightArrow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7416899" y="479715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…</a:t>
            </a:r>
            <a:endParaRPr lang="zh-CN" altLang="en-US" sz="2800" dirty="0"/>
          </a:p>
        </p:txBody>
      </p:sp>
      <p:sp>
        <p:nvSpPr>
          <p:cNvPr id="20" name="左大括号 19"/>
          <p:cNvSpPr/>
          <p:nvPr/>
        </p:nvSpPr>
        <p:spPr>
          <a:xfrm rot="16200000">
            <a:off x="6480795" y="2204865"/>
            <a:ext cx="432048" cy="7056784"/>
          </a:xfrm>
          <a:prstGeom prst="leftBrace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864171" y="5445224"/>
            <a:ext cx="18722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</a:rPr>
              <a:t>0</a:t>
            </a:r>
            <a:r>
              <a:rPr lang="en-US" altLang="zh-CN" sz="2400" baseline="30000" dirty="0" smtClean="0">
                <a:solidFill>
                  <a:srgbClr val="0070C0"/>
                </a:solidFill>
              </a:rPr>
              <a:t>th</a:t>
            </a:r>
            <a:r>
              <a:rPr lang="en-US" altLang="zh-CN" sz="2400" dirty="0" smtClean="0">
                <a:solidFill>
                  <a:srgbClr val="0070C0"/>
                </a:solidFill>
              </a:rPr>
              <a:t> round key</a:t>
            </a:r>
          </a:p>
        </p:txBody>
      </p:sp>
      <p:sp>
        <p:nvSpPr>
          <p:cNvPr id="23" name="矩形 5"/>
          <p:cNvSpPr/>
          <p:nvPr/>
        </p:nvSpPr>
        <p:spPr>
          <a:xfrm>
            <a:off x="5328667" y="4653136"/>
            <a:ext cx="1440160" cy="792088"/>
          </a:xfrm>
          <a:prstGeom prst="rect">
            <a:avLst/>
          </a:prstGeom>
          <a:noFill/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128-bit round key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4" name="矩形 5"/>
          <p:cNvSpPr/>
          <p:nvPr/>
        </p:nvSpPr>
        <p:spPr>
          <a:xfrm>
            <a:off x="8641035" y="4653136"/>
            <a:ext cx="1440160" cy="792088"/>
          </a:xfrm>
          <a:prstGeom prst="rect">
            <a:avLst/>
          </a:prstGeom>
          <a:noFill/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128-bit round key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0155" y="6146140"/>
            <a:ext cx="89289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sz="1700" baseline="30000" dirty="0" smtClean="0">
                <a:latin typeface="Perpetua" pitchFamily="18" charset="0"/>
              </a:rPr>
              <a:t>1</a:t>
            </a:r>
            <a:r>
              <a:rPr lang="en-US" altLang="zh-CN" sz="1700" dirty="0" smtClean="0">
                <a:latin typeface="Perpetua" pitchFamily="18" charset="0"/>
              </a:rPr>
              <a:t> NIST</a:t>
            </a:r>
            <a:r>
              <a:rPr lang="en-US" altLang="zh-CN" sz="1700" dirty="0" smtClean="0">
                <a:latin typeface="Perpetua" pitchFamily="18" charset="0"/>
              </a:rPr>
              <a:t>: National Institute of Standards and Technology</a:t>
            </a:r>
            <a:endParaRPr lang="en-US" altLang="ja-JP" sz="1700" dirty="0" smtClean="0">
              <a:latin typeface="Perpetua" pitchFamily="18" charset="0"/>
            </a:endParaRPr>
          </a:p>
          <a:p>
            <a:pPr fontAlgn="base"/>
            <a:r>
              <a:rPr lang="en-US" altLang="ja-JP" sz="1700" baseline="30000" dirty="0" smtClean="0">
                <a:latin typeface="Perpetua" pitchFamily="18" charset="0"/>
              </a:rPr>
              <a:t>2</a:t>
            </a:r>
            <a:r>
              <a:rPr lang="en-US" altLang="ja-JP" sz="1700" dirty="0" smtClean="0">
                <a:latin typeface="Perpetua" pitchFamily="18" charset="0"/>
              </a:rPr>
              <a:t> </a:t>
            </a:r>
            <a:r>
              <a:rPr lang="en-US" altLang="ja-JP" sz="1700" dirty="0" smtClean="0">
                <a:latin typeface="Perpetua" pitchFamily="18" charset="0"/>
              </a:rPr>
              <a:t>Federal Information Processing, Announcing the ADVANCED ENCRYPTION STANDARD (AES), 2001.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Application Data\Tencent\Users\454996482\QQ\WinTemp\RichOle\{QPI73HT)NZX}BKFMB[5NR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3257" y="1662304"/>
            <a:ext cx="5124977" cy="4528158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4171" y="44624"/>
            <a:ext cx="9397112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Example of Key Schedule</a:t>
            </a:r>
            <a:endParaRPr lang="zh-CN" altLang="en-US" dirty="0"/>
          </a:p>
        </p:txBody>
      </p:sp>
      <p:sp>
        <p:nvSpPr>
          <p:cNvPr id="23" name="日期占位符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2013-7-26</a:t>
            </a:r>
            <a:endParaRPr lang="zh-CN" altLang="en-US" dirty="0"/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4E23-BABE-42FB-AEF6-1504B3C3A3C7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10243" name="Picture 3" descr="C:\Documents and Settings\Administrator\Application Data\Tencent\Users\454996482\QQ\WinTemp\RichOle\{T5D%D0T1__$5}R){6GA5D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35" y="1661997"/>
            <a:ext cx="5184576" cy="4503307"/>
          </a:xfrm>
          <a:prstGeom prst="rect">
            <a:avLst/>
          </a:prstGeom>
          <a:noFill/>
        </p:spPr>
      </p:pic>
      <p:sp>
        <p:nvSpPr>
          <p:cNvPr id="10245" name="AutoShape 5" descr="C:\Documents and Settings\Administrator\Application Data\Tencent\Users\454996482\QQ\WinTemp\RichOle\JU_(@JV)VGKWW3G]NV]Q0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46" name="AutoShape 6" descr="C:\Documents and Settings\Administrator\Application Data\Tencent\Users\454996482\QQ\WinTemp\RichOle\JU_(@JV)VGKWW3G]NV]Q0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47" name="AutoShape 7" descr="C:\Documents and Settings\Administrator\Application Data\Tencent\Users\454996482\QQ\WinTemp\RichOle\JU_(@JV)VGKWW3G]NV]Q0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48" name="AutoShape 8" descr="C:\Documents and Settings\Administrator\Application Data\Tencent\Users\454996482\QQ\WinTemp\RichOle\JU_(@JV)VGKWW3G]NV]Q0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49" name="AutoShape 9" descr="C:\Documents and Settings\Administrator\Application Data\Tencent\Users\454996482\QQ\WinTemp\RichOle\JU_(@JV)VGKWW3G]NV]Q0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51" name="AutoShape 11" descr="C:\Documents and Settings\Administrator\Application Data\Tencent\Users\454996482\QQ\WinTemp\RichOle\JU_(@JV)VGKWW3G]NV]Q0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52" name="AutoShape 12" descr="C:\Documents and Settings\Administrator\Application Data\Tencent\Users\454996482\QQ\WinTemp\RichOle\JU_(@JV)VGKWW3G]NV]Q0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080195" y="1235595"/>
            <a:ext cx="434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entury Gothic" pitchFamily="34" charset="0"/>
              </a:rPr>
              <a:t>Original key schedule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80795" y="1235595"/>
            <a:ext cx="434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entury Gothic" pitchFamily="34" charset="0"/>
              </a:rPr>
              <a:t>Decayed key schedule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28267" y="6207695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Century Gothic" pitchFamily="34" charset="0"/>
              </a:rPr>
              <a:t>Goal: correct errors in the decayed key schedule</a:t>
            </a:r>
          </a:p>
        </p:txBody>
      </p:sp>
      <p:sp>
        <p:nvSpPr>
          <p:cNvPr id="21" name="矩形 20"/>
          <p:cNvSpPr/>
          <p:nvPr/>
        </p:nvSpPr>
        <p:spPr>
          <a:xfrm>
            <a:off x="464375" y="1668556"/>
            <a:ext cx="4896544" cy="453650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>
            <a:off x="9865171" y="1870951"/>
            <a:ext cx="144016" cy="158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5749140" y="1668556"/>
            <a:ext cx="4896544" cy="453650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箭头连接符 30"/>
          <p:cNvCxnSpPr>
            <a:endCxn id="29" idx="2"/>
          </p:cNvCxnSpPr>
          <p:nvPr/>
        </p:nvCxnSpPr>
        <p:spPr>
          <a:xfrm flipH="1" flipV="1">
            <a:off x="9145129" y="4837222"/>
            <a:ext cx="720042" cy="535994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04731" y="2492896"/>
            <a:ext cx="439248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Rectangle 25"/>
          <p:cNvSpPr/>
          <p:nvPr/>
        </p:nvSpPr>
        <p:spPr>
          <a:xfrm>
            <a:off x="6057131" y="4005064"/>
            <a:ext cx="439248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Rectangle 26"/>
          <p:cNvSpPr/>
          <p:nvPr/>
        </p:nvSpPr>
        <p:spPr>
          <a:xfrm>
            <a:off x="6336779" y="4725144"/>
            <a:ext cx="208823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7704931" y="4437112"/>
            <a:ext cx="2880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7030A0"/>
                </a:solidFill>
                <a:latin typeface="Century Gothic" pitchFamily="34" charset="0"/>
              </a:rPr>
              <a:t>reverse flipping error</a:t>
            </a:r>
            <a:endParaRPr lang="zh-CN" altLang="en-US" sz="2000" dirty="0">
              <a:solidFill>
                <a:srgbClr val="7030A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对象 29"/>
          <p:cNvGraphicFramePr>
            <a:graphicFrameLocks noChangeAspect="1"/>
          </p:cNvGraphicFramePr>
          <p:nvPr/>
        </p:nvGraphicFramePr>
        <p:xfrm>
          <a:off x="2417763" y="3152775"/>
          <a:ext cx="6088062" cy="1081088"/>
        </p:xfrm>
        <a:graphic>
          <a:graphicData uri="http://schemas.openxmlformats.org/presentationml/2006/ole">
            <p:oleObj spid="_x0000_s1039" name="Equation" r:id="rId4" imgW="3149280" imgH="558720" progId="Equation.DSMT4">
              <p:embed/>
            </p:oleObj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Key Expansion Algorithm</a:t>
            </a:r>
            <a:endParaRPr lang="zh-CN" altLang="en-US" dirty="0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2013-7-26</a:t>
            </a:r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4E23-BABE-42FB-AEF6-1504B3C3A3C7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48147" y="2546372"/>
            <a:ext cx="1728192" cy="750858"/>
          </a:xfrm>
          <a:prstGeom prst="rect">
            <a:avLst/>
          </a:prstGeom>
          <a:noFill/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(r-1)</a:t>
            </a:r>
            <a:r>
              <a:rPr lang="en-US" altLang="zh-CN" sz="2400" baseline="30000" dirty="0" err="1" smtClean="0">
                <a:solidFill>
                  <a:schemeClr val="tx1"/>
                </a:solidFill>
              </a:rPr>
              <a:t>th</a:t>
            </a:r>
            <a:r>
              <a:rPr lang="en-US" altLang="zh-CN" sz="2400" dirty="0" smtClean="0">
                <a:solidFill>
                  <a:schemeClr val="tx1"/>
                </a:solidFill>
              </a:rPr>
              <a:t> round </a:t>
            </a:r>
          </a:p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key bit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569027" y="2546372"/>
            <a:ext cx="1584176" cy="750858"/>
          </a:xfrm>
          <a:prstGeom prst="rect">
            <a:avLst/>
          </a:prstGeom>
          <a:noFill/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 smtClean="0">
                <a:solidFill>
                  <a:schemeClr val="tx1"/>
                </a:solidFill>
              </a:rPr>
              <a:t>r</a:t>
            </a:r>
            <a:r>
              <a:rPr lang="en-US" altLang="zh-CN" sz="2400" baseline="30000" dirty="0" err="1" smtClean="0">
                <a:solidFill>
                  <a:schemeClr val="tx1"/>
                </a:solidFill>
              </a:rPr>
              <a:t>th</a:t>
            </a:r>
            <a:r>
              <a:rPr lang="en-US" altLang="zh-CN" sz="2400" dirty="0" smtClean="0">
                <a:solidFill>
                  <a:schemeClr val="tx1"/>
                </a:solidFill>
              </a:rPr>
              <a:t> round key bit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240435" y="2505141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Century Gothic" pitchFamily="34" charset="0"/>
              </a:rPr>
              <a:t>AES-128 key expansion algorithm</a:t>
            </a:r>
            <a:endParaRPr lang="zh-CN" altLang="en-US" sz="2000" dirty="0">
              <a:latin typeface="Century Gothic" pitchFamily="34" charset="0"/>
            </a:endParaRPr>
          </a:p>
        </p:txBody>
      </p:sp>
      <p:cxnSp>
        <p:nvCxnSpPr>
          <p:cNvPr id="20" name="直接箭头连接符 19"/>
          <p:cNvCxnSpPr>
            <a:stCxn id="7" idx="3"/>
            <a:endCxn id="11" idx="1"/>
          </p:cNvCxnSpPr>
          <p:nvPr/>
        </p:nvCxnSpPr>
        <p:spPr>
          <a:xfrm>
            <a:off x="2376339" y="2921801"/>
            <a:ext cx="6192688" cy="0"/>
          </a:xfrm>
          <a:prstGeom prst="straightConnector1">
            <a:avLst/>
          </a:prstGeom>
          <a:ln w="1905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99288" y="4342291"/>
            <a:ext cx="9553915" cy="120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0480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宋体" pitchFamily="2" charset="-122"/>
                <a:cs typeface="Times New Roman" pitchFamily="18" charset="0"/>
              </a:rPr>
              <a:t>: </a:t>
            </a:r>
            <a:r>
              <a:rPr lang="en-US" altLang="zh-CN" sz="2000" dirty="0" err="1" smtClean="0">
                <a:latin typeface="Century Gothic" pitchFamily="34" charset="0"/>
                <a:ea typeface="宋体" pitchFamily="2" charset="-122"/>
                <a:cs typeface="Times New Roman" pitchFamily="18" charset="0"/>
              </a:rPr>
              <a:t>i</a:t>
            </a:r>
            <a:r>
              <a:rPr lang="en-US" altLang="zh-CN" sz="2000" baseline="30000" dirty="0" err="1" smtClean="0">
                <a:latin typeface="Century Gothic" pitchFamily="34" charset="0"/>
                <a:ea typeface="宋体" pitchFamily="2" charset="-122"/>
                <a:cs typeface="Times New Roman" pitchFamily="18" charset="0"/>
              </a:rPr>
              <a:t>th</a:t>
            </a:r>
            <a:r>
              <a:rPr kumimoji="0" lang="en-US" altLang="zh-CN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宋体" pitchFamily="2" charset="-122"/>
                <a:cs typeface="Times New Roman" pitchFamily="18" charset="0"/>
              </a:rPr>
              <a:t> bit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宋体" pitchFamily="2" charset="-122"/>
                <a:cs typeface="Times New Roman" pitchFamily="18" charset="0"/>
              </a:rPr>
              <a:t>of the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宋体" pitchFamily="2" charset="-122"/>
                <a:cs typeface="Times New Roman" pitchFamily="18" charset="0"/>
              </a:rPr>
              <a:t>r</a:t>
            </a:r>
            <a:r>
              <a:rPr kumimoji="0" lang="en-US" altLang="zh-CN" sz="20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宋体" pitchFamily="2" charset="-122"/>
                <a:cs typeface="Times New Roman" pitchFamily="18" charset="0"/>
              </a:rPr>
              <a:t>th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宋体" pitchFamily="2" charset="-122"/>
                <a:cs typeface="Times New Roman" pitchFamily="18" charset="0"/>
              </a:rPr>
              <a:t> round key,</a:t>
            </a:r>
            <a:r>
              <a:rPr lang="en-US" altLang="zh-CN" sz="2000" dirty="0" smtClean="0">
                <a:latin typeface="Century Gothic" pitchFamily="34" charset="0"/>
                <a:ea typeface="宋体" pitchFamily="2" charset="-122"/>
                <a:cs typeface="Times New Roman" pitchFamily="18" charset="0"/>
              </a:rPr>
              <a:t> 1</a:t>
            </a:r>
            <a:r>
              <a:rPr lang="zh-CN" altLang="en-US" sz="2000" dirty="0" smtClean="0">
                <a:latin typeface="Century Gothic" pitchFamily="34" charset="0"/>
                <a:ea typeface="宋体" pitchFamily="2" charset="-122"/>
                <a:cs typeface="Times New Roman" pitchFamily="18" charset="0"/>
              </a:rPr>
              <a:t>≦</a:t>
            </a:r>
            <a:r>
              <a:rPr lang="en-US" altLang="zh-CN" sz="2000" dirty="0" smtClean="0">
                <a:latin typeface="Century Gothic" pitchFamily="34" charset="0"/>
                <a:ea typeface="宋体" pitchFamily="2" charset="-122"/>
                <a:cs typeface="Times New Roman" pitchFamily="18" charset="0"/>
              </a:rPr>
              <a:t>r</a:t>
            </a:r>
            <a:r>
              <a:rPr lang="zh-CN" altLang="en-US" sz="2000" dirty="0" smtClean="0">
                <a:latin typeface="Century Gothic" pitchFamily="34" charset="0"/>
                <a:ea typeface="宋体" pitchFamily="2" charset="-122"/>
                <a:cs typeface="Times New Roman" pitchFamily="18" charset="0"/>
              </a:rPr>
              <a:t>≦</a:t>
            </a:r>
            <a:r>
              <a:rPr lang="en-US" altLang="zh-CN" sz="2000" dirty="0" smtClean="0">
                <a:latin typeface="Century Gothic" pitchFamily="34" charset="0"/>
                <a:ea typeface="宋体" pitchFamily="2" charset="-122"/>
                <a:cs typeface="Times New Roman" pitchFamily="18" charset="0"/>
              </a:rPr>
              <a:t>10, 0</a:t>
            </a:r>
            <a:r>
              <a:rPr lang="zh-CN" altLang="en-US" sz="2000" dirty="0" smtClean="0">
                <a:latin typeface="Century Gothic" pitchFamily="34" charset="0"/>
                <a:ea typeface="宋体" pitchFamily="2" charset="-122"/>
                <a:cs typeface="Times New Roman" pitchFamily="18" charset="0"/>
              </a:rPr>
              <a:t>≦</a:t>
            </a:r>
            <a:r>
              <a:rPr lang="en-US" altLang="zh-CN" sz="2000" dirty="0" err="1" smtClean="0">
                <a:latin typeface="Century Gothic" pitchFamily="34" charset="0"/>
                <a:ea typeface="宋体" pitchFamily="2" charset="-122"/>
                <a:cs typeface="Times New Roman" pitchFamily="18" charset="0"/>
              </a:rPr>
              <a:t>i</a:t>
            </a:r>
            <a:r>
              <a:rPr lang="zh-CN" altLang="en-US" sz="2000" dirty="0" smtClean="0">
                <a:latin typeface="Century Gothic" pitchFamily="34" charset="0"/>
                <a:ea typeface="宋体" pitchFamily="2" charset="-122"/>
                <a:cs typeface="Times New Roman" pitchFamily="18" charset="0"/>
              </a:rPr>
              <a:t>≦</a:t>
            </a:r>
            <a:r>
              <a:rPr lang="en-US" altLang="zh-CN" sz="2000" dirty="0" smtClean="0">
                <a:latin typeface="Century Gothic" pitchFamily="34" charset="0"/>
                <a:ea typeface="宋体" pitchFamily="2" charset="-122"/>
                <a:cs typeface="Times New Roman" pitchFamily="18" charset="0"/>
              </a:rPr>
              <a:t>127</a:t>
            </a:r>
          </a:p>
          <a:p>
            <a:pPr lvl="0" indent="30480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latin typeface="Century Gothic" pitchFamily="34" charset="0"/>
                <a:ea typeface="宋体" pitchFamily="2" charset="-122"/>
                <a:cs typeface="Times New Roman" pitchFamily="18" charset="0"/>
              </a:rPr>
              <a:t>: </a:t>
            </a:r>
            <a:r>
              <a:rPr lang="en-US" altLang="zh-CN" sz="2000" dirty="0" err="1" smtClean="0">
                <a:latin typeface="Century Gothic" pitchFamily="34" charset="0"/>
                <a:ea typeface="宋体" pitchFamily="2" charset="-122"/>
                <a:cs typeface="Times New Roman" pitchFamily="18" charset="0"/>
              </a:rPr>
              <a:t>i</a:t>
            </a:r>
            <a:r>
              <a:rPr lang="en-US" altLang="zh-CN" sz="2000" baseline="30000" dirty="0" err="1" smtClean="0">
                <a:latin typeface="Century Gothic" pitchFamily="34" charset="0"/>
                <a:ea typeface="宋体" pitchFamily="2" charset="-122"/>
                <a:cs typeface="Times New Roman" pitchFamily="18" charset="0"/>
              </a:rPr>
              <a:t>th</a:t>
            </a:r>
            <a:r>
              <a:rPr lang="en-US" altLang="zh-CN" sz="2000" dirty="0" smtClean="0">
                <a:latin typeface="Century Gothic" pitchFamily="34" charset="0"/>
                <a:ea typeface="宋体" pitchFamily="2" charset="-122"/>
                <a:cs typeface="Times New Roman" pitchFamily="18" charset="0"/>
              </a:rPr>
              <a:t> bit of the 0</a:t>
            </a:r>
            <a:r>
              <a:rPr lang="en-US" altLang="zh-CN" sz="2000" baseline="30000" dirty="0" smtClean="0">
                <a:latin typeface="Century Gothic" pitchFamily="34" charset="0"/>
                <a:ea typeface="宋体" pitchFamily="2" charset="-122"/>
                <a:cs typeface="Times New Roman" pitchFamily="18" charset="0"/>
              </a:rPr>
              <a:t>th</a:t>
            </a:r>
            <a:r>
              <a:rPr lang="en-US" altLang="zh-CN" sz="2000" dirty="0" smtClean="0">
                <a:latin typeface="Century Gothic" pitchFamily="34" charset="0"/>
                <a:ea typeface="宋体" pitchFamily="2" charset="-122"/>
                <a:cs typeface="Times New Roman" pitchFamily="18" charset="0"/>
              </a:rPr>
              <a:t> round key, copied from the initial key, 0</a:t>
            </a:r>
            <a:r>
              <a:rPr lang="zh-CN" altLang="en-US" sz="2000" dirty="0" smtClean="0">
                <a:latin typeface="Century Gothic" pitchFamily="34" charset="0"/>
                <a:ea typeface="宋体" pitchFamily="2" charset="-122"/>
                <a:cs typeface="Times New Roman" pitchFamily="18" charset="0"/>
              </a:rPr>
              <a:t>≦</a:t>
            </a:r>
            <a:r>
              <a:rPr lang="en-US" altLang="zh-CN" sz="2000" dirty="0" err="1" smtClean="0">
                <a:latin typeface="Century Gothic" pitchFamily="34" charset="0"/>
                <a:ea typeface="宋体" pitchFamily="2" charset="-122"/>
                <a:cs typeface="Times New Roman" pitchFamily="18" charset="0"/>
              </a:rPr>
              <a:t>i</a:t>
            </a:r>
            <a:r>
              <a:rPr lang="zh-CN" altLang="en-US" sz="2000" dirty="0" smtClean="0">
                <a:latin typeface="Century Gothic" pitchFamily="34" charset="0"/>
                <a:ea typeface="宋体" pitchFamily="2" charset="-122"/>
                <a:cs typeface="Times New Roman" pitchFamily="18" charset="0"/>
              </a:rPr>
              <a:t>≦</a:t>
            </a:r>
            <a:r>
              <a:rPr lang="en-US" altLang="zh-CN" sz="2000" dirty="0" smtClean="0">
                <a:latin typeface="Century Gothic" pitchFamily="34" charset="0"/>
                <a:ea typeface="宋体" pitchFamily="2" charset="-122"/>
                <a:cs typeface="Times New Roman" pitchFamily="18" charset="0"/>
              </a:rPr>
              <a:t>127</a:t>
            </a:r>
          </a:p>
          <a:p>
            <a:pPr marL="0" marR="0" lvl="0" indent="304800" algn="l" defTabSz="914400" rtl="0" eaLnBrk="1" fontAlgn="base" latinLnBrk="0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宋体" pitchFamily="2" charset="-122"/>
                <a:cs typeface="Times New Roman" pitchFamily="18" charset="0"/>
              </a:rPr>
              <a:t>  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宋体" pitchFamily="2" charset="-122"/>
            </a:endParaRP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657796" y="4364532"/>
          <a:ext cx="286195" cy="418948"/>
        </p:xfrm>
        <a:graphic>
          <a:graphicData uri="http://schemas.openxmlformats.org/presentationml/2006/ole">
            <p:oleObj spid="_x0000_s1029" name="Equation" r:id="rId5" imgW="164880" imgH="241200" progId="Equation.DSMT4">
              <p:embed/>
            </p:oleObj>
          </a:graphicData>
        </a:graphic>
      </p:graphicFrame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108013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677863" y="5116513"/>
          <a:ext cx="646112" cy="434975"/>
        </p:xfrm>
        <a:graphic>
          <a:graphicData uri="http://schemas.openxmlformats.org/presentationml/2006/ole">
            <p:oleObj spid="_x0000_s1033" name="Equation" r:id="rId6" imgW="380880" imgH="253800" progId="Equation.DSMT4">
              <p:embed/>
            </p:oleObj>
          </a:graphicData>
        </a:graphic>
      </p:graphicFrame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936179" y="5112389"/>
            <a:ext cx="86627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宋体" pitchFamily="2" charset="-122"/>
                <a:cs typeface="Times New Roman" pitchFamily="18" charset="0"/>
              </a:rPr>
              <a:t>: </a:t>
            </a:r>
            <a:r>
              <a:rPr kumimoji="0" lang="en-US" altLang="zh-CN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宋体" pitchFamily="2" charset="-122"/>
                <a:cs typeface="Times New Roman" pitchFamily="18" charset="0"/>
              </a:rPr>
              <a:t>i</a:t>
            </a:r>
            <a:r>
              <a:rPr lang="en-US" altLang="zh-CN" sz="2000" baseline="30000" dirty="0" err="1" smtClean="0">
                <a:latin typeface="Century Gothic" pitchFamily="34" charset="0"/>
                <a:ea typeface="宋体" pitchFamily="2" charset="-122"/>
                <a:cs typeface="Times New Roman" pitchFamily="18" charset="0"/>
              </a:rPr>
              <a:t>th</a:t>
            </a:r>
            <a:r>
              <a:rPr lang="en-US" altLang="zh-CN" sz="2000" baseline="30000" dirty="0" smtClean="0">
                <a:latin typeface="Century Gothic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宋体" pitchFamily="2" charset="-122"/>
                <a:cs typeface="Times New Roman" pitchFamily="18" charset="0"/>
              </a:rPr>
              <a:t>bit of a round-dependent word, </a:t>
            </a:r>
            <a:r>
              <a:rPr lang="en-US" altLang="zh-CN" sz="2000" dirty="0" smtClean="0">
                <a:latin typeface="Century Gothic" pitchFamily="34" charset="0"/>
                <a:ea typeface="宋体" pitchFamily="2" charset="-122"/>
                <a:cs typeface="Times New Roman" pitchFamily="18" charset="0"/>
              </a:rPr>
              <a:t>0</a:t>
            </a:r>
            <a:r>
              <a:rPr lang="zh-CN" altLang="en-US" sz="2000" dirty="0" smtClean="0">
                <a:latin typeface="Century Gothic" pitchFamily="34" charset="0"/>
                <a:ea typeface="宋体" pitchFamily="2" charset="-122"/>
                <a:cs typeface="Times New Roman" pitchFamily="18" charset="0"/>
              </a:rPr>
              <a:t>≦</a:t>
            </a:r>
            <a:r>
              <a:rPr lang="en-US" altLang="zh-CN" sz="2000" dirty="0" err="1" smtClean="0">
                <a:latin typeface="Century Gothic" pitchFamily="34" charset="0"/>
                <a:ea typeface="宋体" pitchFamily="2" charset="-122"/>
                <a:cs typeface="Times New Roman" pitchFamily="18" charset="0"/>
              </a:rPr>
              <a:t>i</a:t>
            </a:r>
            <a:r>
              <a:rPr lang="zh-CN" altLang="en-US" sz="2000" dirty="0" smtClean="0">
                <a:latin typeface="Century Gothic" pitchFamily="34" charset="0"/>
                <a:ea typeface="宋体" pitchFamily="2" charset="-122"/>
                <a:cs typeface="Times New Roman" pitchFamily="18" charset="0"/>
              </a:rPr>
              <a:t>≦</a:t>
            </a:r>
            <a:r>
              <a:rPr lang="en-US" altLang="zh-CN" sz="2000" dirty="0" smtClean="0">
                <a:latin typeface="Century Gothic" pitchFamily="34" charset="0"/>
                <a:ea typeface="宋体" pitchFamily="2" charset="-122"/>
                <a:cs typeface="Times New Roman" pitchFamily="18" charset="0"/>
              </a:rPr>
              <a:t>31, 1</a:t>
            </a:r>
            <a:r>
              <a:rPr lang="zh-CN" altLang="en-US" sz="2000" dirty="0" smtClean="0">
                <a:latin typeface="Century Gothic" pitchFamily="34" charset="0"/>
                <a:ea typeface="宋体" pitchFamily="2" charset="-122"/>
                <a:cs typeface="Times New Roman" pitchFamily="18" charset="0"/>
              </a:rPr>
              <a:t>≦</a:t>
            </a:r>
            <a:r>
              <a:rPr lang="en-US" altLang="zh-CN" sz="2000" dirty="0" smtClean="0">
                <a:latin typeface="Century Gothic" pitchFamily="34" charset="0"/>
                <a:ea typeface="宋体" pitchFamily="2" charset="-122"/>
                <a:cs typeface="Times New Roman" pitchFamily="18" charset="0"/>
              </a:rPr>
              <a:t>r</a:t>
            </a:r>
            <a:r>
              <a:rPr lang="zh-CN" altLang="en-US" sz="2000" dirty="0" smtClean="0">
                <a:latin typeface="Century Gothic" pitchFamily="34" charset="0"/>
                <a:ea typeface="宋体" pitchFamily="2" charset="-122"/>
                <a:cs typeface="Times New Roman" pitchFamily="18" charset="0"/>
              </a:rPr>
              <a:t>≦</a:t>
            </a:r>
            <a:r>
              <a:rPr lang="en-US" altLang="zh-CN" sz="2000" dirty="0" smtClean="0">
                <a:latin typeface="Century Gothic" pitchFamily="34" charset="0"/>
                <a:ea typeface="宋体" pitchFamily="2" charset="-122"/>
                <a:cs typeface="Times New Roman" pitchFamily="18" charset="0"/>
              </a:rPr>
              <a:t>10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108013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678034" y="5481877"/>
          <a:ext cx="832995" cy="478971"/>
        </p:xfrm>
        <a:graphic>
          <a:graphicData uri="http://schemas.openxmlformats.org/presentationml/2006/ole">
            <p:oleObj spid="_x0000_s1035" name="Equation" r:id="rId7" imgW="495000" imgH="279360" progId="Equation.DSMT4">
              <p:embed/>
            </p:oleObj>
          </a:graphicData>
        </a:graphic>
      </p:graphicFrame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1152203" y="5509681"/>
            <a:ext cx="8496944" cy="83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0480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宋体" pitchFamily="2" charset="-122"/>
                <a:cs typeface="Times New Roman" pitchFamily="18" charset="0"/>
              </a:rPr>
              <a:t>:</a:t>
            </a:r>
            <a:r>
              <a:rPr lang="en-US" altLang="zh-CN" sz="2000" dirty="0" smtClean="0">
                <a:latin typeface="Century Gothic" pitchFamily="34" charset="0"/>
                <a:ea typeface="宋体" pitchFamily="2" charset="-122"/>
                <a:cs typeface="Times New Roman" pitchFamily="18" charset="0"/>
              </a:rPr>
              <a:t> an S-Box function in algebraic normal form (ANF), 0</a:t>
            </a:r>
            <a:r>
              <a:rPr lang="zh-CN" altLang="en-US" sz="2000" dirty="0" smtClean="0">
                <a:latin typeface="Century Gothic" pitchFamily="34" charset="0"/>
                <a:ea typeface="宋体" pitchFamily="2" charset="-122"/>
                <a:cs typeface="Times New Roman" pitchFamily="18" charset="0"/>
              </a:rPr>
              <a:t>≦</a:t>
            </a:r>
            <a:r>
              <a:rPr lang="en-US" altLang="zh-CN" sz="2000" dirty="0" smtClean="0">
                <a:latin typeface="Century Gothic" pitchFamily="34" charset="0"/>
                <a:ea typeface="宋体" pitchFamily="2" charset="-122"/>
                <a:cs typeface="Times New Roman" pitchFamily="18" charset="0"/>
              </a:rPr>
              <a:t>x</a:t>
            </a:r>
            <a:r>
              <a:rPr lang="zh-CN" altLang="en-US" sz="2000" dirty="0" smtClean="0">
                <a:latin typeface="Century Gothic" pitchFamily="34" charset="0"/>
                <a:ea typeface="宋体" pitchFamily="2" charset="-122"/>
                <a:cs typeface="Times New Roman" pitchFamily="18" charset="0"/>
              </a:rPr>
              <a:t>≦</a:t>
            </a:r>
            <a:r>
              <a:rPr lang="en-US" altLang="zh-CN" sz="2000" dirty="0" smtClean="0">
                <a:latin typeface="Century Gothic" pitchFamily="34" charset="0"/>
                <a:ea typeface="宋体" pitchFamily="2" charset="-122"/>
                <a:cs typeface="Times New Roman" pitchFamily="18" charset="0"/>
              </a:rPr>
              <a:t>7     </a:t>
            </a:r>
          </a:p>
          <a:p>
            <a:pPr lvl="0" indent="30480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latin typeface="Century Gothic" pitchFamily="34" charset="0"/>
                <a:ea typeface="宋体" pitchFamily="2" charset="-122"/>
                <a:cs typeface="Times New Roman" pitchFamily="18" charset="0"/>
              </a:rPr>
              <a:t>   input:			 , output: one bit </a:t>
            </a: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108013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44" name="Object 20"/>
          <p:cNvGraphicFramePr>
            <a:graphicFrameLocks noChangeAspect="1"/>
          </p:cNvGraphicFramePr>
          <p:nvPr/>
        </p:nvGraphicFramePr>
        <p:xfrm>
          <a:off x="659033" y="4715902"/>
          <a:ext cx="286195" cy="418948"/>
        </p:xfrm>
        <a:graphic>
          <a:graphicData uri="http://schemas.openxmlformats.org/presentationml/2006/ole">
            <p:oleObj spid="_x0000_s1044" name="Equation" r:id="rId8" imgW="164880" imgH="241200" progId="Equation.DSMT4">
              <p:embed/>
            </p:oleObj>
          </a:graphicData>
        </a:graphic>
      </p:graphicFrame>
      <p:graphicFrame>
        <p:nvGraphicFramePr>
          <p:cNvPr id="1046" name="Object 22"/>
          <p:cNvGraphicFramePr>
            <a:graphicFrameLocks noChangeAspect="1"/>
          </p:cNvGraphicFramePr>
          <p:nvPr/>
        </p:nvGraphicFramePr>
        <p:xfrm>
          <a:off x="2520355" y="5851103"/>
          <a:ext cx="2447925" cy="530225"/>
        </p:xfrm>
        <a:graphic>
          <a:graphicData uri="http://schemas.openxmlformats.org/presentationml/2006/ole">
            <p:oleObj spid="_x0000_s1046" name="Equation" r:id="rId9" imgW="1282680" imgH="279360" progId="Equation.DSMT4">
              <p:embed/>
            </p:oleObj>
          </a:graphicData>
        </a:graphic>
      </p:graphicFrame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576139" y="1412776"/>
            <a:ext cx="9361040" cy="8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latin typeface="Century Gothic" pitchFamily="34" charset="0"/>
                <a:ea typeface="宋体" pitchFamily="2" charset="-122"/>
                <a:cs typeface="Times New Roman" pitchFamily="18" charset="0"/>
              </a:rPr>
              <a:t>Given the 128-bit initial key, the following equations characterize bit-relations among the bits in the last 10 round keys: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32123" y="2348880"/>
            <a:ext cx="9937104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3458</TotalTime>
  <Words>1652</Words>
  <Application>Microsoft Office PowerPoint</Application>
  <PresentationFormat>Custom</PresentationFormat>
  <Paragraphs>510</Paragraphs>
  <Slides>31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Equity</vt:lpstr>
      <vt:lpstr>Equation</vt:lpstr>
      <vt:lpstr>Using MaxSAT to Correct Errors in AES Key Schedule Images</vt:lpstr>
      <vt:lpstr>Outline</vt:lpstr>
      <vt:lpstr>Cold Boot Attack (1/2)</vt:lpstr>
      <vt:lpstr>A Scenario of Cold Boot Attack</vt:lpstr>
      <vt:lpstr>Cold Boot Attack (2/2)</vt:lpstr>
      <vt:lpstr>Outline</vt:lpstr>
      <vt:lpstr>Advanced Encryption Standard(AES)</vt:lpstr>
      <vt:lpstr>Example of Key Schedule</vt:lpstr>
      <vt:lpstr>Key Expansion Algorithm</vt:lpstr>
      <vt:lpstr>Example of S0(B0)</vt:lpstr>
      <vt:lpstr>Example of Bit Representation</vt:lpstr>
      <vt:lpstr>Outline</vt:lpstr>
      <vt:lpstr>Assumption of AES Key Recovery</vt:lpstr>
      <vt:lpstr>Recover AES keys using SAT solvers</vt:lpstr>
      <vt:lpstr>Recover AES keys using SAT solvers</vt:lpstr>
      <vt:lpstr>Recover AES keys using SAT solvers</vt:lpstr>
      <vt:lpstr>Recover AES keys using SAT solvers</vt:lpstr>
      <vt:lpstr>Recover AES keys using SAT solvers</vt:lpstr>
      <vt:lpstr>Recover AES keys using SAT solvers</vt:lpstr>
      <vt:lpstr>Recover AES keys using MaxSAT solvers</vt:lpstr>
      <vt:lpstr>Recover AES keys using MaxSAT solvers</vt:lpstr>
      <vt:lpstr>Recover AES keys using MaxSAT solvers</vt:lpstr>
      <vt:lpstr>Comparison</vt:lpstr>
      <vt:lpstr>Outline</vt:lpstr>
      <vt:lpstr>Experiment(1/4)</vt:lpstr>
      <vt:lpstr>Experiment (2/4)</vt:lpstr>
      <vt:lpstr>Experiment (3/4)</vt:lpstr>
      <vt:lpstr>Experiment (4/4)</vt:lpstr>
      <vt:lpstr>Outline</vt:lpstr>
      <vt:lpstr>Conclusion</vt:lpstr>
      <vt:lpstr>Slide 31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AES Key Recovery from Decayed Key Schedule Images using MaxSAT Solvers</dc:title>
  <dc:creator>微软用户</dc:creator>
  <cp:lastModifiedBy>Liao</cp:lastModifiedBy>
  <cp:revision>397</cp:revision>
  <dcterms:created xsi:type="dcterms:W3CDTF">2013-05-08T00:15:45Z</dcterms:created>
  <dcterms:modified xsi:type="dcterms:W3CDTF">2013-07-26T06:34:09Z</dcterms:modified>
</cp:coreProperties>
</file>