
<file path=[Content_Types].xml><?xml version="1.0" encoding="utf-8"?>
<Types xmlns="http://schemas.openxmlformats.org/package/2006/content-types">
  <Default Extension="png" ContentType="image/pn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charts/chart3.xml" ContentType="application/vnd.openxmlformats-officedocument.drawingml.chart+xml"/>
  <Override PartName="/ppt/charts/chart4.xml" ContentType="application/vnd.openxmlformats-officedocument.drawingml.chart+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charts/chart5.xml" ContentType="application/vnd.openxmlformats-officedocument.drawingml.chart+xml"/>
  <Override PartName="/ppt/charts/chart6.xml" ContentType="application/vnd.openxmlformats-officedocument.drawingml.chart+xml"/>
  <Override PartName="/ppt/charts/chart7.xml" ContentType="application/vnd.openxmlformats-officedocument.drawingml.chart+xml"/>
  <Override PartName="/ppt/notesSlides/notesSlide2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0"/>
  </p:notesMasterIdLst>
  <p:sldIdLst>
    <p:sldId id="256" r:id="rId2"/>
    <p:sldId id="279" r:id="rId3"/>
    <p:sldId id="257" r:id="rId4"/>
    <p:sldId id="263" r:id="rId5"/>
    <p:sldId id="264" r:id="rId6"/>
    <p:sldId id="265" r:id="rId7"/>
    <p:sldId id="280" r:id="rId8"/>
    <p:sldId id="266" r:id="rId9"/>
    <p:sldId id="267" r:id="rId10"/>
    <p:sldId id="268" r:id="rId11"/>
    <p:sldId id="282" r:id="rId12"/>
    <p:sldId id="275" r:id="rId13"/>
    <p:sldId id="270" r:id="rId14"/>
    <p:sldId id="273" r:id="rId15"/>
    <p:sldId id="271" r:id="rId16"/>
    <p:sldId id="269" r:id="rId17"/>
    <p:sldId id="272" r:id="rId18"/>
    <p:sldId id="262" r:id="rId19"/>
    <p:sldId id="285" r:id="rId20"/>
    <p:sldId id="258" r:id="rId21"/>
    <p:sldId id="286" r:id="rId22"/>
    <p:sldId id="278" r:id="rId23"/>
    <p:sldId id="276" r:id="rId24"/>
    <p:sldId id="259" r:id="rId25"/>
    <p:sldId id="277" r:id="rId26"/>
    <p:sldId id="281" r:id="rId27"/>
    <p:sldId id="274" r:id="rId28"/>
    <p:sldId id="283" r:id="rId29"/>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既定のセクション" id="{C465F6B2-4093-4B12-BC3F-5E5CE3982AED}">
          <p14:sldIdLst>
            <p14:sldId id="256"/>
            <p14:sldId id="279"/>
            <p14:sldId id="257"/>
            <p14:sldId id="263"/>
            <p14:sldId id="264"/>
            <p14:sldId id="265"/>
            <p14:sldId id="280"/>
            <p14:sldId id="266"/>
            <p14:sldId id="267"/>
            <p14:sldId id="268"/>
            <p14:sldId id="282"/>
            <p14:sldId id="275"/>
            <p14:sldId id="270"/>
            <p14:sldId id="273"/>
            <p14:sldId id="271"/>
            <p14:sldId id="269"/>
            <p14:sldId id="272"/>
            <p14:sldId id="262"/>
            <p14:sldId id="285"/>
            <p14:sldId id="258"/>
            <p14:sldId id="286"/>
            <p14:sldId id="278"/>
            <p14:sldId id="276"/>
            <p14:sldId id="259"/>
            <p14:sldId id="277"/>
            <p14:sldId id="281"/>
            <p14:sldId id="274"/>
            <p14:sldId id="283"/>
          </p14:sldIdLst>
        </p14:section>
      </p14:section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469" autoAdjust="0"/>
    <p:restoredTop sz="72710" autoAdjust="0"/>
  </p:normalViewPr>
  <p:slideViewPr>
    <p:cSldViewPr>
      <p:cViewPr varScale="1">
        <p:scale>
          <a:sx n="49" d="100"/>
          <a:sy n="49" d="100"/>
        </p:scale>
        <p:origin x="-1080" y="-84"/>
      </p:cViewPr>
      <p:guideLst>
        <p:guide orient="horz" pos="2160"/>
        <p:guide pos="2880"/>
      </p:guideLst>
    </p:cSldViewPr>
  </p:slideViewPr>
  <p:notesTextViewPr>
    <p:cViewPr>
      <p:scale>
        <a:sx n="1" d="1"/>
        <a:sy n="1" d="1"/>
      </p:scale>
      <p:origin x="0" y="0"/>
    </p:cViewPr>
  </p:notesTextViewPr>
  <p:sorterViewPr>
    <p:cViewPr>
      <p:scale>
        <a:sx n="100" d="100"/>
        <a:sy n="100" d="100"/>
      </p:scale>
      <p:origin x="0" y="7326"/>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s>
</file>

<file path=ppt/charts/_rels/chart1.xml.rels><?xml version="1.0" encoding="UTF-8" standalone="yes"?>
<Relationships xmlns="http://schemas.openxmlformats.org/package/2006/relationships"><Relationship Id="rId1" Type="http://schemas.openxmlformats.org/officeDocument/2006/relationships/oleObject" Target="file:///C:\Users\naegawa-note\Desktop\prefix&#23455;&#39443;&#32080;&#26524;\artificial\hmm5\hmm5.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C:\Users\naegawa-note\Desktop\prefix&#23455;&#39443;&#32080;&#26524;\artificial\pcfg_e2\pcfg_e2.csv"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C:\Users\naegawa-note\Desktop\prefix&#23455;&#39443;&#32080;&#26524;\artificial\pcfg_e2\pcfg_e2.csv"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file:///C:\Users\naegawa-note\Desktop\prefix&#23455;&#39443;&#32080;&#26524;\artificial\pcfg_e\pcfg_e.xlsx" TargetMode="External"/></Relationships>
</file>

<file path=ppt/charts/_rels/chart5.xml.rels><?xml version="1.0" encoding="UTF-8" standalone="yes"?>
<Relationships xmlns="http://schemas.openxmlformats.org/package/2006/relationships"><Relationship Id="rId1" Type="http://schemas.openxmlformats.org/officeDocument/2006/relationships/oleObject" Target="file:///C:\Users\naegawa-note\Desktop\prefix&#23455;&#39443;&#32080;&#26524;\clark\clark.xlsx" TargetMode="External"/></Relationships>
</file>

<file path=ppt/charts/_rels/chart6.xml.rels><?xml version="1.0" encoding="UTF-8" standalone="yes"?>
<Relationships xmlns="http://schemas.openxmlformats.org/package/2006/relationships"><Relationship Id="rId1" Type="http://schemas.openxmlformats.org/officeDocument/2006/relationships/oleObject" Target="file:///C:\Users\naegawa-note\Desktop\prefix&#23455;&#39443;&#32080;&#26524;\usask4\usask4.xlsx" TargetMode="External"/></Relationships>
</file>

<file path=ppt/charts/_rels/chart7.xml.rels><?xml version="1.0" encoding="UTF-8" standalone="yes"?>
<Relationships xmlns="http://schemas.openxmlformats.org/package/2006/relationships"><Relationship Id="rId1" Type="http://schemas.openxmlformats.org/officeDocument/2006/relationships/oleObject" Target="file:///C:\Users\naegawa-note\Desktop\prefix&#23455;&#39443;&#32080;&#26524;\NASA\nasa.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lineChart>
        <c:grouping val="standard"/>
        <c:varyColors val="0"/>
        <c:ser>
          <c:idx val="0"/>
          <c:order val="0"/>
          <c:tx>
            <c:strRef>
              <c:f>Sheet1!$B$1</c:f>
              <c:strCache>
                <c:ptCount val="1"/>
                <c:pt idx="0">
                  <c:v>prefix</c:v>
                </c:pt>
              </c:strCache>
            </c:strRef>
          </c:tx>
          <c:spPr>
            <a:ln w="57150"/>
          </c:spPr>
          <c:marker>
            <c:symbol val="none"/>
          </c:marker>
          <c:cat>
            <c:numRef>
              <c:f>Sheet1!$A$2:$A$20</c:f>
              <c:numCache>
                <c:formatCode>General</c:formatCode>
                <c:ptCount val="19"/>
                <c:pt idx="0">
                  <c:v>20</c:v>
                </c:pt>
                <c:pt idx="1">
                  <c:v>19</c:v>
                </c:pt>
                <c:pt idx="2">
                  <c:v>18</c:v>
                </c:pt>
                <c:pt idx="3">
                  <c:v>17</c:v>
                </c:pt>
                <c:pt idx="4">
                  <c:v>16</c:v>
                </c:pt>
                <c:pt idx="5">
                  <c:v>15</c:v>
                </c:pt>
                <c:pt idx="6">
                  <c:v>14</c:v>
                </c:pt>
                <c:pt idx="7">
                  <c:v>13</c:v>
                </c:pt>
                <c:pt idx="8">
                  <c:v>12</c:v>
                </c:pt>
                <c:pt idx="9">
                  <c:v>11</c:v>
                </c:pt>
                <c:pt idx="10">
                  <c:v>10</c:v>
                </c:pt>
                <c:pt idx="11">
                  <c:v>9</c:v>
                </c:pt>
                <c:pt idx="12">
                  <c:v>8</c:v>
                </c:pt>
                <c:pt idx="13">
                  <c:v>7</c:v>
                </c:pt>
                <c:pt idx="14">
                  <c:v>6</c:v>
                </c:pt>
                <c:pt idx="15">
                  <c:v>5</c:v>
                </c:pt>
                <c:pt idx="16">
                  <c:v>4</c:v>
                </c:pt>
                <c:pt idx="17">
                  <c:v>3</c:v>
                </c:pt>
                <c:pt idx="18">
                  <c:v>2</c:v>
                </c:pt>
              </c:numCache>
            </c:numRef>
          </c:cat>
          <c:val>
            <c:numRef>
              <c:f>Sheet1!$B$2:$B$20</c:f>
              <c:numCache>
                <c:formatCode>General</c:formatCode>
                <c:ptCount val="19"/>
                <c:pt idx="0">
                  <c:v>0.89793814432989605</c:v>
                </c:pt>
                <c:pt idx="1">
                  <c:v>0.89484536082474198</c:v>
                </c:pt>
                <c:pt idx="2">
                  <c:v>0.85979381443298897</c:v>
                </c:pt>
                <c:pt idx="3">
                  <c:v>0.839175257731958</c:v>
                </c:pt>
                <c:pt idx="4">
                  <c:v>0.82577319587628795</c:v>
                </c:pt>
                <c:pt idx="5">
                  <c:v>0.79278350515463902</c:v>
                </c:pt>
                <c:pt idx="6">
                  <c:v>0.77010309278350497</c:v>
                </c:pt>
                <c:pt idx="7">
                  <c:v>0.75670103092783503</c:v>
                </c:pt>
                <c:pt idx="8">
                  <c:v>0.73917525773195802</c:v>
                </c:pt>
                <c:pt idx="9">
                  <c:v>0.71546391752577299</c:v>
                </c:pt>
                <c:pt idx="10">
                  <c:v>0.68659793814432901</c:v>
                </c:pt>
                <c:pt idx="11">
                  <c:v>0.68556701030927802</c:v>
                </c:pt>
                <c:pt idx="12">
                  <c:v>0.63814432989690695</c:v>
                </c:pt>
                <c:pt idx="13">
                  <c:v>0.60103092783505097</c:v>
                </c:pt>
                <c:pt idx="14">
                  <c:v>0.571134020618556</c:v>
                </c:pt>
                <c:pt idx="15">
                  <c:v>0.55360824742268</c:v>
                </c:pt>
                <c:pt idx="16">
                  <c:v>0.53092783505154595</c:v>
                </c:pt>
                <c:pt idx="17">
                  <c:v>0.52164948453608195</c:v>
                </c:pt>
                <c:pt idx="18">
                  <c:v>0.45051546391752501</c:v>
                </c:pt>
              </c:numCache>
            </c:numRef>
          </c:val>
          <c:smooth val="0"/>
        </c:ser>
        <c:ser>
          <c:idx val="1"/>
          <c:order val="1"/>
          <c:tx>
            <c:strRef>
              <c:f>Sheet1!$F$1</c:f>
              <c:strCache>
                <c:ptCount val="1"/>
                <c:pt idx="0">
                  <c:v>HMM</c:v>
                </c:pt>
              </c:strCache>
            </c:strRef>
          </c:tx>
          <c:spPr>
            <a:ln w="57150"/>
          </c:spPr>
          <c:marker>
            <c:symbol val="none"/>
          </c:marker>
          <c:cat>
            <c:numRef>
              <c:f>Sheet1!$A$2:$A$20</c:f>
              <c:numCache>
                <c:formatCode>General</c:formatCode>
                <c:ptCount val="19"/>
                <c:pt idx="0">
                  <c:v>20</c:v>
                </c:pt>
                <c:pt idx="1">
                  <c:v>19</c:v>
                </c:pt>
                <c:pt idx="2">
                  <c:v>18</c:v>
                </c:pt>
                <c:pt idx="3">
                  <c:v>17</c:v>
                </c:pt>
                <c:pt idx="4">
                  <c:v>16</c:v>
                </c:pt>
                <c:pt idx="5">
                  <c:v>15</c:v>
                </c:pt>
                <c:pt idx="6">
                  <c:v>14</c:v>
                </c:pt>
                <c:pt idx="7">
                  <c:v>13</c:v>
                </c:pt>
                <c:pt idx="8">
                  <c:v>12</c:v>
                </c:pt>
                <c:pt idx="9">
                  <c:v>11</c:v>
                </c:pt>
                <c:pt idx="10">
                  <c:v>10</c:v>
                </c:pt>
                <c:pt idx="11">
                  <c:v>9</c:v>
                </c:pt>
                <c:pt idx="12">
                  <c:v>8</c:v>
                </c:pt>
                <c:pt idx="13">
                  <c:v>7</c:v>
                </c:pt>
                <c:pt idx="14">
                  <c:v>6</c:v>
                </c:pt>
                <c:pt idx="15">
                  <c:v>5</c:v>
                </c:pt>
                <c:pt idx="16">
                  <c:v>4</c:v>
                </c:pt>
                <c:pt idx="17">
                  <c:v>3</c:v>
                </c:pt>
                <c:pt idx="18">
                  <c:v>2</c:v>
                </c:pt>
              </c:numCache>
            </c:numRef>
          </c:cat>
          <c:val>
            <c:numRef>
              <c:f>Sheet1!$F$2:$F$20</c:f>
              <c:numCache>
                <c:formatCode>General</c:formatCode>
                <c:ptCount val="19"/>
                <c:pt idx="0">
                  <c:v>0.76269430051813403</c:v>
                </c:pt>
                <c:pt idx="1">
                  <c:v>0.76269430051813403</c:v>
                </c:pt>
                <c:pt idx="2">
                  <c:v>0.74507772020725305</c:v>
                </c:pt>
                <c:pt idx="3">
                  <c:v>0.73886010362694299</c:v>
                </c:pt>
                <c:pt idx="4">
                  <c:v>0.72642487046632098</c:v>
                </c:pt>
                <c:pt idx="5">
                  <c:v>0.71191709844559503</c:v>
                </c:pt>
                <c:pt idx="6">
                  <c:v>0.69222797927461099</c:v>
                </c:pt>
                <c:pt idx="7">
                  <c:v>0.67357512953367804</c:v>
                </c:pt>
                <c:pt idx="8">
                  <c:v>0.67098445595854905</c:v>
                </c:pt>
                <c:pt idx="9">
                  <c:v>0.66528497409326404</c:v>
                </c:pt>
                <c:pt idx="10">
                  <c:v>0.66321243523315998</c:v>
                </c:pt>
                <c:pt idx="11">
                  <c:v>0.66424870466321195</c:v>
                </c:pt>
                <c:pt idx="12">
                  <c:v>0.62823834196891104</c:v>
                </c:pt>
                <c:pt idx="13">
                  <c:v>0.62435233160621695</c:v>
                </c:pt>
                <c:pt idx="14">
                  <c:v>0.60233160621761594</c:v>
                </c:pt>
                <c:pt idx="15">
                  <c:v>0.56062176165803101</c:v>
                </c:pt>
                <c:pt idx="16">
                  <c:v>0.54507772020725298</c:v>
                </c:pt>
                <c:pt idx="17">
                  <c:v>0.519170984455958</c:v>
                </c:pt>
                <c:pt idx="18">
                  <c:v>0.48445595854922202</c:v>
                </c:pt>
              </c:numCache>
            </c:numRef>
          </c:val>
          <c:smooth val="0"/>
        </c:ser>
        <c:dLbls>
          <c:showLegendKey val="0"/>
          <c:showVal val="0"/>
          <c:showCatName val="0"/>
          <c:showSerName val="0"/>
          <c:showPercent val="0"/>
          <c:showBubbleSize val="0"/>
        </c:dLbls>
        <c:marker val="1"/>
        <c:smooth val="0"/>
        <c:axId val="36105216"/>
        <c:axId val="36107008"/>
      </c:lineChart>
      <c:catAx>
        <c:axId val="36105216"/>
        <c:scaling>
          <c:orientation val="maxMin"/>
        </c:scaling>
        <c:delete val="0"/>
        <c:axPos val="b"/>
        <c:numFmt formatCode="General" sourceLinked="1"/>
        <c:majorTickMark val="out"/>
        <c:minorTickMark val="none"/>
        <c:tickLblPos val="nextTo"/>
        <c:crossAx val="36107008"/>
        <c:crosses val="autoZero"/>
        <c:auto val="1"/>
        <c:lblAlgn val="ctr"/>
        <c:lblOffset val="100"/>
        <c:noMultiLvlLbl val="0"/>
      </c:catAx>
      <c:valAx>
        <c:axId val="36107008"/>
        <c:scaling>
          <c:orientation val="minMax"/>
          <c:min val="0.4"/>
        </c:scaling>
        <c:delete val="0"/>
        <c:axPos val="r"/>
        <c:majorGridlines/>
        <c:numFmt formatCode="General" sourceLinked="1"/>
        <c:majorTickMark val="out"/>
        <c:minorTickMark val="none"/>
        <c:tickLblPos val="high"/>
        <c:crossAx val="36105216"/>
        <c:crosses val="autoZero"/>
        <c:crossBetween val="between"/>
      </c:valAx>
    </c:plotArea>
    <c:plotVisOnly val="1"/>
    <c:dispBlanksAs val="gap"/>
    <c:showDLblsOverMax val="0"/>
  </c:chart>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lineChart>
        <c:grouping val="standard"/>
        <c:varyColors val="0"/>
        <c:ser>
          <c:idx val="0"/>
          <c:order val="0"/>
          <c:tx>
            <c:strRef>
              <c:f>pcfg_e2!$B$1</c:f>
              <c:strCache>
                <c:ptCount val="1"/>
                <c:pt idx="0">
                  <c:v>prefix</c:v>
                </c:pt>
              </c:strCache>
            </c:strRef>
          </c:tx>
          <c:spPr>
            <a:ln w="57150"/>
          </c:spPr>
          <c:marker>
            <c:symbol val="none"/>
          </c:marker>
          <c:cat>
            <c:numRef>
              <c:f>pcfg_e2!$A$2:$A$20</c:f>
              <c:numCache>
                <c:formatCode>General</c:formatCode>
                <c:ptCount val="19"/>
                <c:pt idx="0">
                  <c:v>20</c:v>
                </c:pt>
                <c:pt idx="1">
                  <c:v>19</c:v>
                </c:pt>
                <c:pt idx="2">
                  <c:v>18</c:v>
                </c:pt>
                <c:pt idx="3">
                  <c:v>17</c:v>
                </c:pt>
                <c:pt idx="4">
                  <c:v>16</c:v>
                </c:pt>
                <c:pt idx="5">
                  <c:v>15</c:v>
                </c:pt>
                <c:pt idx="6">
                  <c:v>14</c:v>
                </c:pt>
                <c:pt idx="7">
                  <c:v>13</c:v>
                </c:pt>
                <c:pt idx="8">
                  <c:v>12</c:v>
                </c:pt>
                <c:pt idx="9">
                  <c:v>11</c:v>
                </c:pt>
                <c:pt idx="10">
                  <c:v>10</c:v>
                </c:pt>
                <c:pt idx="11">
                  <c:v>9</c:v>
                </c:pt>
                <c:pt idx="12">
                  <c:v>8</c:v>
                </c:pt>
                <c:pt idx="13">
                  <c:v>7</c:v>
                </c:pt>
                <c:pt idx="14">
                  <c:v>6</c:v>
                </c:pt>
                <c:pt idx="15">
                  <c:v>5</c:v>
                </c:pt>
                <c:pt idx="16">
                  <c:v>4</c:v>
                </c:pt>
                <c:pt idx="17">
                  <c:v>3</c:v>
                </c:pt>
                <c:pt idx="18">
                  <c:v>2</c:v>
                </c:pt>
              </c:numCache>
            </c:numRef>
          </c:cat>
          <c:val>
            <c:numRef>
              <c:f>pcfg_e2!$B$2:$B$20</c:f>
              <c:numCache>
                <c:formatCode>General</c:formatCode>
                <c:ptCount val="19"/>
                <c:pt idx="0">
                  <c:v>0.93366834200000004</c:v>
                </c:pt>
                <c:pt idx="1">
                  <c:v>0.92864321599999999</c:v>
                </c:pt>
                <c:pt idx="2">
                  <c:v>0.92261306499999995</c:v>
                </c:pt>
                <c:pt idx="3">
                  <c:v>0.92462311600000002</c:v>
                </c:pt>
                <c:pt idx="4">
                  <c:v>0.92060301499999997</c:v>
                </c:pt>
                <c:pt idx="5">
                  <c:v>0.91859296499999998</c:v>
                </c:pt>
                <c:pt idx="6">
                  <c:v>0.91256281400000006</c:v>
                </c:pt>
                <c:pt idx="7">
                  <c:v>0.90251256300000005</c:v>
                </c:pt>
                <c:pt idx="8">
                  <c:v>0.89346733700000003</c:v>
                </c:pt>
                <c:pt idx="9">
                  <c:v>0.88844221099999998</c:v>
                </c:pt>
                <c:pt idx="10">
                  <c:v>0.87638190999999999</c:v>
                </c:pt>
                <c:pt idx="11">
                  <c:v>0.85829145699999998</c:v>
                </c:pt>
                <c:pt idx="12">
                  <c:v>0.83819095499999996</c:v>
                </c:pt>
                <c:pt idx="13">
                  <c:v>0.79698492499999996</c:v>
                </c:pt>
                <c:pt idx="14">
                  <c:v>0.76281407000000001</c:v>
                </c:pt>
                <c:pt idx="15">
                  <c:v>0.70452261299999996</c:v>
                </c:pt>
                <c:pt idx="16">
                  <c:v>0.65527638200000005</c:v>
                </c:pt>
                <c:pt idx="17">
                  <c:v>0.59396984900000005</c:v>
                </c:pt>
                <c:pt idx="18">
                  <c:v>0.65226130699999996</c:v>
                </c:pt>
              </c:numCache>
            </c:numRef>
          </c:val>
          <c:smooth val="0"/>
        </c:ser>
        <c:ser>
          <c:idx val="1"/>
          <c:order val="1"/>
          <c:tx>
            <c:strRef>
              <c:f>pcfg_e2!$F$1</c:f>
              <c:strCache>
                <c:ptCount val="1"/>
                <c:pt idx="0">
                  <c:v>HMM</c:v>
                </c:pt>
              </c:strCache>
            </c:strRef>
          </c:tx>
          <c:spPr>
            <a:ln w="57150"/>
          </c:spPr>
          <c:marker>
            <c:symbol val="none"/>
          </c:marker>
          <c:cat>
            <c:numRef>
              <c:f>pcfg_e2!$A$2:$A$20</c:f>
              <c:numCache>
                <c:formatCode>General</c:formatCode>
                <c:ptCount val="19"/>
                <c:pt idx="0">
                  <c:v>20</c:v>
                </c:pt>
                <c:pt idx="1">
                  <c:v>19</c:v>
                </c:pt>
                <c:pt idx="2">
                  <c:v>18</c:v>
                </c:pt>
                <c:pt idx="3">
                  <c:v>17</c:v>
                </c:pt>
                <c:pt idx="4">
                  <c:v>16</c:v>
                </c:pt>
                <c:pt idx="5">
                  <c:v>15</c:v>
                </c:pt>
                <c:pt idx="6">
                  <c:v>14</c:v>
                </c:pt>
                <c:pt idx="7">
                  <c:v>13</c:v>
                </c:pt>
                <c:pt idx="8">
                  <c:v>12</c:v>
                </c:pt>
                <c:pt idx="9">
                  <c:v>11</c:v>
                </c:pt>
                <c:pt idx="10">
                  <c:v>10</c:v>
                </c:pt>
                <c:pt idx="11">
                  <c:v>9</c:v>
                </c:pt>
                <c:pt idx="12">
                  <c:v>8</c:v>
                </c:pt>
                <c:pt idx="13">
                  <c:v>7</c:v>
                </c:pt>
                <c:pt idx="14">
                  <c:v>6</c:v>
                </c:pt>
                <c:pt idx="15">
                  <c:v>5</c:v>
                </c:pt>
                <c:pt idx="16">
                  <c:v>4</c:v>
                </c:pt>
                <c:pt idx="17">
                  <c:v>3</c:v>
                </c:pt>
                <c:pt idx="18">
                  <c:v>2</c:v>
                </c:pt>
              </c:numCache>
            </c:numRef>
          </c:cat>
          <c:val>
            <c:numRef>
              <c:f>pcfg_e2!$F$2:$F$20</c:f>
              <c:numCache>
                <c:formatCode>General</c:formatCode>
                <c:ptCount val="19"/>
                <c:pt idx="0">
                  <c:v>0.862626263</c:v>
                </c:pt>
                <c:pt idx="1">
                  <c:v>0.86363636399999999</c:v>
                </c:pt>
                <c:pt idx="2">
                  <c:v>0.86363636399999999</c:v>
                </c:pt>
                <c:pt idx="3">
                  <c:v>0.86161616200000002</c:v>
                </c:pt>
                <c:pt idx="4">
                  <c:v>0.85858585899999995</c:v>
                </c:pt>
                <c:pt idx="5">
                  <c:v>0.85858585899999995</c:v>
                </c:pt>
                <c:pt idx="6">
                  <c:v>0.85151515200000005</c:v>
                </c:pt>
                <c:pt idx="7">
                  <c:v>0.84848484800000001</c:v>
                </c:pt>
                <c:pt idx="8">
                  <c:v>0.84545454499999995</c:v>
                </c:pt>
                <c:pt idx="9">
                  <c:v>0.83636363599999997</c:v>
                </c:pt>
                <c:pt idx="10">
                  <c:v>0.84040404000000002</c:v>
                </c:pt>
                <c:pt idx="11">
                  <c:v>0.83535353499999998</c:v>
                </c:pt>
                <c:pt idx="12">
                  <c:v>0.83434343399999999</c:v>
                </c:pt>
                <c:pt idx="13">
                  <c:v>0.80101010100000003</c:v>
                </c:pt>
                <c:pt idx="14">
                  <c:v>0.77777777800000003</c:v>
                </c:pt>
                <c:pt idx="15">
                  <c:v>0.735353535</c:v>
                </c:pt>
                <c:pt idx="16">
                  <c:v>0.69595959600000001</c:v>
                </c:pt>
                <c:pt idx="17">
                  <c:v>0.65555555600000004</c:v>
                </c:pt>
                <c:pt idx="18">
                  <c:v>0.65555555600000004</c:v>
                </c:pt>
              </c:numCache>
            </c:numRef>
          </c:val>
          <c:smooth val="0"/>
        </c:ser>
        <c:dLbls>
          <c:showLegendKey val="0"/>
          <c:showVal val="0"/>
          <c:showCatName val="0"/>
          <c:showSerName val="0"/>
          <c:showPercent val="0"/>
          <c:showBubbleSize val="0"/>
        </c:dLbls>
        <c:marker val="1"/>
        <c:smooth val="0"/>
        <c:axId val="36115200"/>
        <c:axId val="36116736"/>
      </c:lineChart>
      <c:catAx>
        <c:axId val="36115200"/>
        <c:scaling>
          <c:orientation val="maxMin"/>
        </c:scaling>
        <c:delete val="0"/>
        <c:axPos val="b"/>
        <c:numFmt formatCode="General" sourceLinked="1"/>
        <c:majorTickMark val="out"/>
        <c:minorTickMark val="none"/>
        <c:tickLblPos val="nextTo"/>
        <c:crossAx val="36116736"/>
        <c:crosses val="autoZero"/>
        <c:auto val="1"/>
        <c:lblAlgn val="ctr"/>
        <c:lblOffset val="100"/>
        <c:noMultiLvlLbl val="0"/>
      </c:catAx>
      <c:valAx>
        <c:axId val="36116736"/>
        <c:scaling>
          <c:orientation val="minMax"/>
          <c:min val="0.5"/>
        </c:scaling>
        <c:delete val="0"/>
        <c:axPos val="r"/>
        <c:majorGridlines/>
        <c:numFmt formatCode="General" sourceLinked="1"/>
        <c:majorTickMark val="out"/>
        <c:minorTickMark val="none"/>
        <c:tickLblPos val="high"/>
        <c:crossAx val="36115200"/>
        <c:crosses val="autoZero"/>
        <c:crossBetween val="between"/>
      </c:valAx>
    </c:plotArea>
    <c:legend>
      <c:legendPos val="r"/>
      <c:layout/>
      <c:overlay val="0"/>
    </c:legend>
    <c:plotVisOnly val="1"/>
    <c:dispBlanksAs val="gap"/>
    <c:showDLblsOverMax val="0"/>
  </c:chart>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lineChart>
        <c:grouping val="standard"/>
        <c:varyColors val="0"/>
        <c:ser>
          <c:idx val="0"/>
          <c:order val="0"/>
          <c:tx>
            <c:strRef>
              <c:f>pcfg_e2!$B$1</c:f>
              <c:strCache>
                <c:ptCount val="1"/>
                <c:pt idx="0">
                  <c:v>prefix</c:v>
                </c:pt>
              </c:strCache>
            </c:strRef>
          </c:tx>
          <c:spPr>
            <a:ln w="57150"/>
          </c:spPr>
          <c:marker>
            <c:symbol val="none"/>
          </c:marker>
          <c:cat>
            <c:numRef>
              <c:f>pcfg_e2!$A$2:$A$20</c:f>
              <c:numCache>
                <c:formatCode>General</c:formatCode>
                <c:ptCount val="19"/>
                <c:pt idx="0">
                  <c:v>20</c:v>
                </c:pt>
                <c:pt idx="1">
                  <c:v>19</c:v>
                </c:pt>
                <c:pt idx="2">
                  <c:v>18</c:v>
                </c:pt>
                <c:pt idx="3">
                  <c:v>17</c:v>
                </c:pt>
                <c:pt idx="4">
                  <c:v>16</c:v>
                </c:pt>
                <c:pt idx="5">
                  <c:v>15</c:v>
                </c:pt>
                <c:pt idx="6">
                  <c:v>14</c:v>
                </c:pt>
                <c:pt idx="7">
                  <c:v>13</c:v>
                </c:pt>
                <c:pt idx="8">
                  <c:v>12</c:v>
                </c:pt>
                <c:pt idx="9">
                  <c:v>11</c:v>
                </c:pt>
                <c:pt idx="10">
                  <c:v>10</c:v>
                </c:pt>
                <c:pt idx="11">
                  <c:v>9</c:v>
                </c:pt>
                <c:pt idx="12">
                  <c:v>8</c:v>
                </c:pt>
                <c:pt idx="13">
                  <c:v>7</c:v>
                </c:pt>
                <c:pt idx="14">
                  <c:v>6</c:v>
                </c:pt>
                <c:pt idx="15">
                  <c:v>5</c:v>
                </c:pt>
                <c:pt idx="16">
                  <c:v>4</c:v>
                </c:pt>
                <c:pt idx="17">
                  <c:v>3</c:v>
                </c:pt>
                <c:pt idx="18">
                  <c:v>2</c:v>
                </c:pt>
              </c:numCache>
            </c:numRef>
          </c:cat>
          <c:val>
            <c:numRef>
              <c:f>pcfg_e2!$B$2:$B$20</c:f>
              <c:numCache>
                <c:formatCode>General</c:formatCode>
                <c:ptCount val="19"/>
                <c:pt idx="0">
                  <c:v>0.93366834200000004</c:v>
                </c:pt>
                <c:pt idx="1">
                  <c:v>0.92864321599999999</c:v>
                </c:pt>
                <c:pt idx="2">
                  <c:v>0.92261306499999995</c:v>
                </c:pt>
                <c:pt idx="3">
                  <c:v>0.92462311600000002</c:v>
                </c:pt>
                <c:pt idx="4">
                  <c:v>0.92060301499999997</c:v>
                </c:pt>
                <c:pt idx="5">
                  <c:v>0.91859296499999998</c:v>
                </c:pt>
                <c:pt idx="6">
                  <c:v>0.91256281400000006</c:v>
                </c:pt>
                <c:pt idx="7">
                  <c:v>0.90251256300000005</c:v>
                </c:pt>
                <c:pt idx="8">
                  <c:v>0.89346733700000003</c:v>
                </c:pt>
                <c:pt idx="9">
                  <c:v>0.88844221099999998</c:v>
                </c:pt>
                <c:pt idx="10">
                  <c:v>0.87638190999999999</c:v>
                </c:pt>
                <c:pt idx="11">
                  <c:v>0.85829145699999998</c:v>
                </c:pt>
                <c:pt idx="12">
                  <c:v>0.83819095499999996</c:v>
                </c:pt>
                <c:pt idx="13">
                  <c:v>0.79698492499999996</c:v>
                </c:pt>
                <c:pt idx="14">
                  <c:v>0.76281407000000001</c:v>
                </c:pt>
                <c:pt idx="15">
                  <c:v>0.70452261299999996</c:v>
                </c:pt>
                <c:pt idx="16">
                  <c:v>0.65527638200000005</c:v>
                </c:pt>
                <c:pt idx="17">
                  <c:v>0.59396984900000005</c:v>
                </c:pt>
                <c:pt idx="18">
                  <c:v>0.65226130699999996</c:v>
                </c:pt>
              </c:numCache>
            </c:numRef>
          </c:val>
          <c:smooth val="0"/>
        </c:ser>
        <c:ser>
          <c:idx val="1"/>
          <c:order val="1"/>
          <c:tx>
            <c:strRef>
              <c:f>pcfg_e2!$F$1</c:f>
              <c:strCache>
                <c:ptCount val="1"/>
                <c:pt idx="0">
                  <c:v>HMM</c:v>
                </c:pt>
              </c:strCache>
            </c:strRef>
          </c:tx>
          <c:spPr>
            <a:ln w="57150"/>
          </c:spPr>
          <c:marker>
            <c:symbol val="none"/>
          </c:marker>
          <c:cat>
            <c:numRef>
              <c:f>pcfg_e2!$A$2:$A$20</c:f>
              <c:numCache>
                <c:formatCode>General</c:formatCode>
                <c:ptCount val="19"/>
                <c:pt idx="0">
                  <c:v>20</c:v>
                </c:pt>
                <c:pt idx="1">
                  <c:v>19</c:v>
                </c:pt>
                <c:pt idx="2">
                  <c:v>18</c:v>
                </c:pt>
                <c:pt idx="3">
                  <c:v>17</c:v>
                </c:pt>
                <c:pt idx="4">
                  <c:v>16</c:v>
                </c:pt>
                <c:pt idx="5">
                  <c:v>15</c:v>
                </c:pt>
                <c:pt idx="6">
                  <c:v>14</c:v>
                </c:pt>
                <c:pt idx="7">
                  <c:v>13</c:v>
                </c:pt>
                <c:pt idx="8">
                  <c:v>12</c:v>
                </c:pt>
                <c:pt idx="9">
                  <c:v>11</c:v>
                </c:pt>
                <c:pt idx="10">
                  <c:v>10</c:v>
                </c:pt>
                <c:pt idx="11">
                  <c:v>9</c:v>
                </c:pt>
                <c:pt idx="12">
                  <c:v>8</c:v>
                </c:pt>
                <c:pt idx="13">
                  <c:v>7</c:v>
                </c:pt>
                <c:pt idx="14">
                  <c:v>6</c:v>
                </c:pt>
                <c:pt idx="15">
                  <c:v>5</c:v>
                </c:pt>
                <c:pt idx="16">
                  <c:v>4</c:v>
                </c:pt>
                <c:pt idx="17">
                  <c:v>3</c:v>
                </c:pt>
                <c:pt idx="18">
                  <c:v>2</c:v>
                </c:pt>
              </c:numCache>
            </c:numRef>
          </c:cat>
          <c:val>
            <c:numRef>
              <c:f>pcfg_e2!$F$2:$F$20</c:f>
              <c:numCache>
                <c:formatCode>General</c:formatCode>
                <c:ptCount val="19"/>
                <c:pt idx="0">
                  <c:v>0.862626263</c:v>
                </c:pt>
                <c:pt idx="1">
                  <c:v>0.86363636399999999</c:v>
                </c:pt>
                <c:pt idx="2">
                  <c:v>0.86363636399999999</c:v>
                </c:pt>
                <c:pt idx="3">
                  <c:v>0.86161616200000002</c:v>
                </c:pt>
                <c:pt idx="4">
                  <c:v>0.85858585899999995</c:v>
                </c:pt>
                <c:pt idx="5">
                  <c:v>0.85858585899999995</c:v>
                </c:pt>
                <c:pt idx="6">
                  <c:v>0.85151515200000005</c:v>
                </c:pt>
                <c:pt idx="7">
                  <c:v>0.84848484800000001</c:v>
                </c:pt>
                <c:pt idx="8">
                  <c:v>0.84545454499999995</c:v>
                </c:pt>
                <c:pt idx="9">
                  <c:v>0.83636363599999997</c:v>
                </c:pt>
                <c:pt idx="10">
                  <c:v>0.84040404000000002</c:v>
                </c:pt>
                <c:pt idx="11">
                  <c:v>0.83535353499999998</c:v>
                </c:pt>
                <c:pt idx="12">
                  <c:v>0.83434343399999999</c:v>
                </c:pt>
                <c:pt idx="13">
                  <c:v>0.80101010100000003</c:v>
                </c:pt>
                <c:pt idx="14">
                  <c:v>0.77777777800000003</c:v>
                </c:pt>
                <c:pt idx="15">
                  <c:v>0.735353535</c:v>
                </c:pt>
                <c:pt idx="16">
                  <c:v>0.69595959600000001</c:v>
                </c:pt>
                <c:pt idx="17">
                  <c:v>0.65555555600000004</c:v>
                </c:pt>
                <c:pt idx="18">
                  <c:v>0.65555555600000004</c:v>
                </c:pt>
              </c:numCache>
            </c:numRef>
          </c:val>
          <c:smooth val="0"/>
        </c:ser>
        <c:dLbls>
          <c:showLegendKey val="0"/>
          <c:showVal val="0"/>
          <c:showCatName val="0"/>
          <c:showSerName val="0"/>
          <c:showPercent val="0"/>
          <c:showBubbleSize val="0"/>
        </c:dLbls>
        <c:marker val="1"/>
        <c:smooth val="0"/>
        <c:axId val="36144640"/>
        <c:axId val="36146176"/>
      </c:lineChart>
      <c:catAx>
        <c:axId val="36144640"/>
        <c:scaling>
          <c:orientation val="maxMin"/>
        </c:scaling>
        <c:delete val="0"/>
        <c:axPos val="b"/>
        <c:numFmt formatCode="General" sourceLinked="1"/>
        <c:majorTickMark val="out"/>
        <c:minorTickMark val="none"/>
        <c:tickLblPos val="nextTo"/>
        <c:crossAx val="36146176"/>
        <c:crosses val="autoZero"/>
        <c:auto val="1"/>
        <c:lblAlgn val="ctr"/>
        <c:lblOffset val="100"/>
        <c:noMultiLvlLbl val="0"/>
      </c:catAx>
      <c:valAx>
        <c:axId val="36146176"/>
        <c:scaling>
          <c:orientation val="minMax"/>
          <c:min val="0.5"/>
        </c:scaling>
        <c:delete val="0"/>
        <c:axPos val="r"/>
        <c:majorGridlines/>
        <c:numFmt formatCode="General" sourceLinked="1"/>
        <c:majorTickMark val="out"/>
        <c:minorTickMark val="none"/>
        <c:tickLblPos val="high"/>
        <c:crossAx val="36144640"/>
        <c:crosses val="autoZero"/>
        <c:crossBetween val="between"/>
      </c:valAx>
    </c:plotArea>
    <c:plotVisOnly val="1"/>
    <c:dispBlanksAs val="gap"/>
    <c:showDLblsOverMax val="0"/>
  </c:chart>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lineChart>
        <c:grouping val="standard"/>
        <c:varyColors val="0"/>
        <c:ser>
          <c:idx val="0"/>
          <c:order val="0"/>
          <c:tx>
            <c:strRef>
              <c:f>eval!$B$1</c:f>
              <c:strCache>
                <c:ptCount val="1"/>
                <c:pt idx="0">
                  <c:v>prefix</c:v>
                </c:pt>
              </c:strCache>
            </c:strRef>
          </c:tx>
          <c:spPr>
            <a:ln w="57150"/>
          </c:spPr>
          <c:marker>
            <c:symbol val="none"/>
          </c:marker>
          <c:cat>
            <c:numRef>
              <c:f>eval!$A$2:$A$21</c:f>
              <c:numCache>
                <c:formatCode>General</c:formatCode>
                <c:ptCount val="20"/>
                <c:pt idx="0">
                  <c:v>20</c:v>
                </c:pt>
                <c:pt idx="1">
                  <c:v>19</c:v>
                </c:pt>
                <c:pt idx="2">
                  <c:v>18</c:v>
                </c:pt>
                <c:pt idx="3">
                  <c:v>17</c:v>
                </c:pt>
                <c:pt idx="4">
                  <c:v>16</c:v>
                </c:pt>
                <c:pt idx="5">
                  <c:v>15</c:v>
                </c:pt>
                <c:pt idx="6">
                  <c:v>14</c:v>
                </c:pt>
                <c:pt idx="7">
                  <c:v>13</c:v>
                </c:pt>
                <c:pt idx="8">
                  <c:v>12</c:v>
                </c:pt>
                <c:pt idx="9">
                  <c:v>11</c:v>
                </c:pt>
                <c:pt idx="10">
                  <c:v>10</c:v>
                </c:pt>
                <c:pt idx="11">
                  <c:v>9</c:v>
                </c:pt>
                <c:pt idx="12">
                  <c:v>8</c:v>
                </c:pt>
                <c:pt idx="13">
                  <c:v>7</c:v>
                </c:pt>
                <c:pt idx="14">
                  <c:v>6</c:v>
                </c:pt>
                <c:pt idx="15">
                  <c:v>5</c:v>
                </c:pt>
                <c:pt idx="16">
                  <c:v>4</c:v>
                </c:pt>
                <c:pt idx="17">
                  <c:v>3</c:v>
                </c:pt>
                <c:pt idx="18">
                  <c:v>2</c:v>
                </c:pt>
              </c:numCache>
            </c:numRef>
          </c:cat>
          <c:val>
            <c:numRef>
              <c:f>eval!$B$2:$B$21</c:f>
              <c:numCache>
                <c:formatCode>General</c:formatCode>
                <c:ptCount val="20"/>
                <c:pt idx="0">
                  <c:v>0.85699999999999998</c:v>
                </c:pt>
                <c:pt idx="1">
                  <c:v>0.85499999999999998</c:v>
                </c:pt>
                <c:pt idx="2">
                  <c:v>0.85</c:v>
                </c:pt>
                <c:pt idx="3">
                  <c:v>0.84599999999999997</c:v>
                </c:pt>
                <c:pt idx="4">
                  <c:v>0.83899999999999997</c:v>
                </c:pt>
                <c:pt idx="5">
                  <c:v>0.83099999999999996</c:v>
                </c:pt>
                <c:pt idx="6">
                  <c:v>0.82399999999999995</c:v>
                </c:pt>
                <c:pt idx="7">
                  <c:v>0.80600000000000005</c:v>
                </c:pt>
                <c:pt idx="8">
                  <c:v>0.79500000000000004</c:v>
                </c:pt>
                <c:pt idx="9">
                  <c:v>0.76400000000000001</c:v>
                </c:pt>
                <c:pt idx="10">
                  <c:v>0.74</c:v>
                </c:pt>
                <c:pt idx="11">
                  <c:v>0.68799999999999994</c:v>
                </c:pt>
                <c:pt idx="12">
                  <c:v>0.63500000000000001</c:v>
                </c:pt>
                <c:pt idx="13">
                  <c:v>0.57299999999999995</c:v>
                </c:pt>
                <c:pt idx="14">
                  <c:v>0.48</c:v>
                </c:pt>
                <c:pt idx="15">
                  <c:v>0.40600000000000003</c:v>
                </c:pt>
                <c:pt idx="16">
                  <c:v>0.28899999999999998</c:v>
                </c:pt>
                <c:pt idx="17">
                  <c:v>0.24399999999999999</c:v>
                </c:pt>
                <c:pt idx="18">
                  <c:v>0.24399999999999999</c:v>
                </c:pt>
              </c:numCache>
            </c:numRef>
          </c:val>
          <c:smooth val="0"/>
        </c:ser>
        <c:ser>
          <c:idx val="1"/>
          <c:order val="1"/>
          <c:tx>
            <c:strRef>
              <c:f>eval!$G$1</c:f>
              <c:strCache>
                <c:ptCount val="1"/>
                <c:pt idx="0">
                  <c:v>HMM</c:v>
                </c:pt>
              </c:strCache>
            </c:strRef>
          </c:tx>
          <c:spPr>
            <a:ln w="57150"/>
          </c:spPr>
          <c:marker>
            <c:symbol val="none"/>
          </c:marker>
          <c:cat>
            <c:numRef>
              <c:f>eval!$A$2:$A$21</c:f>
              <c:numCache>
                <c:formatCode>General</c:formatCode>
                <c:ptCount val="20"/>
                <c:pt idx="0">
                  <c:v>20</c:v>
                </c:pt>
                <c:pt idx="1">
                  <c:v>19</c:v>
                </c:pt>
                <c:pt idx="2">
                  <c:v>18</c:v>
                </c:pt>
                <c:pt idx="3">
                  <c:v>17</c:v>
                </c:pt>
                <c:pt idx="4">
                  <c:v>16</c:v>
                </c:pt>
                <c:pt idx="5">
                  <c:v>15</c:v>
                </c:pt>
                <c:pt idx="6">
                  <c:v>14</c:v>
                </c:pt>
                <c:pt idx="7">
                  <c:v>13</c:v>
                </c:pt>
                <c:pt idx="8">
                  <c:v>12</c:v>
                </c:pt>
                <c:pt idx="9">
                  <c:v>11</c:v>
                </c:pt>
                <c:pt idx="10">
                  <c:v>10</c:v>
                </c:pt>
                <c:pt idx="11">
                  <c:v>9</c:v>
                </c:pt>
                <c:pt idx="12">
                  <c:v>8</c:v>
                </c:pt>
                <c:pt idx="13">
                  <c:v>7</c:v>
                </c:pt>
                <c:pt idx="14">
                  <c:v>6</c:v>
                </c:pt>
                <c:pt idx="15">
                  <c:v>5</c:v>
                </c:pt>
                <c:pt idx="16">
                  <c:v>4</c:v>
                </c:pt>
                <c:pt idx="17">
                  <c:v>3</c:v>
                </c:pt>
                <c:pt idx="18">
                  <c:v>2</c:v>
                </c:pt>
              </c:numCache>
            </c:numRef>
          </c:cat>
          <c:val>
            <c:numRef>
              <c:f>eval!$G$2:$G$21</c:f>
              <c:numCache>
                <c:formatCode>General</c:formatCode>
                <c:ptCount val="20"/>
                <c:pt idx="0">
                  <c:v>0.83316582900000002</c:v>
                </c:pt>
                <c:pt idx="1">
                  <c:v>0.83517587900000001</c:v>
                </c:pt>
                <c:pt idx="2">
                  <c:v>0.82713567799999999</c:v>
                </c:pt>
                <c:pt idx="3">
                  <c:v>0.82914572900000005</c:v>
                </c:pt>
                <c:pt idx="4">
                  <c:v>0.83015075400000005</c:v>
                </c:pt>
                <c:pt idx="5">
                  <c:v>0.81909547699999996</c:v>
                </c:pt>
                <c:pt idx="6">
                  <c:v>0.81105527600000005</c:v>
                </c:pt>
                <c:pt idx="7">
                  <c:v>0.79597989899999999</c:v>
                </c:pt>
                <c:pt idx="8">
                  <c:v>0.78994974900000003</c:v>
                </c:pt>
                <c:pt idx="9">
                  <c:v>0.77889447199999995</c:v>
                </c:pt>
                <c:pt idx="10">
                  <c:v>0.74472361799999998</c:v>
                </c:pt>
                <c:pt idx="11">
                  <c:v>0.70050251299999999</c:v>
                </c:pt>
                <c:pt idx="12">
                  <c:v>0.65728643200000003</c:v>
                </c:pt>
                <c:pt idx="13">
                  <c:v>0.60402010100000003</c:v>
                </c:pt>
                <c:pt idx="14">
                  <c:v>0.50753768799999999</c:v>
                </c:pt>
                <c:pt idx="15">
                  <c:v>0.43718593</c:v>
                </c:pt>
                <c:pt idx="16">
                  <c:v>0.34673366799999999</c:v>
                </c:pt>
                <c:pt idx="17">
                  <c:v>0.292462312</c:v>
                </c:pt>
                <c:pt idx="18">
                  <c:v>0.289447236</c:v>
                </c:pt>
              </c:numCache>
            </c:numRef>
          </c:val>
          <c:smooth val="0"/>
        </c:ser>
        <c:dLbls>
          <c:showLegendKey val="0"/>
          <c:showVal val="0"/>
          <c:showCatName val="0"/>
          <c:showSerName val="0"/>
          <c:showPercent val="0"/>
          <c:showBubbleSize val="0"/>
        </c:dLbls>
        <c:marker val="1"/>
        <c:smooth val="0"/>
        <c:axId val="36154368"/>
        <c:axId val="36156160"/>
      </c:lineChart>
      <c:catAx>
        <c:axId val="36154368"/>
        <c:scaling>
          <c:orientation val="maxMin"/>
        </c:scaling>
        <c:delete val="0"/>
        <c:axPos val="b"/>
        <c:numFmt formatCode="General" sourceLinked="1"/>
        <c:majorTickMark val="out"/>
        <c:minorTickMark val="none"/>
        <c:tickLblPos val="nextTo"/>
        <c:crossAx val="36156160"/>
        <c:crosses val="autoZero"/>
        <c:auto val="1"/>
        <c:lblAlgn val="ctr"/>
        <c:lblOffset val="100"/>
        <c:noMultiLvlLbl val="0"/>
      </c:catAx>
      <c:valAx>
        <c:axId val="36156160"/>
        <c:scaling>
          <c:orientation val="minMax"/>
        </c:scaling>
        <c:delete val="0"/>
        <c:axPos val="r"/>
        <c:majorGridlines/>
        <c:numFmt formatCode="General" sourceLinked="1"/>
        <c:majorTickMark val="out"/>
        <c:minorTickMark val="none"/>
        <c:tickLblPos val="high"/>
        <c:crossAx val="36154368"/>
        <c:crosses val="autoZero"/>
        <c:crossBetween val="between"/>
      </c:valAx>
    </c:plotArea>
    <c:legend>
      <c:legendPos val="r"/>
      <c:layout>
        <c:manualLayout>
          <c:xMode val="edge"/>
          <c:yMode val="edge"/>
          <c:x val="0.76723304618705723"/>
          <c:y val="7.940459334305644E-2"/>
          <c:w val="0.19300254583296331"/>
          <c:h val="0.13571364411046527"/>
        </c:manualLayout>
      </c:layout>
      <c:overlay val="0"/>
    </c:legend>
    <c:plotVisOnly val="1"/>
    <c:dispBlanksAs val="gap"/>
    <c:showDLblsOverMax val="0"/>
  </c:chart>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lineChart>
        <c:grouping val="standard"/>
        <c:varyColors val="0"/>
        <c:ser>
          <c:idx val="0"/>
          <c:order val="0"/>
          <c:tx>
            <c:strRef>
              <c:f>clark!$B$1</c:f>
              <c:strCache>
                <c:ptCount val="1"/>
                <c:pt idx="0">
                  <c:v>prefix</c:v>
                </c:pt>
              </c:strCache>
            </c:strRef>
          </c:tx>
          <c:spPr>
            <a:ln w="57150"/>
          </c:spPr>
          <c:marker>
            <c:symbol val="none"/>
          </c:marker>
          <c:cat>
            <c:numRef>
              <c:f>clark!$A$2:$A$20</c:f>
              <c:numCache>
                <c:formatCode>General</c:formatCode>
                <c:ptCount val="19"/>
                <c:pt idx="0">
                  <c:v>20</c:v>
                </c:pt>
                <c:pt idx="1">
                  <c:v>19</c:v>
                </c:pt>
                <c:pt idx="2">
                  <c:v>18</c:v>
                </c:pt>
                <c:pt idx="3">
                  <c:v>17</c:v>
                </c:pt>
                <c:pt idx="4">
                  <c:v>16</c:v>
                </c:pt>
                <c:pt idx="5">
                  <c:v>15</c:v>
                </c:pt>
                <c:pt idx="6">
                  <c:v>14</c:v>
                </c:pt>
                <c:pt idx="7">
                  <c:v>13</c:v>
                </c:pt>
                <c:pt idx="8">
                  <c:v>12</c:v>
                </c:pt>
                <c:pt idx="9">
                  <c:v>11</c:v>
                </c:pt>
                <c:pt idx="10">
                  <c:v>10</c:v>
                </c:pt>
                <c:pt idx="11">
                  <c:v>9</c:v>
                </c:pt>
                <c:pt idx="12">
                  <c:v>8</c:v>
                </c:pt>
                <c:pt idx="13">
                  <c:v>7</c:v>
                </c:pt>
                <c:pt idx="14">
                  <c:v>6</c:v>
                </c:pt>
                <c:pt idx="15">
                  <c:v>5</c:v>
                </c:pt>
                <c:pt idx="16">
                  <c:v>4</c:v>
                </c:pt>
                <c:pt idx="17">
                  <c:v>3</c:v>
                </c:pt>
                <c:pt idx="18">
                  <c:v>2</c:v>
                </c:pt>
              </c:numCache>
            </c:numRef>
          </c:cat>
          <c:val>
            <c:numRef>
              <c:f>clark!$B$2:$B$20</c:f>
              <c:numCache>
                <c:formatCode>General</c:formatCode>
                <c:ptCount val="19"/>
                <c:pt idx="0">
                  <c:v>0.903076923076923</c:v>
                </c:pt>
                <c:pt idx="1">
                  <c:v>0.89076923076922998</c:v>
                </c:pt>
                <c:pt idx="2">
                  <c:v>0.87384615384615305</c:v>
                </c:pt>
                <c:pt idx="3">
                  <c:v>0.86</c:v>
                </c:pt>
                <c:pt idx="4">
                  <c:v>0.84</c:v>
                </c:pt>
                <c:pt idx="5">
                  <c:v>0.83230769230769197</c:v>
                </c:pt>
                <c:pt idx="6">
                  <c:v>0.821538461538461</c:v>
                </c:pt>
                <c:pt idx="7">
                  <c:v>0.82461538461538397</c:v>
                </c:pt>
                <c:pt idx="8">
                  <c:v>0.80461538461538396</c:v>
                </c:pt>
                <c:pt idx="9">
                  <c:v>0.81076923076923002</c:v>
                </c:pt>
                <c:pt idx="10">
                  <c:v>0.78153846153846096</c:v>
                </c:pt>
                <c:pt idx="11">
                  <c:v>0.78769230769230703</c:v>
                </c:pt>
                <c:pt idx="12">
                  <c:v>0.78615384615384598</c:v>
                </c:pt>
                <c:pt idx="13">
                  <c:v>0.76153846153846105</c:v>
                </c:pt>
                <c:pt idx="14">
                  <c:v>0.74307692307692297</c:v>
                </c:pt>
                <c:pt idx="15">
                  <c:v>0.70307692307692304</c:v>
                </c:pt>
                <c:pt idx="16">
                  <c:v>0.69076923076923002</c:v>
                </c:pt>
                <c:pt idx="17">
                  <c:v>0.65538461538461501</c:v>
                </c:pt>
                <c:pt idx="18">
                  <c:v>0.57538461538461505</c:v>
                </c:pt>
              </c:numCache>
            </c:numRef>
          </c:val>
          <c:smooth val="0"/>
        </c:ser>
        <c:ser>
          <c:idx val="1"/>
          <c:order val="1"/>
          <c:tx>
            <c:strRef>
              <c:f>clark!$G$1</c:f>
              <c:strCache>
                <c:ptCount val="1"/>
                <c:pt idx="0">
                  <c:v>HMM</c:v>
                </c:pt>
              </c:strCache>
            </c:strRef>
          </c:tx>
          <c:spPr>
            <a:ln w="57150"/>
          </c:spPr>
          <c:marker>
            <c:symbol val="none"/>
          </c:marker>
          <c:cat>
            <c:numRef>
              <c:f>clark!$A$2:$A$20</c:f>
              <c:numCache>
                <c:formatCode>General</c:formatCode>
                <c:ptCount val="19"/>
                <c:pt idx="0">
                  <c:v>20</c:v>
                </c:pt>
                <c:pt idx="1">
                  <c:v>19</c:v>
                </c:pt>
                <c:pt idx="2">
                  <c:v>18</c:v>
                </c:pt>
                <c:pt idx="3">
                  <c:v>17</c:v>
                </c:pt>
                <c:pt idx="4">
                  <c:v>16</c:v>
                </c:pt>
                <c:pt idx="5">
                  <c:v>15</c:v>
                </c:pt>
                <c:pt idx="6">
                  <c:v>14</c:v>
                </c:pt>
                <c:pt idx="7">
                  <c:v>13</c:v>
                </c:pt>
                <c:pt idx="8">
                  <c:v>12</c:v>
                </c:pt>
                <c:pt idx="9">
                  <c:v>11</c:v>
                </c:pt>
                <c:pt idx="10">
                  <c:v>10</c:v>
                </c:pt>
                <c:pt idx="11">
                  <c:v>9</c:v>
                </c:pt>
                <c:pt idx="12">
                  <c:v>8</c:v>
                </c:pt>
                <c:pt idx="13">
                  <c:v>7</c:v>
                </c:pt>
                <c:pt idx="14">
                  <c:v>6</c:v>
                </c:pt>
                <c:pt idx="15">
                  <c:v>5</c:v>
                </c:pt>
                <c:pt idx="16">
                  <c:v>4</c:v>
                </c:pt>
                <c:pt idx="17">
                  <c:v>3</c:v>
                </c:pt>
                <c:pt idx="18">
                  <c:v>2</c:v>
                </c:pt>
              </c:numCache>
            </c:numRef>
          </c:cat>
          <c:val>
            <c:numRef>
              <c:f>clark!$G$2:$G$20</c:f>
              <c:numCache>
                <c:formatCode>General</c:formatCode>
                <c:ptCount val="19"/>
                <c:pt idx="0">
                  <c:v>0.84186046511627899</c:v>
                </c:pt>
                <c:pt idx="1">
                  <c:v>0.83100775193798404</c:v>
                </c:pt>
                <c:pt idx="2">
                  <c:v>0.83565891472868203</c:v>
                </c:pt>
                <c:pt idx="3">
                  <c:v>0.82325581395348801</c:v>
                </c:pt>
                <c:pt idx="4">
                  <c:v>0.81705426356589095</c:v>
                </c:pt>
                <c:pt idx="5">
                  <c:v>0.79844961240309997</c:v>
                </c:pt>
                <c:pt idx="6">
                  <c:v>0.79534883720930205</c:v>
                </c:pt>
                <c:pt idx="7">
                  <c:v>0.79379844961240298</c:v>
                </c:pt>
                <c:pt idx="8">
                  <c:v>0.78449612403100699</c:v>
                </c:pt>
                <c:pt idx="9">
                  <c:v>0.77829457364341004</c:v>
                </c:pt>
                <c:pt idx="10">
                  <c:v>0.78139534883720896</c:v>
                </c:pt>
                <c:pt idx="11">
                  <c:v>0.775193798449612</c:v>
                </c:pt>
                <c:pt idx="12">
                  <c:v>0.76279069767441798</c:v>
                </c:pt>
                <c:pt idx="13">
                  <c:v>0.76279069767441798</c:v>
                </c:pt>
                <c:pt idx="14">
                  <c:v>0.74728682170542604</c:v>
                </c:pt>
                <c:pt idx="15">
                  <c:v>0.73953488372093001</c:v>
                </c:pt>
                <c:pt idx="16">
                  <c:v>0.71317829457364301</c:v>
                </c:pt>
                <c:pt idx="17">
                  <c:v>0.67906976744185998</c:v>
                </c:pt>
                <c:pt idx="18">
                  <c:v>0.55038759689922401</c:v>
                </c:pt>
              </c:numCache>
            </c:numRef>
          </c:val>
          <c:smooth val="0"/>
        </c:ser>
        <c:ser>
          <c:idx val="2"/>
          <c:order val="2"/>
          <c:tx>
            <c:strRef>
              <c:f>clark!$I$1</c:f>
              <c:strCache>
                <c:ptCount val="1"/>
                <c:pt idx="0">
                  <c:v>LR</c:v>
                </c:pt>
              </c:strCache>
            </c:strRef>
          </c:tx>
          <c:spPr>
            <a:ln w="57150"/>
          </c:spPr>
          <c:marker>
            <c:symbol val="none"/>
          </c:marker>
          <c:cat>
            <c:numRef>
              <c:f>clark!$A$2:$A$20</c:f>
              <c:numCache>
                <c:formatCode>General</c:formatCode>
                <c:ptCount val="19"/>
                <c:pt idx="0">
                  <c:v>20</c:v>
                </c:pt>
                <c:pt idx="1">
                  <c:v>19</c:v>
                </c:pt>
                <c:pt idx="2">
                  <c:v>18</c:v>
                </c:pt>
                <c:pt idx="3">
                  <c:v>17</c:v>
                </c:pt>
                <c:pt idx="4">
                  <c:v>16</c:v>
                </c:pt>
                <c:pt idx="5">
                  <c:v>15</c:v>
                </c:pt>
                <c:pt idx="6">
                  <c:v>14</c:v>
                </c:pt>
                <c:pt idx="7">
                  <c:v>13</c:v>
                </c:pt>
                <c:pt idx="8">
                  <c:v>12</c:v>
                </c:pt>
                <c:pt idx="9">
                  <c:v>11</c:v>
                </c:pt>
                <c:pt idx="10">
                  <c:v>10</c:v>
                </c:pt>
                <c:pt idx="11">
                  <c:v>9</c:v>
                </c:pt>
                <c:pt idx="12">
                  <c:v>8</c:v>
                </c:pt>
                <c:pt idx="13">
                  <c:v>7</c:v>
                </c:pt>
                <c:pt idx="14">
                  <c:v>6</c:v>
                </c:pt>
                <c:pt idx="15">
                  <c:v>5</c:v>
                </c:pt>
                <c:pt idx="16">
                  <c:v>4</c:v>
                </c:pt>
                <c:pt idx="17">
                  <c:v>3</c:v>
                </c:pt>
                <c:pt idx="18">
                  <c:v>2</c:v>
                </c:pt>
              </c:numCache>
            </c:numRef>
          </c:cat>
          <c:val>
            <c:numRef>
              <c:f>clark!$I$2:$I$20</c:f>
              <c:numCache>
                <c:formatCode>General</c:formatCode>
                <c:ptCount val="19"/>
                <c:pt idx="0">
                  <c:v>0.71384615384615402</c:v>
                </c:pt>
                <c:pt idx="1">
                  <c:v>0.71230769230769198</c:v>
                </c:pt>
                <c:pt idx="2">
                  <c:v>0.70307692307692204</c:v>
                </c:pt>
                <c:pt idx="3">
                  <c:v>0.70307692307692204</c:v>
                </c:pt>
                <c:pt idx="4">
                  <c:v>0.71538461538461495</c:v>
                </c:pt>
                <c:pt idx="5">
                  <c:v>0.724615384615384</c:v>
                </c:pt>
                <c:pt idx="6">
                  <c:v>0.69846153846153802</c:v>
                </c:pt>
                <c:pt idx="7">
                  <c:v>0.71076923076923004</c:v>
                </c:pt>
                <c:pt idx="8">
                  <c:v>0.72923076923076902</c:v>
                </c:pt>
                <c:pt idx="9">
                  <c:v>0.71846153846153804</c:v>
                </c:pt>
                <c:pt idx="10">
                  <c:v>0.74</c:v>
                </c:pt>
                <c:pt idx="11">
                  <c:v>0.74461538461538401</c:v>
                </c:pt>
                <c:pt idx="12">
                  <c:v>0.74923076923076803</c:v>
                </c:pt>
                <c:pt idx="13">
                  <c:v>0.74923076923076903</c:v>
                </c:pt>
                <c:pt idx="14">
                  <c:v>0.74153846153846104</c:v>
                </c:pt>
                <c:pt idx="15">
                  <c:v>0.73846153846153795</c:v>
                </c:pt>
                <c:pt idx="16">
                  <c:v>0.71846153846153804</c:v>
                </c:pt>
                <c:pt idx="17">
                  <c:v>0.68923076923076898</c:v>
                </c:pt>
                <c:pt idx="18">
                  <c:v>0.67076923076923001</c:v>
                </c:pt>
              </c:numCache>
            </c:numRef>
          </c:val>
          <c:smooth val="0"/>
        </c:ser>
        <c:ser>
          <c:idx val="3"/>
          <c:order val="3"/>
          <c:tx>
            <c:strRef>
              <c:f>clark!$L$1</c:f>
              <c:strCache>
                <c:ptCount val="1"/>
                <c:pt idx="0">
                  <c:v>SVM</c:v>
                </c:pt>
              </c:strCache>
            </c:strRef>
          </c:tx>
          <c:spPr>
            <a:ln w="57150"/>
          </c:spPr>
          <c:marker>
            <c:symbol val="none"/>
          </c:marker>
          <c:cat>
            <c:numRef>
              <c:f>clark!$A$2:$A$20</c:f>
              <c:numCache>
                <c:formatCode>General</c:formatCode>
                <c:ptCount val="19"/>
                <c:pt idx="0">
                  <c:v>20</c:v>
                </c:pt>
                <c:pt idx="1">
                  <c:v>19</c:v>
                </c:pt>
                <c:pt idx="2">
                  <c:v>18</c:v>
                </c:pt>
                <c:pt idx="3">
                  <c:v>17</c:v>
                </c:pt>
                <c:pt idx="4">
                  <c:v>16</c:v>
                </c:pt>
                <c:pt idx="5">
                  <c:v>15</c:v>
                </c:pt>
                <c:pt idx="6">
                  <c:v>14</c:v>
                </c:pt>
                <c:pt idx="7">
                  <c:v>13</c:v>
                </c:pt>
                <c:pt idx="8">
                  <c:v>12</c:v>
                </c:pt>
                <c:pt idx="9">
                  <c:v>11</c:v>
                </c:pt>
                <c:pt idx="10">
                  <c:v>10</c:v>
                </c:pt>
                <c:pt idx="11">
                  <c:v>9</c:v>
                </c:pt>
                <c:pt idx="12">
                  <c:v>8</c:v>
                </c:pt>
                <c:pt idx="13">
                  <c:v>7</c:v>
                </c:pt>
                <c:pt idx="14">
                  <c:v>6</c:v>
                </c:pt>
                <c:pt idx="15">
                  <c:v>5</c:v>
                </c:pt>
                <c:pt idx="16">
                  <c:v>4</c:v>
                </c:pt>
                <c:pt idx="17">
                  <c:v>3</c:v>
                </c:pt>
                <c:pt idx="18">
                  <c:v>2</c:v>
                </c:pt>
              </c:numCache>
            </c:numRef>
          </c:cat>
          <c:val>
            <c:numRef>
              <c:f>clark!$L$2:$L$20</c:f>
              <c:numCache>
                <c:formatCode>General</c:formatCode>
                <c:ptCount val="19"/>
                <c:pt idx="0">
                  <c:v>0.67076923076923001</c:v>
                </c:pt>
                <c:pt idx="1">
                  <c:v>0.70307692307692304</c:v>
                </c:pt>
                <c:pt idx="2">
                  <c:v>0.65384615384615297</c:v>
                </c:pt>
                <c:pt idx="3">
                  <c:v>0.69076923076923002</c:v>
                </c:pt>
                <c:pt idx="4">
                  <c:v>0.71230769230769198</c:v>
                </c:pt>
                <c:pt idx="5">
                  <c:v>0.74153846153846104</c:v>
                </c:pt>
                <c:pt idx="6">
                  <c:v>0.71076923076923004</c:v>
                </c:pt>
                <c:pt idx="7">
                  <c:v>0.72923076923076902</c:v>
                </c:pt>
                <c:pt idx="8">
                  <c:v>0.73230769230769199</c:v>
                </c:pt>
                <c:pt idx="9">
                  <c:v>0.72769230769230697</c:v>
                </c:pt>
                <c:pt idx="10">
                  <c:v>0.73846153846153795</c:v>
                </c:pt>
                <c:pt idx="11">
                  <c:v>0.73538461538461497</c:v>
                </c:pt>
                <c:pt idx="12">
                  <c:v>0.73076923076922995</c:v>
                </c:pt>
                <c:pt idx="13">
                  <c:v>0.72153846153846102</c:v>
                </c:pt>
                <c:pt idx="14">
                  <c:v>0.72153846153846102</c:v>
                </c:pt>
                <c:pt idx="15">
                  <c:v>0.71846153846153804</c:v>
                </c:pt>
                <c:pt idx="16">
                  <c:v>0.71846153846153804</c:v>
                </c:pt>
                <c:pt idx="17">
                  <c:v>0.71538461538461495</c:v>
                </c:pt>
                <c:pt idx="18">
                  <c:v>0.70769230769230695</c:v>
                </c:pt>
              </c:numCache>
            </c:numRef>
          </c:val>
          <c:smooth val="0"/>
        </c:ser>
        <c:ser>
          <c:idx val="4"/>
          <c:order val="4"/>
          <c:tx>
            <c:strRef>
              <c:f>clark!$O$1</c:f>
              <c:strCache>
                <c:ptCount val="1"/>
                <c:pt idx="0">
                  <c:v>SVM(BOG)</c:v>
                </c:pt>
              </c:strCache>
            </c:strRef>
          </c:tx>
          <c:spPr>
            <a:ln w="57150"/>
          </c:spPr>
          <c:marker>
            <c:symbol val="none"/>
          </c:marker>
          <c:cat>
            <c:numRef>
              <c:f>clark!$A$2:$A$20</c:f>
              <c:numCache>
                <c:formatCode>General</c:formatCode>
                <c:ptCount val="19"/>
                <c:pt idx="0">
                  <c:v>20</c:v>
                </c:pt>
                <c:pt idx="1">
                  <c:v>19</c:v>
                </c:pt>
                <c:pt idx="2">
                  <c:v>18</c:v>
                </c:pt>
                <c:pt idx="3">
                  <c:v>17</c:v>
                </c:pt>
                <c:pt idx="4">
                  <c:v>16</c:v>
                </c:pt>
                <c:pt idx="5">
                  <c:v>15</c:v>
                </c:pt>
                <c:pt idx="6">
                  <c:v>14</c:v>
                </c:pt>
                <c:pt idx="7">
                  <c:v>13</c:v>
                </c:pt>
                <c:pt idx="8">
                  <c:v>12</c:v>
                </c:pt>
                <c:pt idx="9">
                  <c:v>11</c:v>
                </c:pt>
                <c:pt idx="10">
                  <c:v>10</c:v>
                </c:pt>
                <c:pt idx="11">
                  <c:v>9</c:v>
                </c:pt>
                <c:pt idx="12">
                  <c:v>8</c:v>
                </c:pt>
                <c:pt idx="13">
                  <c:v>7</c:v>
                </c:pt>
                <c:pt idx="14">
                  <c:v>6</c:v>
                </c:pt>
                <c:pt idx="15">
                  <c:v>5</c:v>
                </c:pt>
                <c:pt idx="16">
                  <c:v>4</c:v>
                </c:pt>
                <c:pt idx="17">
                  <c:v>3</c:v>
                </c:pt>
                <c:pt idx="18">
                  <c:v>2</c:v>
                </c:pt>
              </c:numCache>
            </c:numRef>
          </c:cat>
          <c:val>
            <c:numRef>
              <c:f>clark!$O$2:$O$20</c:f>
              <c:numCache>
                <c:formatCode>General</c:formatCode>
                <c:ptCount val="19"/>
                <c:pt idx="0">
                  <c:v>0.77538461538461501</c:v>
                </c:pt>
                <c:pt idx="1">
                  <c:v>0.76307692307692299</c:v>
                </c:pt>
                <c:pt idx="2">
                  <c:v>0.75538461538461499</c:v>
                </c:pt>
                <c:pt idx="3">
                  <c:v>0.75692307692307703</c:v>
                </c:pt>
                <c:pt idx="4">
                  <c:v>0.74923076923076903</c:v>
                </c:pt>
                <c:pt idx="5">
                  <c:v>0.75384615384615306</c:v>
                </c:pt>
                <c:pt idx="6">
                  <c:v>0.75538461538461499</c:v>
                </c:pt>
                <c:pt idx="7">
                  <c:v>0.75692307692307603</c:v>
                </c:pt>
                <c:pt idx="8">
                  <c:v>0.74307692307692297</c:v>
                </c:pt>
                <c:pt idx="9">
                  <c:v>0.74153846153846104</c:v>
                </c:pt>
                <c:pt idx="10">
                  <c:v>0.75846153846153797</c:v>
                </c:pt>
                <c:pt idx="11">
                  <c:v>0.71230769230769198</c:v>
                </c:pt>
                <c:pt idx="12">
                  <c:v>0.74153846153846104</c:v>
                </c:pt>
                <c:pt idx="13">
                  <c:v>0.72307692307692295</c:v>
                </c:pt>
                <c:pt idx="14">
                  <c:v>0.71230769230769198</c:v>
                </c:pt>
                <c:pt idx="15">
                  <c:v>0.69076923076923002</c:v>
                </c:pt>
                <c:pt idx="16">
                  <c:v>0.69999999999999896</c:v>
                </c:pt>
                <c:pt idx="17">
                  <c:v>0.69538461538461505</c:v>
                </c:pt>
                <c:pt idx="18">
                  <c:v>0.65999999999999903</c:v>
                </c:pt>
              </c:numCache>
            </c:numRef>
          </c:val>
          <c:smooth val="0"/>
        </c:ser>
        <c:dLbls>
          <c:showLegendKey val="0"/>
          <c:showVal val="0"/>
          <c:showCatName val="0"/>
          <c:showSerName val="0"/>
          <c:showPercent val="0"/>
          <c:showBubbleSize val="0"/>
        </c:dLbls>
        <c:marker val="1"/>
        <c:smooth val="0"/>
        <c:axId val="36234368"/>
        <c:axId val="36235904"/>
      </c:lineChart>
      <c:catAx>
        <c:axId val="36234368"/>
        <c:scaling>
          <c:orientation val="maxMin"/>
        </c:scaling>
        <c:delete val="0"/>
        <c:axPos val="b"/>
        <c:numFmt formatCode="General" sourceLinked="1"/>
        <c:majorTickMark val="out"/>
        <c:minorTickMark val="none"/>
        <c:tickLblPos val="nextTo"/>
        <c:crossAx val="36235904"/>
        <c:crosses val="autoZero"/>
        <c:auto val="1"/>
        <c:lblAlgn val="ctr"/>
        <c:lblOffset val="100"/>
        <c:noMultiLvlLbl val="0"/>
      </c:catAx>
      <c:valAx>
        <c:axId val="36235904"/>
        <c:scaling>
          <c:orientation val="minMax"/>
          <c:min val="0.5"/>
        </c:scaling>
        <c:delete val="0"/>
        <c:axPos val="r"/>
        <c:majorGridlines/>
        <c:numFmt formatCode="General" sourceLinked="1"/>
        <c:majorTickMark val="out"/>
        <c:minorTickMark val="none"/>
        <c:tickLblPos val="high"/>
        <c:crossAx val="36234368"/>
        <c:crosses val="autoZero"/>
        <c:crossBetween val="between"/>
      </c:valAx>
    </c:plotArea>
    <c:plotVisOnly val="1"/>
    <c:dispBlanksAs val="gap"/>
    <c:showDLblsOverMax val="0"/>
  </c:chart>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lineChart>
        <c:grouping val="standard"/>
        <c:varyColors val="0"/>
        <c:ser>
          <c:idx val="0"/>
          <c:order val="0"/>
          <c:tx>
            <c:strRef>
              <c:f>usask4!$B$1</c:f>
              <c:strCache>
                <c:ptCount val="1"/>
                <c:pt idx="0">
                  <c:v>prefix</c:v>
                </c:pt>
              </c:strCache>
            </c:strRef>
          </c:tx>
          <c:spPr>
            <a:ln w="57150"/>
          </c:spPr>
          <c:marker>
            <c:symbol val="none"/>
          </c:marker>
          <c:cat>
            <c:numRef>
              <c:f>usask4!$A$2:$A$20</c:f>
              <c:numCache>
                <c:formatCode>General</c:formatCode>
                <c:ptCount val="19"/>
                <c:pt idx="0">
                  <c:v>20</c:v>
                </c:pt>
                <c:pt idx="1">
                  <c:v>19</c:v>
                </c:pt>
                <c:pt idx="2">
                  <c:v>18</c:v>
                </c:pt>
                <c:pt idx="3">
                  <c:v>17</c:v>
                </c:pt>
                <c:pt idx="4">
                  <c:v>16</c:v>
                </c:pt>
                <c:pt idx="5">
                  <c:v>15</c:v>
                </c:pt>
                <c:pt idx="6">
                  <c:v>14</c:v>
                </c:pt>
                <c:pt idx="7">
                  <c:v>13</c:v>
                </c:pt>
                <c:pt idx="8">
                  <c:v>12</c:v>
                </c:pt>
                <c:pt idx="9">
                  <c:v>11</c:v>
                </c:pt>
                <c:pt idx="10">
                  <c:v>10</c:v>
                </c:pt>
                <c:pt idx="11">
                  <c:v>9</c:v>
                </c:pt>
                <c:pt idx="12">
                  <c:v>8</c:v>
                </c:pt>
                <c:pt idx="13">
                  <c:v>7</c:v>
                </c:pt>
                <c:pt idx="14">
                  <c:v>6</c:v>
                </c:pt>
                <c:pt idx="15">
                  <c:v>5</c:v>
                </c:pt>
                <c:pt idx="16">
                  <c:v>4</c:v>
                </c:pt>
                <c:pt idx="17">
                  <c:v>3</c:v>
                </c:pt>
                <c:pt idx="18">
                  <c:v>2</c:v>
                </c:pt>
              </c:numCache>
            </c:numRef>
          </c:cat>
          <c:val>
            <c:numRef>
              <c:f>usask4!$B$2:$B$20</c:f>
              <c:numCache>
                <c:formatCode>General</c:formatCode>
                <c:ptCount val="19"/>
                <c:pt idx="0">
                  <c:v>0.92367256637168105</c:v>
                </c:pt>
                <c:pt idx="1">
                  <c:v>0.91438053097345096</c:v>
                </c:pt>
                <c:pt idx="2">
                  <c:v>0.90663716814159201</c:v>
                </c:pt>
                <c:pt idx="3">
                  <c:v>0.894469026548672</c:v>
                </c:pt>
                <c:pt idx="4">
                  <c:v>0.88362831858407098</c:v>
                </c:pt>
                <c:pt idx="5">
                  <c:v>0.87079646017699097</c:v>
                </c:pt>
                <c:pt idx="6">
                  <c:v>0.85973451327433603</c:v>
                </c:pt>
                <c:pt idx="7">
                  <c:v>0.84513274336283095</c:v>
                </c:pt>
                <c:pt idx="8">
                  <c:v>0.83296460176991105</c:v>
                </c:pt>
                <c:pt idx="9">
                  <c:v>0.82522123893805299</c:v>
                </c:pt>
                <c:pt idx="10">
                  <c:v>0.81637168141592897</c:v>
                </c:pt>
                <c:pt idx="11">
                  <c:v>0.80331858407079604</c:v>
                </c:pt>
                <c:pt idx="12">
                  <c:v>0.77831858407079602</c:v>
                </c:pt>
                <c:pt idx="13">
                  <c:v>0.74247787610619398</c:v>
                </c:pt>
                <c:pt idx="14">
                  <c:v>0.766150442477876</c:v>
                </c:pt>
                <c:pt idx="15">
                  <c:v>0.76039823008849505</c:v>
                </c:pt>
                <c:pt idx="16">
                  <c:v>0.74734513274336201</c:v>
                </c:pt>
                <c:pt idx="17">
                  <c:v>0.72101769911504399</c:v>
                </c:pt>
                <c:pt idx="18">
                  <c:v>0.59513274336283095</c:v>
                </c:pt>
              </c:numCache>
            </c:numRef>
          </c:val>
          <c:smooth val="0"/>
        </c:ser>
        <c:ser>
          <c:idx val="1"/>
          <c:order val="1"/>
          <c:tx>
            <c:strRef>
              <c:f>usask4!$F$1</c:f>
              <c:strCache>
                <c:ptCount val="1"/>
                <c:pt idx="0">
                  <c:v>HMM</c:v>
                </c:pt>
              </c:strCache>
            </c:strRef>
          </c:tx>
          <c:spPr>
            <a:ln w="57150"/>
          </c:spPr>
          <c:marker>
            <c:symbol val="none"/>
          </c:marker>
          <c:cat>
            <c:numRef>
              <c:f>usask4!$A$2:$A$20</c:f>
              <c:numCache>
                <c:formatCode>General</c:formatCode>
                <c:ptCount val="19"/>
                <c:pt idx="0">
                  <c:v>20</c:v>
                </c:pt>
                <c:pt idx="1">
                  <c:v>19</c:v>
                </c:pt>
                <c:pt idx="2">
                  <c:v>18</c:v>
                </c:pt>
                <c:pt idx="3">
                  <c:v>17</c:v>
                </c:pt>
                <c:pt idx="4">
                  <c:v>16</c:v>
                </c:pt>
                <c:pt idx="5">
                  <c:v>15</c:v>
                </c:pt>
                <c:pt idx="6">
                  <c:v>14</c:v>
                </c:pt>
                <c:pt idx="7">
                  <c:v>13</c:v>
                </c:pt>
                <c:pt idx="8">
                  <c:v>12</c:v>
                </c:pt>
                <c:pt idx="9">
                  <c:v>11</c:v>
                </c:pt>
                <c:pt idx="10">
                  <c:v>10</c:v>
                </c:pt>
                <c:pt idx="11">
                  <c:v>9</c:v>
                </c:pt>
                <c:pt idx="12">
                  <c:v>8</c:v>
                </c:pt>
                <c:pt idx="13">
                  <c:v>7</c:v>
                </c:pt>
                <c:pt idx="14">
                  <c:v>6</c:v>
                </c:pt>
                <c:pt idx="15">
                  <c:v>5</c:v>
                </c:pt>
                <c:pt idx="16">
                  <c:v>4</c:v>
                </c:pt>
                <c:pt idx="17">
                  <c:v>3</c:v>
                </c:pt>
                <c:pt idx="18">
                  <c:v>2</c:v>
                </c:pt>
              </c:numCache>
            </c:numRef>
          </c:cat>
          <c:val>
            <c:numRef>
              <c:f>usask4!$F$2:$F$20</c:f>
              <c:numCache>
                <c:formatCode>General</c:formatCode>
                <c:ptCount val="19"/>
                <c:pt idx="0">
                  <c:v>0.87087486157253502</c:v>
                </c:pt>
                <c:pt idx="1">
                  <c:v>0.87153931339977797</c:v>
                </c:pt>
                <c:pt idx="2">
                  <c:v>0.86821705426356499</c:v>
                </c:pt>
                <c:pt idx="3">
                  <c:v>0.86688815060907998</c:v>
                </c:pt>
                <c:pt idx="4">
                  <c:v>0.86157253599114003</c:v>
                </c:pt>
                <c:pt idx="5">
                  <c:v>0.85315614617940105</c:v>
                </c:pt>
                <c:pt idx="6">
                  <c:v>0.84983388704318896</c:v>
                </c:pt>
                <c:pt idx="7">
                  <c:v>0.84562569213731997</c:v>
                </c:pt>
                <c:pt idx="8">
                  <c:v>0.83875968992247996</c:v>
                </c:pt>
                <c:pt idx="9">
                  <c:v>0.83167220376522699</c:v>
                </c:pt>
                <c:pt idx="10">
                  <c:v>0.82414174972314502</c:v>
                </c:pt>
                <c:pt idx="11">
                  <c:v>0.81550387596899199</c:v>
                </c:pt>
                <c:pt idx="12">
                  <c:v>0.80376522702104103</c:v>
                </c:pt>
                <c:pt idx="13">
                  <c:v>0.77275747508305603</c:v>
                </c:pt>
                <c:pt idx="14">
                  <c:v>0.76124031007751902</c:v>
                </c:pt>
                <c:pt idx="15">
                  <c:v>0.78848283499446203</c:v>
                </c:pt>
                <c:pt idx="16">
                  <c:v>0.76522702104097395</c:v>
                </c:pt>
                <c:pt idx="17">
                  <c:v>0.72336655592469501</c:v>
                </c:pt>
                <c:pt idx="18">
                  <c:v>0.60376522702104096</c:v>
                </c:pt>
              </c:numCache>
            </c:numRef>
          </c:val>
          <c:smooth val="0"/>
        </c:ser>
        <c:ser>
          <c:idx val="2"/>
          <c:order val="2"/>
          <c:tx>
            <c:strRef>
              <c:f>usask4!$I$1</c:f>
              <c:strCache>
                <c:ptCount val="1"/>
                <c:pt idx="0">
                  <c:v>LR</c:v>
                </c:pt>
              </c:strCache>
            </c:strRef>
          </c:tx>
          <c:spPr>
            <a:ln w="57150"/>
          </c:spPr>
          <c:marker>
            <c:symbol val="none"/>
          </c:marker>
          <c:cat>
            <c:numRef>
              <c:f>usask4!$A$2:$A$20</c:f>
              <c:numCache>
                <c:formatCode>General</c:formatCode>
                <c:ptCount val="19"/>
                <c:pt idx="0">
                  <c:v>20</c:v>
                </c:pt>
                <c:pt idx="1">
                  <c:v>19</c:v>
                </c:pt>
                <c:pt idx="2">
                  <c:v>18</c:v>
                </c:pt>
                <c:pt idx="3">
                  <c:v>17</c:v>
                </c:pt>
                <c:pt idx="4">
                  <c:v>16</c:v>
                </c:pt>
                <c:pt idx="5">
                  <c:v>15</c:v>
                </c:pt>
                <c:pt idx="6">
                  <c:v>14</c:v>
                </c:pt>
                <c:pt idx="7">
                  <c:v>13</c:v>
                </c:pt>
                <c:pt idx="8">
                  <c:v>12</c:v>
                </c:pt>
                <c:pt idx="9">
                  <c:v>11</c:v>
                </c:pt>
                <c:pt idx="10">
                  <c:v>10</c:v>
                </c:pt>
                <c:pt idx="11">
                  <c:v>9</c:v>
                </c:pt>
                <c:pt idx="12">
                  <c:v>8</c:v>
                </c:pt>
                <c:pt idx="13">
                  <c:v>7</c:v>
                </c:pt>
                <c:pt idx="14">
                  <c:v>6</c:v>
                </c:pt>
                <c:pt idx="15">
                  <c:v>5</c:v>
                </c:pt>
                <c:pt idx="16">
                  <c:v>4</c:v>
                </c:pt>
                <c:pt idx="17">
                  <c:v>3</c:v>
                </c:pt>
                <c:pt idx="18">
                  <c:v>2</c:v>
                </c:pt>
              </c:numCache>
            </c:numRef>
          </c:cat>
          <c:val>
            <c:numRef>
              <c:f>usask4!$I$2:$I$20</c:f>
              <c:numCache>
                <c:formatCode>General</c:formatCode>
                <c:ptCount val="19"/>
                <c:pt idx="0">
                  <c:v>0.87002212389380496</c:v>
                </c:pt>
                <c:pt idx="1">
                  <c:v>0.87278761061946897</c:v>
                </c:pt>
                <c:pt idx="2">
                  <c:v>0.86891592920353899</c:v>
                </c:pt>
                <c:pt idx="3">
                  <c:v>0.86615044247787598</c:v>
                </c:pt>
                <c:pt idx="4">
                  <c:v>0.86301622418878998</c:v>
                </c:pt>
                <c:pt idx="5">
                  <c:v>0.85527286135693203</c:v>
                </c:pt>
                <c:pt idx="6">
                  <c:v>0.85250737463126802</c:v>
                </c:pt>
                <c:pt idx="7">
                  <c:v>0.84789823008849496</c:v>
                </c:pt>
                <c:pt idx="8">
                  <c:v>0.84605457227138603</c:v>
                </c:pt>
                <c:pt idx="9">
                  <c:v>0.83904867256637095</c:v>
                </c:pt>
                <c:pt idx="10">
                  <c:v>0.83351769911504403</c:v>
                </c:pt>
                <c:pt idx="11">
                  <c:v>0.82485250737463101</c:v>
                </c:pt>
                <c:pt idx="12">
                  <c:v>0.81674041297935096</c:v>
                </c:pt>
                <c:pt idx="13">
                  <c:v>0.81526548672566301</c:v>
                </c:pt>
                <c:pt idx="14">
                  <c:v>0.79811946902654796</c:v>
                </c:pt>
                <c:pt idx="15">
                  <c:v>0.78982300884955703</c:v>
                </c:pt>
                <c:pt idx="16">
                  <c:v>0.78281710914454194</c:v>
                </c:pt>
                <c:pt idx="17">
                  <c:v>0.76364306784660696</c:v>
                </c:pt>
                <c:pt idx="18">
                  <c:v>0.72013274336283095</c:v>
                </c:pt>
              </c:numCache>
            </c:numRef>
          </c:val>
          <c:smooth val="0"/>
        </c:ser>
        <c:ser>
          <c:idx val="3"/>
          <c:order val="3"/>
          <c:tx>
            <c:strRef>
              <c:f>usask4!$L$1</c:f>
              <c:strCache>
                <c:ptCount val="1"/>
                <c:pt idx="0">
                  <c:v>SVM</c:v>
                </c:pt>
              </c:strCache>
            </c:strRef>
          </c:tx>
          <c:spPr>
            <a:ln w="57150"/>
          </c:spPr>
          <c:marker>
            <c:symbol val="none"/>
          </c:marker>
          <c:cat>
            <c:numRef>
              <c:f>usask4!$A$2:$A$20</c:f>
              <c:numCache>
                <c:formatCode>General</c:formatCode>
                <c:ptCount val="19"/>
                <c:pt idx="0">
                  <c:v>20</c:v>
                </c:pt>
                <c:pt idx="1">
                  <c:v>19</c:v>
                </c:pt>
                <c:pt idx="2">
                  <c:v>18</c:v>
                </c:pt>
                <c:pt idx="3">
                  <c:v>17</c:v>
                </c:pt>
                <c:pt idx="4">
                  <c:v>16</c:v>
                </c:pt>
                <c:pt idx="5">
                  <c:v>15</c:v>
                </c:pt>
                <c:pt idx="6">
                  <c:v>14</c:v>
                </c:pt>
                <c:pt idx="7">
                  <c:v>13</c:v>
                </c:pt>
                <c:pt idx="8">
                  <c:v>12</c:v>
                </c:pt>
                <c:pt idx="9">
                  <c:v>11</c:v>
                </c:pt>
                <c:pt idx="10">
                  <c:v>10</c:v>
                </c:pt>
                <c:pt idx="11">
                  <c:v>9</c:v>
                </c:pt>
                <c:pt idx="12">
                  <c:v>8</c:v>
                </c:pt>
                <c:pt idx="13">
                  <c:v>7</c:v>
                </c:pt>
                <c:pt idx="14">
                  <c:v>6</c:v>
                </c:pt>
                <c:pt idx="15">
                  <c:v>5</c:v>
                </c:pt>
                <c:pt idx="16">
                  <c:v>4</c:v>
                </c:pt>
                <c:pt idx="17">
                  <c:v>3</c:v>
                </c:pt>
                <c:pt idx="18">
                  <c:v>2</c:v>
                </c:pt>
              </c:numCache>
            </c:numRef>
          </c:cat>
          <c:val>
            <c:numRef>
              <c:f>usask4!$L$2:$L$20</c:f>
              <c:numCache>
                <c:formatCode>General</c:formatCode>
                <c:ptCount val="19"/>
                <c:pt idx="0">
                  <c:v>0.80022123893805297</c:v>
                </c:pt>
                <c:pt idx="1">
                  <c:v>0.80619469026548596</c:v>
                </c:pt>
                <c:pt idx="2">
                  <c:v>0.80486725663716796</c:v>
                </c:pt>
                <c:pt idx="3">
                  <c:v>0.80530973451327403</c:v>
                </c:pt>
                <c:pt idx="4">
                  <c:v>0.80265486725663704</c:v>
                </c:pt>
                <c:pt idx="5">
                  <c:v>0.80110619469026501</c:v>
                </c:pt>
                <c:pt idx="6">
                  <c:v>0.79402654867256595</c:v>
                </c:pt>
                <c:pt idx="7">
                  <c:v>0.79734513274336205</c:v>
                </c:pt>
                <c:pt idx="8">
                  <c:v>0.80088495575221197</c:v>
                </c:pt>
                <c:pt idx="9">
                  <c:v>0.80022123893805297</c:v>
                </c:pt>
                <c:pt idx="10">
                  <c:v>0.80641592920353999</c:v>
                </c:pt>
                <c:pt idx="11">
                  <c:v>0.804424778761061</c:v>
                </c:pt>
                <c:pt idx="12">
                  <c:v>0.804424778761061</c:v>
                </c:pt>
                <c:pt idx="13">
                  <c:v>0.79845132743362801</c:v>
                </c:pt>
                <c:pt idx="14">
                  <c:v>0.79469026548672494</c:v>
                </c:pt>
                <c:pt idx="15">
                  <c:v>0.77809734513274298</c:v>
                </c:pt>
                <c:pt idx="16">
                  <c:v>0.768805309734513</c:v>
                </c:pt>
                <c:pt idx="17">
                  <c:v>0.76216814159292001</c:v>
                </c:pt>
                <c:pt idx="18">
                  <c:v>0.69469026548672497</c:v>
                </c:pt>
              </c:numCache>
            </c:numRef>
          </c:val>
          <c:smooth val="0"/>
        </c:ser>
        <c:ser>
          <c:idx val="4"/>
          <c:order val="4"/>
          <c:tx>
            <c:strRef>
              <c:f>usask4!$O$1</c:f>
              <c:strCache>
                <c:ptCount val="1"/>
                <c:pt idx="0">
                  <c:v>SVM(BOG)</c:v>
                </c:pt>
              </c:strCache>
            </c:strRef>
          </c:tx>
          <c:spPr>
            <a:ln w="57150"/>
          </c:spPr>
          <c:marker>
            <c:symbol val="none"/>
          </c:marker>
          <c:cat>
            <c:numRef>
              <c:f>usask4!$A$2:$A$20</c:f>
              <c:numCache>
                <c:formatCode>General</c:formatCode>
                <c:ptCount val="19"/>
                <c:pt idx="0">
                  <c:v>20</c:v>
                </c:pt>
                <c:pt idx="1">
                  <c:v>19</c:v>
                </c:pt>
                <c:pt idx="2">
                  <c:v>18</c:v>
                </c:pt>
                <c:pt idx="3">
                  <c:v>17</c:v>
                </c:pt>
                <c:pt idx="4">
                  <c:v>16</c:v>
                </c:pt>
                <c:pt idx="5">
                  <c:v>15</c:v>
                </c:pt>
                <c:pt idx="6">
                  <c:v>14</c:v>
                </c:pt>
                <c:pt idx="7">
                  <c:v>13</c:v>
                </c:pt>
                <c:pt idx="8">
                  <c:v>12</c:v>
                </c:pt>
                <c:pt idx="9">
                  <c:v>11</c:v>
                </c:pt>
                <c:pt idx="10">
                  <c:v>10</c:v>
                </c:pt>
                <c:pt idx="11">
                  <c:v>9</c:v>
                </c:pt>
                <c:pt idx="12">
                  <c:v>8</c:v>
                </c:pt>
                <c:pt idx="13">
                  <c:v>7</c:v>
                </c:pt>
                <c:pt idx="14">
                  <c:v>6</c:v>
                </c:pt>
                <c:pt idx="15">
                  <c:v>5</c:v>
                </c:pt>
                <c:pt idx="16">
                  <c:v>4</c:v>
                </c:pt>
                <c:pt idx="17">
                  <c:v>3</c:v>
                </c:pt>
                <c:pt idx="18">
                  <c:v>2</c:v>
                </c:pt>
              </c:numCache>
            </c:numRef>
          </c:cat>
          <c:val>
            <c:numRef>
              <c:f>usask4!$O$2:$O$20</c:f>
              <c:numCache>
                <c:formatCode>General</c:formatCode>
                <c:ptCount val="19"/>
                <c:pt idx="0">
                  <c:v>0.87765486725663699</c:v>
                </c:pt>
                <c:pt idx="1">
                  <c:v>0.87610619469026496</c:v>
                </c:pt>
                <c:pt idx="2">
                  <c:v>0.87123893805309705</c:v>
                </c:pt>
                <c:pt idx="3">
                  <c:v>0.86305309734513203</c:v>
                </c:pt>
                <c:pt idx="4">
                  <c:v>0.86371681415929102</c:v>
                </c:pt>
                <c:pt idx="5">
                  <c:v>0.86393805309734495</c:v>
                </c:pt>
                <c:pt idx="6">
                  <c:v>0.85641592920353904</c:v>
                </c:pt>
                <c:pt idx="7">
                  <c:v>0.85044247787610605</c:v>
                </c:pt>
                <c:pt idx="8">
                  <c:v>0.84092920353982303</c:v>
                </c:pt>
                <c:pt idx="9">
                  <c:v>0.82522123893805299</c:v>
                </c:pt>
                <c:pt idx="10">
                  <c:v>0.81902654867256597</c:v>
                </c:pt>
                <c:pt idx="11">
                  <c:v>0.81703539823008797</c:v>
                </c:pt>
                <c:pt idx="12">
                  <c:v>0.80884955752212295</c:v>
                </c:pt>
                <c:pt idx="13">
                  <c:v>0.77057522123893796</c:v>
                </c:pt>
                <c:pt idx="14">
                  <c:v>0.78163716814159201</c:v>
                </c:pt>
                <c:pt idx="15">
                  <c:v>0.77876106194690198</c:v>
                </c:pt>
                <c:pt idx="16">
                  <c:v>0.78163716814159201</c:v>
                </c:pt>
                <c:pt idx="17">
                  <c:v>0.76725663716814096</c:v>
                </c:pt>
                <c:pt idx="18">
                  <c:v>0.69535398230088497</c:v>
                </c:pt>
              </c:numCache>
            </c:numRef>
          </c:val>
          <c:smooth val="0"/>
        </c:ser>
        <c:dLbls>
          <c:showLegendKey val="0"/>
          <c:showVal val="0"/>
          <c:showCatName val="0"/>
          <c:showSerName val="0"/>
          <c:showPercent val="0"/>
          <c:showBubbleSize val="0"/>
        </c:dLbls>
        <c:marker val="1"/>
        <c:smooth val="0"/>
        <c:axId val="36492416"/>
        <c:axId val="36493952"/>
      </c:lineChart>
      <c:catAx>
        <c:axId val="36492416"/>
        <c:scaling>
          <c:orientation val="maxMin"/>
        </c:scaling>
        <c:delete val="0"/>
        <c:axPos val="b"/>
        <c:numFmt formatCode="General" sourceLinked="1"/>
        <c:majorTickMark val="out"/>
        <c:minorTickMark val="none"/>
        <c:tickLblPos val="nextTo"/>
        <c:crossAx val="36493952"/>
        <c:crosses val="autoZero"/>
        <c:auto val="1"/>
        <c:lblAlgn val="ctr"/>
        <c:lblOffset val="100"/>
        <c:noMultiLvlLbl val="0"/>
      </c:catAx>
      <c:valAx>
        <c:axId val="36493952"/>
        <c:scaling>
          <c:orientation val="minMax"/>
          <c:min val="0.5"/>
        </c:scaling>
        <c:delete val="0"/>
        <c:axPos val="r"/>
        <c:majorGridlines/>
        <c:numFmt formatCode="General" sourceLinked="1"/>
        <c:majorTickMark val="out"/>
        <c:minorTickMark val="none"/>
        <c:tickLblPos val="high"/>
        <c:crossAx val="36492416"/>
        <c:crosses val="autoZero"/>
        <c:crossBetween val="between"/>
      </c:valAx>
    </c:plotArea>
    <c:plotVisOnly val="1"/>
    <c:dispBlanksAs val="gap"/>
    <c:showDLblsOverMax val="0"/>
  </c:chart>
  <c:externalData r:id="rId1">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8.746188361604193E-2"/>
          <c:y val="4.1662628502270434E-2"/>
          <c:w val="0.77568410237291585"/>
          <c:h val="0.56761838782437113"/>
        </c:manualLayout>
      </c:layout>
      <c:lineChart>
        <c:grouping val="standard"/>
        <c:varyColors val="0"/>
        <c:ser>
          <c:idx val="0"/>
          <c:order val="0"/>
          <c:tx>
            <c:strRef>
              <c:f>eval!$B$1</c:f>
              <c:strCache>
                <c:ptCount val="1"/>
                <c:pt idx="0">
                  <c:v>prefix</c:v>
                </c:pt>
              </c:strCache>
            </c:strRef>
          </c:tx>
          <c:spPr>
            <a:ln w="57150"/>
          </c:spPr>
          <c:marker>
            <c:symbol val="none"/>
          </c:marker>
          <c:cat>
            <c:numRef>
              <c:f>eval!$A$2:$A$20</c:f>
              <c:numCache>
                <c:formatCode>General</c:formatCode>
                <c:ptCount val="19"/>
                <c:pt idx="0">
                  <c:v>20</c:v>
                </c:pt>
                <c:pt idx="1">
                  <c:v>19</c:v>
                </c:pt>
                <c:pt idx="2">
                  <c:v>18</c:v>
                </c:pt>
                <c:pt idx="3">
                  <c:v>17</c:v>
                </c:pt>
                <c:pt idx="4">
                  <c:v>16</c:v>
                </c:pt>
                <c:pt idx="5">
                  <c:v>15</c:v>
                </c:pt>
                <c:pt idx="6">
                  <c:v>14</c:v>
                </c:pt>
                <c:pt idx="7">
                  <c:v>13</c:v>
                </c:pt>
                <c:pt idx="8">
                  <c:v>12</c:v>
                </c:pt>
                <c:pt idx="9">
                  <c:v>11</c:v>
                </c:pt>
                <c:pt idx="10">
                  <c:v>10</c:v>
                </c:pt>
                <c:pt idx="11">
                  <c:v>9</c:v>
                </c:pt>
                <c:pt idx="12">
                  <c:v>8</c:v>
                </c:pt>
                <c:pt idx="13">
                  <c:v>7</c:v>
                </c:pt>
                <c:pt idx="14">
                  <c:v>6</c:v>
                </c:pt>
                <c:pt idx="15">
                  <c:v>5</c:v>
                </c:pt>
                <c:pt idx="16">
                  <c:v>4</c:v>
                </c:pt>
                <c:pt idx="17">
                  <c:v>3</c:v>
                </c:pt>
                <c:pt idx="18">
                  <c:v>2</c:v>
                </c:pt>
              </c:numCache>
            </c:numRef>
          </c:cat>
          <c:val>
            <c:numRef>
              <c:f>eval!$B$2:$B$20</c:f>
              <c:numCache>
                <c:formatCode>General</c:formatCode>
                <c:ptCount val="19"/>
                <c:pt idx="0">
                  <c:v>0.91293532338308403</c:v>
                </c:pt>
                <c:pt idx="1">
                  <c:v>0.89800995024875596</c:v>
                </c:pt>
                <c:pt idx="2">
                  <c:v>0.88656716417910397</c:v>
                </c:pt>
                <c:pt idx="3">
                  <c:v>0.87114427860696497</c:v>
                </c:pt>
                <c:pt idx="4">
                  <c:v>0.85870646766169101</c:v>
                </c:pt>
                <c:pt idx="5">
                  <c:v>0.84527363184079596</c:v>
                </c:pt>
                <c:pt idx="6">
                  <c:v>0.83582089552238803</c:v>
                </c:pt>
                <c:pt idx="7">
                  <c:v>0.81840796019900497</c:v>
                </c:pt>
                <c:pt idx="8">
                  <c:v>0.80547263681591996</c:v>
                </c:pt>
                <c:pt idx="9">
                  <c:v>0.79402985074626797</c:v>
                </c:pt>
                <c:pt idx="10">
                  <c:v>0.77611940298507398</c:v>
                </c:pt>
                <c:pt idx="11">
                  <c:v>0.77263681592039801</c:v>
                </c:pt>
                <c:pt idx="12">
                  <c:v>0.76567164179104397</c:v>
                </c:pt>
                <c:pt idx="13">
                  <c:v>0.74825870646766102</c:v>
                </c:pt>
                <c:pt idx="14">
                  <c:v>0.74328358208955203</c:v>
                </c:pt>
                <c:pt idx="15">
                  <c:v>0.72288557213930305</c:v>
                </c:pt>
                <c:pt idx="16">
                  <c:v>0.71542288557213896</c:v>
                </c:pt>
                <c:pt idx="17">
                  <c:v>0.71144278606965095</c:v>
                </c:pt>
                <c:pt idx="18">
                  <c:v>0.70099502487562104</c:v>
                </c:pt>
              </c:numCache>
            </c:numRef>
          </c:val>
          <c:smooth val="0"/>
        </c:ser>
        <c:ser>
          <c:idx val="1"/>
          <c:order val="1"/>
          <c:tx>
            <c:strRef>
              <c:f>eval!$F$1</c:f>
              <c:strCache>
                <c:ptCount val="1"/>
                <c:pt idx="0">
                  <c:v>HMM</c:v>
                </c:pt>
              </c:strCache>
            </c:strRef>
          </c:tx>
          <c:spPr>
            <a:ln w="57150"/>
          </c:spPr>
          <c:marker>
            <c:symbol val="none"/>
          </c:marker>
          <c:cat>
            <c:numRef>
              <c:f>eval!$A$2:$A$20</c:f>
              <c:numCache>
                <c:formatCode>General</c:formatCode>
                <c:ptCount val="19"/>
                <c:pt idx="0">
                  <c:v>20</c:v>
                </c:pt>
                <c:pt idx="1">
                  <c:v>19</c:v>
                </c:pt>
                <c:pt idx="2">
                  <c:v>18</c:v>
                </c:pt>
                <c:pt idx="3">
                  <c:v>17</c:v>
                </c:pt>
                <c:pt idx="4">
                  <c:v>16</c:v>
                </c:pt>
                <c:pt idx="5">
                  <c:v>15</c:v>
                </c:pt>
                <c:pt idx="6">
                  <c:v>14</c:v>
                </c:pt>
                <c:pt idx="7">
                  <c:v>13</c:v>
                </c:pt>
                <c:pt idx="8">
                  <c:v>12</c:v>
                </c:pt>
                <c:pt idx="9">
                  <c:v>11</c:v>
                </c:pt>
                <c:pt idx="10">
                  <c:v>10</c:v>
                </c:pt>
                <c:pt idx="11">
                  <c:v>9</c:v>
                </c:pt>
                <c:pt idx="12">
                  <c:v>8</c:v>
                </c:pt>
                <c:pt idx="13">
                  <c:v>7</c:v>
                </c:pt>
                <c:pt idx="14">
                  <c:v>6</c:v>
                </c:pt>
                <c:pt idx="15">
                  <c:v>5</c:v>
                </c:pt>
                <c:pt idx="16">
                  <c:v>4</c:v>
                </c:pt>
                <c:pt idx="17">
                  <c:v>3</c:v>
                </c:pt>
                <c:pt idx="18">
                  <c:v>2</c:v>
                </c:pt>
              </c:numCache>
            </c:numRef>
          </c:cat>
          <c:val>
            <c:numRef>
              <c:f>eval!$F$2:$F$20</c:f>
              <c:numCache>
                <c:formatCode>General</c:formatCode>
                <c:ptCount val="19"/>
                <c:pt idx="0">
                  <c:v>0.80099750623441301</c:v>
                </c:pt>
                <c:pt idx="1">
                  <c:v>0.80049875311720697</c:v>
                </c:pt>
                <c:pt idx="2">
                  <c:v>0.80049875311720697</c:v>
                </c:pt>
                <c:pt idx="3">
                  <c:v>0.79800498753117199</c:v>
                </c:pt>
                <c:pt idx="4">
                  <c:v>0.794014962593516</c:v>
                </c:pt>
                <c:pt idx="5">
                  <c:v>0.787032418952618</c:v>
                </c:pt>
                <c:pt idx="6">
                  <c:v>0.78553615960099699</c:v>
                </c:pt>
                <c:pt idx="7">
                  <c:v>0.77356608478802902</c:v>
                </c:pt>
                <c:pt idx="8">
                  <c:v>0.776059850374064</c:v>
                </c:pt>
                <c:pt idx="9">
                  <c:v>0.77206982543640901</c:v>
                </c:pt>
                <c:pt idx="10">
                  <c:v>0.76309226932668295</c:v>
                </c:pt>
                <c:pt idx="11">
                  <c:v>0.75760598503740595</c:v>
                </c:pt>
                <c:pt idx="12">
                  <c:v>0.75162094763092202</c:v>
                </c:pt>
                <c:pt idx="13">
                  <c:v>0.74663341645885195</c:v>
                </c:pt>
                <c:pt idx="14">
                  <c:v>0.73965087281795505</c:v>
                </c:pt>
                <c:pt idx="15">
                  <c:v>0.73167082294264296</c:v>
                </c:pt>
                <c:pt idx="16">
                  <c:v>0.72917705735660798</c:v>
                </c:pt>
                <c:pt idx="17">
                  <c:v>0.72169576059850304</c:v>
                </c:pt>
                <c:pt idx="18">
                  <c:v>0.70822942643391495</c:v>
                </c:pt>
              </c:numCache>
            </c:numRef>
          </c:val>
          <c:smooth val="0"/>
        </c:ser>
        <c:ser>
          <c:idx val="2"/>
          <c:order val="2"/>
          <c:tx>
            <c:strRef>
              <c:f>eval!$I$1</c:f>
              <c:strCache>
                <c:ptCount val="1"/>
                <c:pt idx="0">
                  <c:v>LR</c:v>
                </c:pt>
              </c:strCache>
            </c:strRef>
          </c:tx>
          <c:spPr>
            <a:ln w="57150"/>
          </c:spPr>
          <c:marker>
            <c:symbol val="none"/>
          </c:marker>
          <c:cat>
            <c:numRef>
              <c:f>eval!$A$2:$A$20</c:f>
              <c:numCache>
                <c:formatCode>General</c:formatCode>
                <c:ptCount val="19"/>
                <c:pt idx="0">
                  <c:v>20</c:v>
                </c:pt>
                <c:pt idx="1">
                  <c:v>19</c:v>
                </c:pt>
                <c:pt idx="2">
                  <c:v>18</c:v>
                </c:pt>
                <c:pt idx="3">
                  <c:v>17</c:v>
                </c:pt>
                <c:pt idx="4">
                  <c:v>16</c:v>
                </c:pt>
                <c:pt idx="5">
                  <c:v>15</c:v>
                </c:pt>
                <c:pt idx="6">
                  <c:v>14</c:v>
                </c:pt>
                <c:pt idx="7">
                  <c:v>13</c:v>
                </c:pt>
                <c:pt idx="8">
                  <c:v>12</c:v>
                </c:pt>
                <c:pt idx="9">
                  <c:v>11</c:v>
                </c:pt>
                <c:pt idx="10">
                  <c:v>10</c:v>
                </c:pt>
                <c:pt idx="11">
                  <c:v>9</c:v>
                </c:pt>
                <c:pt idx="12">
                  <c:v>8</c:v>
                </c:pt>
                <c:pt idx="13">
                  <c:v>7</c:v>
                </c:pt>
                <c:pt idx="14">
                  <c:v>6</c:v>
                </c:pt>
                <c:pt idx="15">
                  <c:v>5</c:v>
                </c:pt>
                <c:pt idx="16">
                  <c:v>4</c:v>
                </c:pt>
                <c:pt idx="17">
                  <c:v>3</c:v>
                </c:pt>
                <c:pt idx="18">
                  <c:v>2</c:v>
                </c:pt>
              </c:numCache>
            </c:numRef>
          </c:cat>
          <c:val>
            <c:numRef>
              <c:f>eval!$I$2:$I$20</c:f>
              <c:numCache>
                <c:formatCode>General</c:formatCode>
                <c:ptCount val="19"/>
                <c:pt idx="0">
                  <c:v>0.74477611940298405</c:v>
                </c:pt>
                <c:pt idx="1">
                  <c:v>0.75771144278606894</c:v>
                </c:pt>
                <c:pt idx="2">
                  <c:v>0.76417910447761195</c:v>
                </c:pt>
                <c:pt idx="3">
                  <c:v>0.76368159203980102</c:v>
                </c:pt>
                <c:pt idx="4">
                  <c:v>0.76517412935323303</c:v>
                </c:pt>
                <c:pt idx="5">
                  <c:v>0.76019900497512405</c:v>
                </c:pt>
                <c:pt idx="6">
                  <c:v>0.75671641791044797</c:v>
                </c:pt>
                <c:pt idx="7">
                  <c:v>0.75621890547263604</c:v>
                </c:pt>
                <c:pt idx="8">
                  <c:v>0.75522388059701395</c:v>
                </c:pt>
                <c:pt idx="9">
                  <c:v>0.75174129353233798</c:v>
                </c:pt>
                <c:pt idx="10">
                  <c:v>0.74427860696517401</c:v>
                </c:pt>
                <c:pt idx="11">
                  <c:v>0.74527363184079598</c:v>
                </c:pt>
                <c:pt idx="12">
                  <c:v>0.75024875621890497</c:v>
                </c:pt>
                <c:pt idx="13">
                  <c:v>0.746766169154229</c:v>
                </c:pt>
                <c:pt idx="14">
                  <c:v>0.740298507462686</c:v>
                </c:pt>
                <c:pt idx="15">
                  <c:v>0.73830845771144205</c:v>
                </c:pt>
                <c:pt idx="16">
                  <c:v>0.73283582089552202</c:v>
                </c:pt>
                <c:pt idx="17">
                  <c:v>0.72835820895522396</c:v>
                </c:pt>
                <c:pt idx="18">
                  <c:v>0.71393034825870605</c:v>
                </c:pt>
              </c:numCache>
            </c:numRef>
          </c:val>
          <c:smooth val="0"/>
        </c:ser>
        <c:ser>
          <c:idx val="3"/>
          <c:order val="3"/>
          <c:tx>
            <c:strRef>
              <c:f>eval!$M$1</c:f>
              <c:strCache>
                <c:ptCount val="1"/>
                <c:pt idx="0">
                  <c:v>SVM</c:v>
                </c:pt>
              </c:strCache>
            </c:strRef>
          </c:tx>
          <c:spPr>
            <a:ln w="57150"/>
          </c:spPr>
          <c:marker>
            <c:symbol val="none"/>
          </c:marker>
          <c:cat>
            <c:numRef>
              <c:f>eval!$A$2:$A$20</c:f>
              <c:numCache>
                <c:formatCode>General</c:formatCode>
                <c:ptCount val="19"/>
                <c:pt idx="0">
                  <c:v>20</c:v>
                </c:pt>
                <c:pt idx="1">
                  <c:v>19</c:v>
                </c:pt>
                <c:pt idx="2">
                  <c:v>18</c:v>
                </c:pt>
                <c:pt idx="3">
                  <c:v>17</c:v>
                </c:pt>
                <c:pt idx="4">
                  <c:v>16</c:v>
                </c:pt>
                <c:pt idx="5">
                  <c:v>15</c:v>
                </c:pt>
                <c:pt idx="6">
                  <c:v>14</c:v>
                </c:pt>
                <c:pt idx="7">
                  <c:v>13</c:v>
                </c:pt>
                <c:pt idx="8">
                  <c:v>12</c:v>
                </c:pt>
                <c:pt idx="9">
                  <c:v>11</c:v>
                </c:pt>
                <c:pt idx="10">
                  <c:v>10</c:v>
                </c:pt>
                <c:pt idx="11">
                  <c:v>9</c:v>
                </c:pt>
                <c:pt idx="12">
                  <c:v>8</c:v>
                </c:pt>
                <c:pt idx="13">
                  <c:v>7</c:v>
                </c:pt>
                <c:pt idx="14">
                  <c:v>6</c:v>
                </c:pt>
                <c:pt idx="15">
                  <c:v>5</c:v>
                </c:pt>
                <c:pt idx="16">
                  <c:v>4</c:v>
                </c:pt>
                <c:pt idx="17">
                  <c:v>3</c:v>
                </c:pt>
                <c:pt idx="18">
                  <c:v>2</c:v>
                </c:pt>
              </c:numCache>
            </c:numRef>
          </c:cat>
          <c:val>
            <c:numRef>
              <c:f>eval!$M$2:$M$20</c:f>
              <c:numCache>
                <c:formatCode>General</c:formatCode>
                <c:ptCount val="19"/>
                <c:pt idx="0">
                  <c:v>0.77064676616915395</c:v>
                </c:pt>
                <c:pt idx="1">
                  <c:v>0.76766169154228803</c:v>
                </c:pt>
                <c:pt idx="2">
                  <c:v>0.76119402985074602</c:v>
                </c:pt>
                <c:pt idx="3">
                  <c:v>0.76766169154228803</c:v>
                </c:pt>
                <c:pt idx="4">
                  <c:v>0.77064676616915395</c:v>
                </c:pt>
                <c:pt idx="5">
                  <c:v>0.762189054726368</c:v>
                </c:pt>
                <c:pt idx="6">
                  <c:v>0.76915422885572104</c:v>
                </c:pt>
                <c:pt idx="7">
                  <c:v>0.76019900497512405</c:v>
                </c:pt>
                <c:pt idx="8">
                  <c:v>0.76815920398009896</c:v>
                </c:pt>
                <c:pt idx="9">
                  <c:v>0.76815920398009896</c:v>
                </c:pt>
                <c:pt idx="10">
                  <c:v>0.76467661691542199</c:v>
                </c:pt>
                <c:pt idx="11">
                  <c:v>0.75223880597014903</c:v>
                </c:pt>
                <c:pt idx="12">
                  <c:v>0.75174129353233798</c:v>
                </c:pt>
                <c:pt idx="13">
                  <c:v>0.74079601990049704</c:v>
                </c:pt>
                <c:pt idx="14">
                  <c:v>0.73681592039800903</c:v>
                </c:pt>
                <c:pt idx="15">
                  <c:v>0.74129353233830797</c:v>
                </c:pt>
                <c:pt idx="16">
                  <c:v>0.73283582089552202</c:v>
                </c:pt>
                <c:pt idx="17">
                  <c:v>0.72338308457711398</c:v>
                </c:pt>
                <c:pt idx="18">
                  <c:v>0.71990049751243701</c:v>
                </c:pt>
              </c:numCache>
            </c:numRef>
          </c:val>
          <c:smooth val="0"/>
        </c:ser>
        <c:ser>
          <c:idx val="4"/>
          <c:order val="4"/>
          <c:tx>
            <c:strRef>
              <c:f>eval!$Q$1</c:f>
              <c:strCache>
                <c:ptCount val="1"/>
                <c:pt idx="0">
                  <c:v>SVM(BOW)</c:v>
                </c:pt>
              </c:strCache>
            </c:strRef>
          </c:tx>
          <c:spPr>
            <a:ln w="57150"/>
          </c:spPr>
          <c:marker>
            <c:symbol val="none"/>
          </c:marker>
          <c:cat>
            <c:numRef>
              <c:f>eval!$A$2:$A$20</c:f>
              <c:numCache>
                <c:formatCode>General</c:formatCode>
                <c:ptCount val="19"/>
                <c:pt idx="0">
                  <c:v>20</c:v>
                </c:pt>
                <c:pt idx="1">
                  <c:v>19</c:v>
                </c:pt>
                <c:pt idx="2">
                  <c:v>18</c:v>
                </c:pt>
                <c:pt idx="3">
                  <c:v>17</c:v>
                </c:pt>
                <c:pt idx="4">
                  <c:v>16</c:v>
                </c:pt>
                <c:pt idx="5">
                  <c:v>15</c:v>
                </c:pt>
                <c:pt idx="6">
                  <c:v>14</c:v>
                </c:pt>
                <c:pt idx="7">
                  <c:v>13</c:v>
                </c:pt>
                <c:pt idx="8">
                  <c:v>12</c:v>
                </c:pt>
                <c:pt idx="9">
                  <c:v>11</c:v>
                </c:pt>
                <c:pt idx="10">
                  <c:v>10</c:v>
                </c:pt>
                <c:pt idx="11">
                  <c:v>9</c:v>
                </c:pt>
                <c:pt idx="12">
                  <c:v>8</c:v>
                </c:pt>
                <c:pt idx="13">
                  <c:v>7</c:v>
                </c:pt>
                <c:pt idx="14">
                  <c:v>6</c:v>
                </c:pt>
                <c:pt idx="15">
                  <c:v>5</c:v>
                </c:pt>
                <c:pt idx="16">
                  <c:v>4</c:v>
                </c:pt>
                <c:pt idx="17">
                  <c:v>3</c:v>
                </c:pt>
                <c:pt idx="18">
                  <c:v>2</c:v>
                </c:pt>
              </c:numCache>
            </c:numRef>
          </c:cat>
          <c:val>
            <c:numRef>
              <c:f>eval!$Q$2:$Q$20</c:f>
              <c:numCache>
                <c:formatCode>General</c:formatCode>
                <c:ptCount val="19"/>
                <c:pt idx="0">
                  <c:v>0.78457711442786005</c:v>
                </c:pt>
                <c:pt idx="1">
                  <c:v>0.78159203980099501</c:v>
                </c:pt>
                <c:pt idx="2">
                  <c:v>0.77960199004975095</c:v>
                </c:pt>
                <c:pt idx="3">
                  <c:v>0.78308457711442803</c:v>
                </c:pt>
                <c:pt idx="4">
                  <c:v>0.777611940298507</c:v>
                </c:pt>
                <c:pt idx="5">
                  <c:v>0.784079601990049</c:v>
                </c:pt>
                <c:pt idx="6">
                  <c:v>0.77661691542288502</c:v>
                </c:pt>
                <c:pt idx="7">
                  <c:v>0.77114427860696499</c:v>
                </c:pt>
                <c:pt idx="8">
                  <c:v>0.77064676616915395</c:v>
                </c:pt>
                <c:pt idx="9">
                  <c:v>0.76965174129353198</c:v>
                </c:pt>
                <c:pt idx="10">
                  <c:v>0.76865671641791</c:v>
                </c:pt>
                <c:pt idx="11">
                  <c:v>0.75920398009950196</c:v>
                </c:pt>
                <c:pt idx="12">
                  <c:v>0.75721393034825801</c:v>
                </c:pt>
                <c:pt idx="13">
                  <c:v>0.74875621890547195</c:v>
                </c:pt>
                <c:pt idx="14">
                  <c:v>0.75273631840795996</c:v>
                </c:pt>
                <c:pt idx="15">
                  <c:v>0.75373134328358204</c:v>
                </c:pt>
                <c:pt idx="16">
                  <c:v>0.74461028192371403</c:v>
                </c:pt>
                <c:pt idx="17">
                  <c:v>0.73548922056384702</c:v>
                </c:pt>
                <c:pt idx="18">
                  <c:v>0.71990049751243701</c:v>
                </c:pt>
              </c:numCache>
            </c:numRef>
          </c:val>
          <c:smooth val="0"/>
        </c:ser>
        <c:dLbls>
          <c:showLegendKey val="0"/>
          <c:showVal val="0"/>
          <c:showCatName val="0"/>
          <c:showSerName val="0"/>
          <c:showPercent val="0"/>
          <c:showBubbleSize val="0"/>
        </c:dLbls>
        <c:marker val="1"/>
        <c:smooth val="0"/>
        <c:axId val="39748736"/>
        <c:axId val="39750272"/>
      </c:lineChart>
      <c:catAx>
        <c:axId val="39748736"/>
        <c:scaling>
          <c:orientation val="maxMin"/>
        </c:scaling>
        <c:delete val="0"/>
        <c:axPos val="b"/>
        <c:numFmt formatCode="General" sourceLinked="1"/>
        <c:majorTickMark val="out"/>
        <c:minorTickMark val="none"/>
        <c:tickLblPos val="nextTo"/>
        <c:crossAx val="39750272"/>
        <c:crosses val="autoZero"/>
        <c:auto val="1"/>
        <c:lblAlgn val="ctr"/>
        <c:lblOffset val="100"/>
        <c:noMultiLvlLbl val="0"/>
      </c:catAx>
      <c:valAx>
        <c:axId val="39750272"/>
        <c:scaling>
          <c:orientation val="minMax"/>
          <c:min val="0.5"/>
        </c:scaling>
        <c:delete val="0"/>
        <c:axPos val="r"/>
        <c:majorGridlines/>
        <c:numFmt formatCode="General" sourceLinked="1"/>
        <c:majorTickMark val="out"/>
        <c:minorTickMark val="none"/>
        <c:tickLblPos val="high"/>
        <c:crossAx val="39748736"/>
        <c:crosses val="autoZero"/>
        <c:crossBetween val="between"/>
      </c:valAx>
    </c:plotArea>
    <c:legend>
      <c:legendPos val="b"/>
      <c:layout>
        <c:manualLayout>
          <c:xMode val="edge"/>
          <c:yMode val="edge"/>
          <c:x val="0.30974104729104174"/>
          <c:y val="0.67294448236086291"/>
          <c:w val="0.68426501993605648"/>
          <c:h val="0.31712926602578395"/>
        </c:manualLayout>
      </c:layout>
      <c:overlay val="0"/>
      <c:txPr>
        <a:bodyPr/>
        <a:lstStyle/>
        <a:p>
          <a:pPr>
            <a:defRPr sz="1600"/>
          </a:pPr>
          <a:endParaRPr lang="ja-JP"/>
        </a:p>
      </c:txPr>
    </c:legend>
    <c:plotVisOnly val="1"/>
    <c:dispBlanksAs val="gap"/>
    <c:showDLblsOverMax val="0"/>
  </c:chart>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415A5AF-C4EB-43F0-9962-77EC11CDB315}" type="datetimeFigureOut">
              <a:rPr kumimoji="1" lang="ja-JP" altLang="en-US" smtClean="0"/>
              <a:t>2013/7/26</a:t>
            </a:fld>
            <a:endParaRPr kumimoji="1" lang="ja-JP" altLang="en-US"/>
          </a:p>
        </p:txBody>
      </p:sp>
      <p:sp>
        <p:nvSpPr>
          <p:cNvPr id="4" name="スライド イメージ プレースホルダー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B14EFFC-698D-46C1-B3AA-13D5B83D026E}" type="slidenum">
              <a:rPr kumimoji="1" lang="ja-JP" altLang="en-US" smtClean="0"/>
              <a:t>‹#›</a:t>
            </a:fld>
            <a:endParaRPr kumimoji="1" lang="ja-JP" altLang="en-US"/>
          </a:p>
        </p:txBody>
      </p:sp>
    </p:spTree>
    <p:extLst>
      <p:ext uri="{BB962C8B-B14F-4D97-AF65-F5344CB8AC3E}">
        <p14:creationId xmlns:p14="http://schemas.microsoft.com/office/powerpoint/2010/main" val="1310645261"/>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CB14EFFC-698D-46C1-B3AA-13D5B83D026E}" type="slidenum">
              <a:rPr kumimoji="1" lang="ja-JP" altLang="en-US" smtClean="0"/>
              <a:t>1</a:t>
            </a:fld>
            <a:endParaRPr kumimoji="1" lang="ja-JP" altLang="en-US"/>
          </a:p>
        </p:txBody>
      </p:sp>
    </p:spTree>
    <p:extLst>
      <p:ext uri="{BB962C8B-B14F-4D97-AF65-F5344CB8AC3E}">
        <p14:creationId xmlns:p14="http://schemas.microsoft.com/office/powerpoint/2010/main" val="14210986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しかし，これらの確率を見ると無限等比級数で表現されるためその値を計算することができ，この場合は</a:t>
            </a:r>
            <a:r>
              <a:rPr kumimoji="1" lang="en-US" altLang="ja-JP" dirty="0" smtClean="0"/>
              <a:t>0.5</a:t>
            </a:r>
            <a:r>
              <a:rPr kumimoji="1" lang="ja-JP" altLang="en-US" dirty="0" smtClean="0"/>
              <a:t>となります．</a:t>
            </a:r>
            <a:endParaRPr kumimoji="1" lang="ja-JP" altLang="en-US" dirty="0"/>
          </a:p>
        </p:txBody>
      </p:sp>
      <p:sp>
        <p:nvSpPr>
          <p:cNvPr id="4" name="スライド番号プレースホルダー 3"/>
          <p:cNvSpPr>
            <a:spLocks noGrp="1"/>
          </p:cNvSpPr>
          <p:nvPr>
            <p:ph type="sldNum" sz="quarter" idx="10"/>
          </p:nvPr>
        </p:nvSpPr>
        <p:spPr/>
        <p:txBody>
          <a:bodyPr/>
          <a:lstStyle/>
          <a:p>
            <a:fld id="{CB14EFFC-698D-46C1-B3AA-13D5B83D026E}" type="slidenum">
              <a:rPr kumimoji="1" lang="ja-JP" altLang="en-US" smtClean="0"/>
              <a:t>10</a:t>
            </a:fld>
            <a:endParaRPr kumimoji="1" lang="ja-JP" altLang="en-US"/>
          </a:p>
        </p:txBody>
      </p:sp>
    </p:spTree>
    <p:extLst>
      <p:ext uri="{BB962C8B-B14F-4D97-AF65-F5344CB8AC3E}">
        <p14:creationId xmlns:p14="http://schemas.microsoft.com/office/powerpoint/2010/main" val="204116035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ja-JP" altLang="en-US" dirty="0" smtClean="0">
                <a:latin typeface="+mn-ea"/>
              </a:rPr>
              <a:t>この</a:t>
            </a:r>
            <a:r>
              <a:rPr lang="en-US" altLang="ja-JP" dirty="0" smtClean="0">
                <a:latin typeface="+mn-ea"/>
              </a:rPr>
              <a:t>Prefix</a:t>
            </a:r>
            <a:r>
              <a:rPr lang="ja-JP" altLang="en-US" dirty="0" smtClean="0">
                <a:latin typeface="+mn-ea"/>
              </a:rPr>
              <a:t>確率を利用した提案法を今考えている二つのタスクに適用することができます．</a:t>
            </a:r>
            <a:endParaRPr lang="en-US" altLang="ja-JP" dirty="0" smtClean="0">
              <a:latin typeface="+mn-ea"/>
            </a:endParaRPr>
          </a:p>
          <a:p>
            <a:pPr marL="0" marR="0" lvl="1" indent="0" algn="l" defTabSz="914400" rtl="0" eaLnBrk="1" fontAlgn="auto" latinLnBrk="0" hangingPunct="1">
              <a:lnSpc>
                <a:spcPct val="100000"/>
              </a:lnSpc>
              <a:spcBef>
                <a:spcPts val="0"/>
              </a:spcBef>
              <a:spcAft>
                <a:spcPts val="0"/>
              </a:spcAft>
              <a:buClrTx/>
              <a:buSzTx/>
              <a:buFontTx/>
              <a:buNone/>
              <a:tabLst/>
              <a:defRPr/>
            </a:pPr>
            <a:r>
              <a:rPr lang="ja-JP" altLang="en-US" dirty="0" smtClean="0"/>
              <a:t>尤もらしいプラン（構文木）の推定を行うことでユーザのプラン全体を出力することができ，これらを用いて</a:t>
            </a:r>
            <a:r>
              <a:rPr lang="en-US" altLang="ja-JP" sz="1200" dirty="0" smtClean="0"/>
              <a:t>Web</a:t>
            </a:r>
            <a:r>
              <a:rPr lang="ja-JP" altLang="en-US" sz="1200" dirty="0" smtClean="0"/>
              <a:t>サイトの利用目的を知ることができ，</a:t>
            </a:r>
            <a:r>
              <a:rPr lang="en-US" altLang="ja-JP" sz="1200" dirty="0" smtClean="0"/>
              <a:t>Web</a:t>
            </a:r>
            <a:r>
              <a:rPr lang="ja-JP" altLang="en-US" sz="1200" dirty="0" smtClean="0"/>
              <a:t>サイトの改善に応用できると考えられます．</a:t>
            </a:r>
            <a:endParaRPr lang="en-US" altLang="ja-JP" sz="1200" dirty="0" smtClean="0"/>
          </a:p>
          <a:p>
            <a:pPr marL="0" marR="0" lvl="1" indent="0" algn="l" defTabSz="914400" rtl="0" eaLnBrk="1" fontAlgn="auto" latinLnBrk="0" hangingPunct="1">
              <a:lnSpc>
                <a:spcPct val="100000"/>
              </a:lnSpc>
              <a:spcBef>
                <a:spcPts val="0"/>
              </a:spcBef>
              <a:spcAft>
                <a:spcPts val="0"/>
              </a:spcAft>
              <a:buClrTx/>
              <a:buSzTx/>
              <a:buFontTx/>
              <a:buNone/>
              <a:tabLst/>
              <a:defRPr/>
            </a:pPr>
            <a:r>
              <a:rPr lang="ja-JP" altLang="en-US" sz="1200" dirty="0" smtClean="0"/>
              <a:t>また，</a:t>
            </a:r>
            <a:r>
              <a:rPr lang="ja-JP" altLang="en-US" dirty="0" smtClean="0"/>
              <a:t>最適な広告の表示を行うにはユーザの主な目的を知りそれを利用することが考えられます．</a:t>
            </a:r>
            <a:endParaRPr lang="en-US" altLang="ja-JP" dirty="0" smtClean="0"/>
          </a:p>
          <a:p>
            <a:pPr marL="0" marR="0" lvl="1" indent="0" algn="l" defTabSz="914400" rtl="0" eaLnBrk="1" fontAlgn="auto" latinLnBrk="0" hangingPunct="1">
              <a:lnSpc>
                <a:spcPct val="100000"/>
              </a:lnSpc>
              <a:spcBef>
                <a:spcPts val="0"/>
              </a:spcBef>
              <a:spcAft>
                <a:spcPts val="0"/>
              </a:spcAft>
              <a:buClrTx/>
              <a:buSzTx/>
              <a:buFontTx/>
              <a:buNone/>
              <a:tabLst/>
              <a:defRPr/>
            </a:pPr>
            <a:r>
              <a:rPr lang="ja-JP" altLang="en-US" dirty="0" smtClean="0"/>
              <a:t>ユーザの主な目的は構文木の開始記号のすぐ下の非終端記号で表し，これをトッププランと呼ぶこととします．</a:t>
            </a:r>
            <a:endParaRPr lang="en-US" altLang="ja-JP" dirty="0" smtClean="0"/>
          </a:p>
          <a:p>
            <a:pPr marL="0" marR="0" lvl="1" indent="0" algn="l" defTabSz="914400" rtl="0" eaLnBrk="1" fontAlgn="auto" latinLnBrk="0" hangingPunct="1">
              <a:lnSpc>
                <a:spcPct val="100000"/>
              </a:lnSpc>
              <a:spcBef>
                <a:spcPts val="0"/>
              </a:spcBef>
              <a:spcAft>
                <a:spcPts val="0"/>
              </a:spcAft>
              <a:buClrTx/>
              <a:buSzTx/>
              <a:buFontTx/>
              <a:buNone/>
              <a:tabLst/>
              <a:defRPr/>
            </a:pPr>
            <a:r>
              <a:rPr lang="ja-JP" altLang="en-US" dirty="0" smtClean="0"/>
              <a:t>このトッププランを推定し，トッププランに応じた広告を表示するなどの応用が考えられます．</a:t>
            </a:r>
            <a:endParaRPr lang="en-US" altLang="ja-JP" dirty="0" smtClean="0"/>
          </a:p>
          <a:p>
            <a:pPr marL="0" marR="0" lvl="1" indent="0" algn="l" defTabSz="914400" rtl="0" eaLnBrk="1" fontAlgn="auto" latinLnBrk="0" hangingPunct="1">
              <a:lnSpc>
                <a:spcPct val="100000"/>
              </a:lnSpc>
              <a:spcBef>
                <a:spcPts val="0"/>
              </a:spcBef>
              <a:spcAft>
                <a:spcPts val="0"/>
              </a:spcAft>
              <a:buClrTx/>
              <a:buSzTx/>
              <a:buFontTx/>
              <a:buNone/>
              <a:tabLst/>
              <a:defRPr/>
            </a:pPr>
            <a:endParaRPr lang="ja-JP" altLang="en-US" dirty="0" smtClean="0"/>
          </a:p>
        </p:txBody>
      </p:sp>
      <p:sp>
        <p:nvSpPr>
          <p:cNvPr id="4" name="スライド番号プレースホルダー 3"/>
          <p:cNvSpPr>
            <a:spLocks noGrp="1"/>
          </p:cNvSpPr>
          <p:nvPr>
            <p:ph type="sldNum" sz="quarter" idx="10"/>
          </p:nvPr>
        </p:nvSpPr>
        <p:spPr/>
        <p:txBody>
          <a:bodyPr/>
          <a:lstStyle/>
          <a:p>
            <a:fld id="{CB14EFFC-698D-46C1-B3AA-13D5B83D026E}" type="slidenum">
              <a:rPr kumimoji="1" lang="ja-JP" altLang="en-US" smtClean="0"/>
              <a:t>11</a:t>
            </a:fld>
            <a:endParaRPr kumimoji="1" lang="ja-JP" altLang="en-US"/>
          </a:p>
        </p:txBody>
      </p:sp>
    </p:spTree>
    <p:extLst>
      <p:ext uri="{BB962C8B-B14F-4D97-AF65-F5344CB8AC3E}">
        <p14:creationId xmlns:p14="http://schemas.microsoft.com/office/powerpoint/2010/main" val="387426558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まず，前準備としてユーザの行動をどのように定めるか，とユーザの主な目的として何を考えるかについて説明します．</a:t>
            </a:r>
            <a:endParaRPr kumimoji="1" lang="ja-JP" altLang="en-US" dirty="0"/>
          </a:p>
        </p:txBody>
      </p:sp>
      <p:sp>
        <p:nvSpPr>
          <p:cNvPr id="4" name="スライド番号プレースホルダー 3"/>
          <p:cNvSpPr>
            <a:spLocks noGrp="1"/>
          </p:cNvSpPr>
          <p:nvPr>
            <p:ph type="sldNum" sz="quarter" idx="10"/>
          </p:nvPr>
        </p:nvSpPr>
        <p:spPr/>
        <p:txBody>
          <a:bodyPr/>
          <a:lstStyle/>
          <a:p>
            <a:fld id="{CB14EFFC-698D-46C1-B3AA-13D5B83D026E}" type="slidenum">
              <a:rPr kumimoji="1" lang="ja-JP" altLang="en-US" smtClean="0"/>
              <a:t>12</a:t>
            </a:fld>
            <a:endParaRPr kumimoji="1" lang="ja-JP" altLang="en-US"/>
          </a:p>
        </p:txBody>
      </p:sp>
    </p:spTree>
    <p:extLst>
      <p:ext uri="{BB962C8B-B14F-4D97-AF65-F5344CB8AC3E}">
        <p14:creationId xmlns:p14="http://schemas.microsoft.com/office/powerpoint/2010/main" val="250904475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まず，ユーザの行動としてここでは</a:t>
            </a:r>
            <a:r>
              <a:rPr kumimoji="1" lang="en-US" altLang="ja-JP" dirty="0" smtClean="0"/>
              <a:t>Web</a:t>
            </a:r>
            <a:r>
              <a:rPr kumimoji="1" lang="ja-JP" altLang="en-US" dirty="0" smtClean="0"/>
              <a:t>サイトのディレクトリ構造を利用した階層構造上での行動を考えます．</a:t>
            </a:r>
            <a:endParaRPr kumimoji="1" lang="en-US" altLang="ja-JP" dirty="0" smtClean="0"/>
          </a:p>
          <a:p>
            <a:r>
              <a:rPr lang="ja-JP" altLang="en-US" sz="1200" dirty="0" smtClean="0"/>
              <a:t>具体的には，</a:t>
            </a:r>
            <a:r>
              <a:rPr kumimoji="1" lang="en-US" altLang="ja-JP" dirty="0" smtClean="0"/>
              <a:t>Web</a:t>
            </a:r>
            <a:r>
              <a:rPr kumimoji="1" lang="ja-JP" altLang="en-US" dirty="0" smtClean="0"/>
              <a:t>サイトの</a:t>
            </a:r>
            <a:r>
              <a:rPr lang="ja-JP" altLang="en-US" sz="1200" dirty="0" smtClean="0"/>
              <a:t>階層構造を登る，下る，同じ階層の別ページヘ移動する，同じページを再度要求する，その他の移動の５種類を考えます．</a:t>
            </a:r>
            <a:endParaRPr lang="en-US" altLang="ja-JP" sz="1200" dirty="0" smtClean="0"/>
          </a:p>
          <a:p>
            <a:r>
              <a:rPr kumimoji="1" lang="ja-JP" altLang="en-US" dirty="0" smtClean="0"/>
              <a:t>つまり，行動列はこれらに対応する５種類のシンボルの列であると考えます．</a:t>
            </a:r>
            <a:endParaRPr kumimoji="1" lang="en-US" altLang="ja-JP" dirty="0" smtClean="0"/>
          </a:p>
          <a:p>
            <a:endParaRPr kumimoji="1" lang="en-US" altLang="ja-JP" dirty="0" smtClean="0"/>
          </a:p>
        </p:txBody>
      </p:sp>
      <p:sp>
        <p:nvSpPr>
          <p:cNvPr id="4" name="スライド番号プレースホルダー 3"/>
          <p:cNvSpPr>
            <a:spLocks noGrp="1"/>
          </p:cNvSpPr>
          <p:nvPr>
            <p:ph type="sldNum" sz="quarter" idx="10"/>
          </p:nvPr>
        </p:nvSpPr>
        <p:spPr/>
        <p:txBody>
          <a:bodyPr/>
          <a:lstStyle/>
          <a:p>
            <a:fld id="{CB14EFFC-698D-46C1-B3AA-13D5B83D026E}" type="slidenum">
              <a:rPr kumimoji="1" lang="ja-JP" altLang="en-US" smtClean="0"/>
              <a:t>13</a:t>
            </a:fld>
            <a:endParaRPr kumimoji="1" lang="ja-JP" altLang="en-US"/>
          </a:p>
        </p:txBody>
      </p:sp>
    </p:spTree>
    <p:extLst>
      <p:ext uri="{BB962C8B-B14F-4D97-AF65-F5344CB8AC3E}">
        <p14:creationId xmlns:p14="http://schemas.microsoft.com/office/powerpoint/2010/main" val="252400819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次に，ユーザの主な目的について説明します．</a:t>
            </a:r>
            <a:endParaRPr kumimoji="1" lang="en-US" altLang="ja-JP" dirty="0" smtClean="0"/>
          </a:p>
          <a:p>
            <a:r>
              <a:rPr kumimoji="1" lang="ja-JP" altLang="en-US" dirty="0" smtClean="0"/>
              <a:t>ここでは事前にクラスタ分析した結果である次の５つの目的を考えます．</a:t>
            </a:r>
            <a:r>
              <a:rPr kumimoji="1" lang="en-US" altLang="ja-JP" dirty="0" smtClean="0"/>
              <a:t>(</a:t>
            </a:r>
            <a:r>
              <a:rPr kumimoji="1" lang="ja-JP" altLang="en-US" dirty="0" smtClean="0"/>
              <a:t>トッププラン</a:t>
            </a:r>
            <a:r>
              <a:rPr kumimoji="1" lang="en-US" altLang="ja-JP" dirty="0" smtClean="0"/>
              <a:t>)</a:t>
            </a:r>
            <a:endParaRPr kumimoji="1" lang="ja-JP" altLang="en-US" dirty="0"/>
          </a:p>
        </p:txBody>
      </p:sp>
      <p:sp>
        <p:nvSpPr>
          <p:cNvPr id="4" name="スライド番号プレースホルダー 3"/>
          <p:cNvSpPr>
            <a:spLocks noGrp="1"/>
          </p:cNvSpPr>
          <p:nvPr>
            <p:ph type="sldNum" sz="quarter" idx="10"/>
          </p:nvPr>
        </p:nvSpPr>
        <p:spPr/>
        <p:txBody>
          <a:bodyPr/>
          <a:lstStyle/>
          <a:p>
            <a:fld id="{CB14EFFC-698D-46C1-B3AA-13D5B83D026E}" type="slidenum">
              <a:rPr kumimoji="1" lang="ja-JP" altLang="en-US" smtClean="0"/>
              <a:t>14</a:t>
            </a:fld>
            <a:endParaRPr kumimoji="1" lang="ja-JP" altLang="en-US"/>
          </a:p>
        </p:txBody>
      </p:sp>
    </p:spTree>
    <p:extLst>
      <p:ext uri="{BB962C8B-B14F-4D97-AF65-F5344CB8AC3E}">
        <p14:creationId xmlns:p14="http://schemas.microsoft.com/office/powerpoint/2010/main" val="409862656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この５つの主な目的に対応するトッププランを実験でのトッププランに利用します．</a:t>
            </a:r>
            <a:endParaRPr kumimoji="1" lang="en-US" altLang="ja-JP" dirty="0" smtClean="0"/>
          </a:p>
          <a:p>
            <a:r>
              <a:rPr kumimoji="1" lang="ja-JP" altLang="en-US" dirty="0" smtClean="0"/>
              <a:t>また，その他の規則としては単純な繰り返しや複数の動きの組み合わせなどの規則を利用します．</a:t>
            </a:r>
            <a:endParaRPr kumimoji="1" lang="ja-JP" altLang="en-US" dirty="0"/>
          </a:p>
        </p:txBody>
      </p:sp>
      <p:sp>
        <p:nvSpPr>
          <p:cNvPr id="4" name="スライド番号プレースホルダー 3"/>
          <p:cNvSpPr>
            <a:spLocks noGrp="1"/>
          </p:cNvSpPr>
          <p:nvPr>
            <p:ph type="sldNum" sz="quarter" idx="10"/>
          </p:nvPr>
        </p:nvSpPr>
        <p:spPr/>
        <p:txBody>
          <a:bodyPr/>
          <a:lstStyle/>
          <a:p>
            <a:fld id="{CB14EFFC-698D-46C1-B3AA-13D5B83D026E}" type="slidenum">
              <a:rPr kumimoji="1" lang="ja-JP" altLang="en-US" smtClean="0"/>
              <a:t>15</a:t>
            </a:fld>
            <a:endParaRPr kumimoji="1" lang="ja-JP" altLang="en-US"/>
          </a:p>
        </p:txBody>
      </p:sp>
    </p:spTree>
    <p:extLst>
      <p:ext uri="{BB962C8B-B14F-4D97-AF65-F5344CB8AC3E}">
        <p14:creationId xmlns:p14="http://schemas.microsoft.com/office/powerpoint/2010/main" val="135752645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今説明したような規則を利用して，人工データと実データに対する実験を行いました．</a:t>
            </a:r>
            <a:endParaRPr kumimoji="1" lang="en-US" altLang="ja-JP" dirty="0" smtClean="0"/>
          </a:p>
          <a:p>
            <a:pPr marL="0" marR="0" lvl="1" indent="0" algn="l" defTabSz="914400" rtl="0" eaLnBrk="1" fontAlgn="auto" latinLnBrk="0" hangingPunct="1">
              <a:lnSpc>
                <a:spcPct val="100000"/>
              </a:lnSpc>
              <a:spcBef>
                <a:spcPts val="0"/>
              </a:spcBef>
              <a:spcAft>
                <a:spcPts val="0"/>
              </a:spcAft>
              <a:buClrTx/>
              <a:buSzTx/>
              <a:buFontTx/>
              <a:buNone/>
              <a:tabLst/>
              <a:defRPr/>
            </a:pPr>
            <a:r>
              <a:rPr kumimoji="1" lang="ja-JP" altLang="en-US" dirty="0" smtClean="0"/>
              <a:t>ここで作成した文法は</a:t>
            </a:r>
            <a:r>
              <a:rPr lang="ja-JP" altLang="en-US" dirty="0" smtClean="0"/>
              <a:t>規則：１０２個，非終端記号の</a:t>
            </a:r>
            <a:r>
              <a:rPr lang="en-US" altLang="ja-JP" dirty="0" smtClean="0"/>
              <a:t>32</a:t>
            </a:r>
            <a:r>
              <a:rPr lang="ja-JP" altLang="en-US" dirty="0" smtClean="0"/>
              <a:t>個</a:t>
            </a:r>
            <a:r>
              <a:rPr kumimoji="1" lang="ja-JP" altLang="en-US" dirty="0" smtClean="0"/>
              <a:t>となりました．</a:t>
            </a:r>
            <a:endParaRPr kumimoji="1" lang="en-US" altLang="ja-JP" dirty="0" smtClean="0"/>
          </a:p>
          <a:p>
            <a:pPr marL="0" marR="0" lvl="1" indent="0" algn="l" defTabSz="914400" rtl="0" eaLnBrk="1" fontAlgn="auto" latinLnBrk="0" hangingPunct="1">
              <a:lnSpc>
                <a:spcPct val="100000"/>
              </a:lnSpc>
              <a:spcBef>
                <a:spcPts val="0"/>
              </a:spcBef>
              <a:spcAft>
                <a:spcPts val="0"/>
              </a:spcAft>
              <a:buClrTx/>
              <a:buSzTx/>
              <a:buFontTx/>
              <a:buNone/>
              <a:tabLst/>
              <a:defRPr/>
            </a:pPr>
            <a:r>
              <a:rPr kumimoji="1" lang="ja-JP" altLang="en-US" dirty="0" smtClean="0"/>
              <a:t>実データについては</a:t>
            </a:r>
            <a:r>
              <a:rPr kumimoji="1" lang="ja-JP" altLang="en-US" sz="1200" dirty="0" smtClean="0"/>
              <a:t>アクセスに成功したもののみを利用し，</a:t>
            </a:r>
            <a:r>
              <a:rPr lang="ja-JP" altLang="en-US" sz="1200" dirty="0" smtClean="0"/>
              <a:t>長さ</a:t>
            </a:r>
            <a:r>
              <a:rPr lang="en-US" altLang="ja-JP" sz="1200" dirty="0" smtClean="0"/>
              <a:t>20</a:t>
            </a:r>
            <a:r>
              <a:rPr lang="ja-JP" altLang="en-US" sz="1200" dirty="0" smtClean="0"/>
              <a:t>～</a:t>
            </a:r>
            <a:r>
              <a:rPr lang="en-US" altLang="ja-JP" sz="1200" dirty="0" smtClean="0"/>
              <a:t>30</a:t>
            </a:r>
            <a:r>
              <a:rPr lang="ja-JP" altLang="en-US" sz="1200" dirty="0" smtClean="0"/>
              <a:t>に制限して行いました．</a:t>
            </a:r>
            <a:endParaRPr lang="en-US" altLang="ja-JP" sz="1200" dirty="0" smtClean="0"/>
          </a:p>
          <a:p>
            <a:pPr marL="0" marR="0" lvl="1" indent="0" algn="l" defTabSz="914400" rtl="0" eaLnBrk="1" fontAlgn="auto" latinLnBrk="0" hangingPunct="1">
              <a:lnSpc>
                <a:spcPct val="100000"/>
              </a:lnSpc>
              <a:spcBef>
                <a:spcPts val="0"/>
              </a:spcBef>
              <a:spcAft>
                <a:spcPts val="0"/>
              </a:spcAft>
              <a:buClrTx/>
              <a:buSzTx/>
              <a:buFontTx/>
              <a:buNone/>
              <a:tabLst/>
              <a:defRPr/>
            </a:pPr>
            <a:r>
              <a:rPr lang="ja-JP" altLang="en-US" sz="1200" dirty="0" smtClean="0"/>
              <a:t>ここで，長さ</a:t>
            </a:r>
            <a:r>
              <a:rPr lang="en-US" altLang="ja-JP" sz="1200" dirty="0" smtClean="0"/>
              <a:t>20</a:t>
            </a:r>
            <a:r>
              <a:rPr lang="ja-JP" altLang="en-US" sz="1200" dirty="0" smtClean="0"/>
              <a:t>～</a:t>
            </a:r>
            <a:r>
              <a:rPr lang="en-US" altLang="ja-JP" sz="1200" dirty="0" smtClean="0"/>
              <a:t>30</a:t>
            </a:r>
            <a:r>
              <a:rPr lang="ja-JP" altLang="en-US" sz="1200" dirty="0" smtClean="0"/>
              <a:t>にデータのみ利用したのは</a:t>
            </a:r>
            <a:r>
              <a:rPr kumimoji="1" lang="ja-JP" altLang="en-US" dirty="0" smtClean="0"/>
              <a:t>完全な行動列となっているデータを利用するためです．</a:t>
            </a:r>
            <a:endParaRPr lang="en-US" altLang="ja-JP" sz="1200" dirty="0" smtClean="0"/>
          </a:p>
          <a:p>
            <a:pPr marL="0" marR="0" lvl="1" indent="0" algn="l" defTabSz="914400" rtl="0" eaLnBrk="1" fontAlgn="auto" latinLnBrk="0" hangingPunct="1">
              <a:lnSpc>
                <a:spcPct val="100000"/>
              </a:lnSpc>
              <a:spcBef>
                <a:spcPts val="0"/>
              </a:spcBef>
              <a:spcAft>
                <a:spcPts val="0"/>
              </a:spcAft>
              <a:buClrTx/>
              <a:buSzTx/>
              <a:buFontTx/>
              <a:buNone/>
              <a:tabLst/>
              <a:defRPr/>
            </a:pPr>
            <a:r>
              <a:rPr lang="ja-JP" altLang="en-US" sz="1200" dirty="0" smtClean="0"/>
              <a:t>処理系には当研究室で開発している記号統計処理ソフトウェア </a:t>
            </a:r>
            <a:r>
              <a:rPr lang="en-US" altLang="ja-JP" sz="1200" dirty="0" smtClean="0"/>
              <a:t>PRISM</a:t>
            </a:r>
            <a:r>
              <a:rPr lang="ja-JP" altLang="en-US" sz="1200" dirty="0" smtClean="0"/>
              <a:t>を利用しました．</a:t>
            </a:r>
            <a:endParaRPr lang="en-US" altLang="ja-JP" sz="1200" dirty="0" smtClean="0"/>
          </a:p>
          <a:p>
            <a:pPr marL="0" marR="0" lvl="1" indent="0" algn="l" defTabSz="914400" rtl="0" eaLnBrk="1" fontAlgn="auto" latinLnBrk="0" hangingPunct="1">
              <a:lnSpc>
                <a:spcPct val="100000"/>
              </a:lnSpc>
              <a:spcBef>
                <a:spcPts val="0"/>
              </a:spcBef>
              <a:spcAft>
                <a:spcPts val="0"/>
              </a:spcAft>
              <a:buClrTx/>
              <a:buSzTx/>
              <a:buFontTx/>
              <a:buNone/>
              <a:tabLst/>
              <a:defRPr/>
            </a:pPr>
            <a:endParaRPr lang="en-US" altLang="ja-JP" sz="1200" dirty="0" smtClean="0"/>
          </a:p>
        </p:txBody>
      </p:sp>
      <p:sp>
        <p:nvSpPr>
          <p:cNvPr id="4" name="スライド番号プレースホルダー 3"/>
          <p:cNvSpPr>
            <a:spLocks noGrp="1"/>
          </p:cNvSpPr>
          <p:nvPr>
            <p:ph type="sldNum" sz="quarter" idx="10"/>
          </p:nvPr>
        </p:nvSpPr>
        <p:spPr/>
        <p:txBody>
          <a:bodyPr/>
          <a:lstStyle/>
          <a:p>
            <a:fld id="{CB14EFFC-698D-46C1-B3AA-13D5B83D026E}" type="slidenum">
              <a:rPr kumimoji="1" lang="ja-JP" altLang="en-US" smtClean="0"/>
              <a:t>16</a:t>
            </a:fld>
            <a:endParaRPr kumimoji="1" lang="ja-JP" altLang="en-US"/>
          </a:p>
        </p:txBody>
      </p:sp>
    </p:spTree>
    <p:extLst>
      <p:ext uri="{BB962C8B-B14F-4D97-AF65-F5344CB8AC3E}">
        <p14:creationId xmlns:p14="http://schemas.microsoft.com/office/powerpoint/2010/main" val="211093815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それでは，実験の概要を説明します．</a:t>
            </a:r>
            <a:endParaRPr kumimoji="1" lang="en-US" altLang="ja-JP" dirty="0" smtClean="0"/>
          </a:p>
          <a:p>
            <a:r>
              <a:rPr kumimoji="1" lang="ja-JP" altLang="en-US" dirty="0" smtClean="0"/>
              <a:t>ここでは最初のアクセスログは完全な行動列であると仮定します．</a:t>
            </a:r>
            <a:endParaRPr kumimoji="1" lang="en-US" altLang="ja-JP" dirty="0" smtClean="0"/>
          </a:p>
          <a:p>
            <a:r>
              <a:rPr kumimoji="1" lang="ja-JP" altLang="en-US" dirty="0" smtClean="0"/>
              <a:t>アクセスログにはトッププランは記録されていないので</a:t>
            </a:r>
            <a:r>
              <a:rPr lang="en-US" altLang="ja-JP" sz="1200" dirty="0" smtClean="0"/>
              <a:t>PCFG</a:t>
            </a:r>
            <a:r>
              <a:rPr lang="ja-JP" altLang="en-US" sz="1200" dirty="0" smtClean="0"/>
              <a:t>の学習・完全文からのトッププランの推定により正解ラベルを付与します．</a:t>
            </a:r>
            <a:endParaRPr lang="en-US" altLang="ja-JP" sz="1200" dirty="0" smtClean="0"/>
          </a:p>
          <a:p>
            <a:r>
              <a:rPr kumimoji="1" lang="ja-JP" altLang="en-US" sz="1200" dirty="0" smtClean="0"/>
              <a:t>次にこのラベル付き完全列データを訓練データとテストデータに分け，テストデータから</a:t>
            </a:r>
            <a:r>
              <a:rPr kumimoji="1" lang="en-US" altLang="ja-JP" sz="1200" dirty="0" smtClean="0"/>
              <a:t>prefix</a:t>
            </a:r>
            <a:r>
              <a:rPr kumimoji="1" lang="ja-JP" altLang="en-US" sz="1200" dirty="0" smtClean="0"/>
              <a:t>を取り出してこの</a:t>
            </a:r>
            <a:r>
              <a:rPr kumimoji="1" lang="en-US" altLang="ja-JP" sz="1200" dirty="0" smtClean="0"/>
              <a:t>prefix</a:t>
            </a:r>
            <a:r>
              <a:rPr kumimoji="1" lang="ja-JP" altLang="en-US" sz="1200" dirty="0" smtClean="0"/>
              <a:t>からトッププランを予測し正解ラベルと比較します．</a:t>
            </a:r>
            <a:endParaRPr kumimoji="1" lang="en-US" altLang="ja-JP" dirty="0" smtClean="0"/>
          </a:p>
        </p:txBody>
      </p:sp>
      <p:sp>
        <p:nvSpPr>
          <p:cNvPr id="4" name="スライド番号プレースホルダー 3"/>
          <p:cNvSpPr>
            <a:spLocks noGrp="1"/>
          </p:cNvSpPr>
          <p:nvPr>
            <p:ph type="sldNum" sz="quarter" idx="10"/>
          </p:nvPr>
        </p:nvSpPr>
        <p:spPr/>
        <p:txBody>
          <a:bodyPr/>
          <a:lstStyle/>
          <a:p>
            <a:fld id="{CB14EFFC-698D-46C1-B3AA-13D5B83D026E}" type="slidenum">
              <a:rPr kumimoji="1" lang="ja-JP" altLang="en-US" smtClean="0"/>
              <a:t>17</a:t>
            </a:fld>
            <a:endParaRPr kumimoji="1" lang="ja-JP" altLang="en-US"/>
          </a:p>
        </p:txBody>
      </p:sp>
    </p:spTree>
    <p:extLst>
      <p:ext uri="{BB962C8B-B14F-4D97-AF65-F5344CB8AC3E}">
        <p14:creationId xmlns:p14="http://schemas.microsoft.com/office/powerpoint/2010/main" val="34766479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人工アクセスログデータでは実験のプロセスのうち１，２，３をそれぞれ変化させて実験を行います．</a:t>
            </a:r>
            <a:endParaRPr kumimoji="1" lang="en-US" altLang="ja-JP" dirty="0" smtClean="0"/>
          </a:p>
          <a:p>
            <a:endParaRPr kumimoji="1" lang="en-US" altLang="ja-JP" dirty="0" smtClean="0"/>
          </a:p>
          <a:p>
            <a:r>
              <a:rPr kumimoji="1" lang="ja-JP" altLang="en-US" dirty="0" smtClean="0"/>
              <a:t>１では</a:t>
            </a:r>
            <a:r>
              <a:rPr lang="ja-JP" altLang="en-US" dirty="0" smtClean="0"/>
              <a:t>データの性質を変えて実験しました．</a:t>
            </a:r>
            <a:endParaRPr lang="en-US" altLang="ja-JP" dirty="0" smtClean="0"/>
          </a:p>
          <a:p>
            <a:r>
              <a:rPr lang="ja-JP" altLang="en-US" dirty="0" smtClean="0"/>
              <a:t>具体的にはアクセスログを</a:t>
            </a:r>
            <a:r>
              <a:rPr lang="en-US" altLang="ja-JP" dirty="0" smtClean="0"/>
              <a:t>HMM</a:t>
            </a:r>
            <a:r>
              <a:rPr lang="ja-JP" altLang="en-US" dirty="0" smtClean="0"/>
              <a:t>から生成したデータと，簡単な文法を持つ</a:t>
            </a:r>
            <a:r>
              <a:rPr lang="en-US" altLang="ja-JP" dirty="0" smtClean="0"/>
              <a:t>PCFG</a:t>
            </a:r>
            <a:r>
              <a:rPr lang="ja-JP" altLang="en-US" dirty="0" smtClean="0"/>
              <a:t>から生成</a:t>
            </a:r>
            <a:r>
              <a:rPr lang="ja-JP" altLang="en-US" sz="2200" dirty="0" smtClean="0"/>
              <a:t>したデータを利用します．</a:t>
            </a:r>
            <a:endParaRPr lang="en-US" altLang="ja-JP" sz="2200" dirty="0" smtClean="0"/>
          </a:p>
          <a:p>
            <a:r>
              <a:rPr kumimoji="1" lang="ja-JP" altLang="en-US" sz="2200" dirty="0" smtClean="0"/>
              <a:t>それぞれデータ数は１０００用意しました．</a:t>
            </a:r>
            <a:endParaRPr kumimoji="1" lang="en-US" altLang="ja-JP" sz="2200" dirty="0" smtClean="0"/>
          </a:p>
          <a:p>
            <a:r>
              <a:rPr kumimoji="1" lang="ja-JP" altLang="en-US" dirty="0" smtClean="0"/>
              <a:t>２のステップではラベルを作成するのに簡単な文法と複雑な文法の２種類で実験を行いました．</a:t>
            </a:r>
            <a:endParaRPr kumimoji="1" lang="en-US" altLang="ja-JP" dirty="0" smtClean="0"/>
          </a:p>
          <a:p>
            <a:r>
              <a:rPr kumimoji="1" lang="ja-JP" altLang="en-US" dirty="0" smtClean="0"/>
              <a:t>３のステップでは</a:t>
            </a:r>
            <a:r>
              <a:rPr kumimoji="1" lang="en-US" altLang="ja-JP" dirty="0" smtClean="0"/>
              <a:t>prefix</a:t>
            </a:r>
            <a:r>
              <a:rPr kumimoji="1" lang="ja-JP" altLang="en-US" dirty="0" smtClean="0"/>
              <a:t>確率を用いる提案法の他に同じく不定長を扱う事のできる確率モデルである</a:t>
            </a:r>
            <a:r>
              <a:rPr kumimoji="1" lang="en-US" altLang="ja-JP" dirty="0" smtClean="0"/>
              <a:t>HMM</a:t>
            </a:r>
            <a:r>
              <a:rPr kumimoji="1" lang="ja-JP" altLang="en-US" dirty="0" smtClean="0"/>
              <a:t>を用いて比較しました</a:t>
            </a:r>
            <a:endParaRPr kumimoji="1" lang="ja-JP" altLang="en-US" dirty="0"/>
          </a:p>
        </p:txBody>
      </p:sp>
      <p:sp>
        <p:nvSpPr>
          <p:cNvPr id="4" name="スライド番号プレースホルダー 3"/>
          <p:cNvSpPr>
            <a:spLocks noGrp="1"/>
          </p:cNvSpPr>
          <p:nvPr>
            <p:ph type="sldNum" sz="quarter" idx="10"/>
          </p:nvPr>
        </p:nvSpPr>
        <p:spPr/>
        <p:txBody>
          <a:bodyPr/>
          <a:lstStyle/>
          <a:p>
            <a:fld id="{CB14EFFC-698D-46C1-B3AA-13D5B83D026E}" type="slidenum">
              <a:rPr kumimoji="1" lang="ja-JP" altLang="en-US" smtClean="0"/>
              <a:t>18</a:t>
            </a:fld>
            <a:endParaRPr kumimoji="1" lang="ja-JP" altLang="en-US"/>
          </a:p>
        </p:txBody>
      </p:sp>
    </p:spTree>
    <p:extLst>
      <p:ext uri="{BB962C8B-B14F-4D97-AF65-F5344CB8AC3E}">
        <p14:creationId xmlns:p14="http://schemas.microsoft.com/office/powerpoint/2010/main" val="262217090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まずステップ２を複雑な文法に固定して残りを変化させて比較します．</a:t>
            </a:r>
            <a:endParaRPr kumimoji="1" lang="ja-JP" altLang="en-US" dirty="0"/>
          </a:p>
        </p:txBody>
      </p:sp>
      <p:sp>
        <p:nvSpPr>
          <p:cNvPr id="4" name="スライド番号プレースホルダー 3"/>
          <p:cNvSpPr>
            <a:spLocks noGrp="1"/>
          </p:cNvSpPr>
          <p:nvPr>
            <p:ph type="sldNum" sz="quarter" idx="10"/>
          </p:nvPr>
        </p:nvSpPr>
        <p:spPr/>
        <p:txBody>
          <a:bodyPr/>
          <a:lstStyle/>
          <a:p>
            <a:fld id="{CB14EFFC-698D-46C1-B3AA-13D5B83D026E}" type="slidenum">
              <a:rPr kumimoji="1" lang="ja-JP" altLang="en-US" smtClean="0"/>
              <a:t>19</a:t>
            </a:fld>
            <a:endParaRPr kumimoji="1" lang="ja-JP" altLang="en-US"/>
          </a:p>
        </p:txBody>
      </p:sp>
    </p:spTree>
    <p:extLst>
      <p:ext uri="{BB962C8B-B14F-4D97-AF65-F5344CB8AC3E}">
        <p14:creationId xmlns:p14="http://schemas.microsoft.com/office/powerpoint/2010/main" val="262217090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現在，企業などの</a:t>
            </a:r>
            <a:r>
              <a:rPr kumimoji="1" lang="en-US" altLang="ja-JP" dirty="0" smtClean="0"/>
              <a:t>Web</a:t>
            </a:r>
            <a:r>
              <a:rPr kumimoji="1" lang="ja-JP" altLang="en-US" dirty="0" smtClean="0"/>
              <a:t>サイトでは，同一の</a:t>
            </a:r>
            <a:r>
              <a:rPr kumimoji="1" lang="en-US" altLang="ja-JP" dirty="0" smtClean="0"/>
              <a:t>Web</a:t>
            </a:r>
            <a:r>
              <a:rPr kumimoji="1" lang="ja-JP" altLang="en-US" dirty="0" smtClean="0"/>
              <a:t>サイトであっても多様なサービスを提供するようになっています．</a:t>
            </a:r>
            <a:endParaRPr kumimoji="1" lang="en-US" altLang="ja-JP" dirty="0" smtClean="0"/>
          </a:p>
          <a:p>
            <a:r>
              <a:rPr kumimoji="1" lang="ja-JP" altLang="en-US" dirty="0" smtClean="0"/>
              <a:t>例えばショッピングサイトであっても，ショッピング以外にも商品のレビューやニュースなど様々なサービスが存在している．</a:t>
            </a:r>
            <a:endParaRPr kumimoji="1" lang="ja-JP" altLang="en-US" dirty="0"/>
          </a:p>
        </p:txBody>
      </p:sp>
      <p:sp>
        <p:nvSpPr>
          <p:cNvPr id="4" name="スライド番号プレースホルダー 3"/>
          <p:cNvSpPr>
            <a:spLocks noGrp="1"/>
          </p:cNvSpPr>
          <p:nvPr>
            <p:ph type="sldNum" sz="quarter" idx="10"/>
          </p:nvPr>
        </p:nvSpPr>
        <p:spPr/>
        <p:txBody>
          <a:bodyPr/>
          <a:lstStyle/>
          <a:p>
            <a:fld id="{CB14EFFC-698D-46C1-B3AA-13D5B83D026E}" type="slidenum">
              <a:rPr kumimoji="1" lang="ja-JP" altLang="en-US" smtClean="0"/>
              <a:t>2</a:t>
            </a:fld>
            <a:endParaRPr kumimoji="1" lang="ja-JP" altLang="en-US"/>
          </a:p>
        </p:txBody>
      </p:sp>
    </p:spTree>
    <p:extLst>
      <p:ext uri="{BB962C8B-B14F-4D97-AF65-F5344CB8AC3E}">
        <p14:creationId xmlns:p14="http://schemas.microsoft.com/office/powerpoint/2010/main" val="337689598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dirty="0" smtClean="0"/>
              <a:t>左の図が</a:t>
            </a:r>
            <a:r>
              <a:rPr lang="en-US" altLang="ja-JP" sz="1200" dirty="0" smtClean="0"/>
              <a:t>HMM</a:t>
            </a:r>
            <a:r>
              <a:rPr lang="ja-JP" altLang="en-US" sz="1200" dirty="0" smtClean="0"/>
              <a:t>から生成した人工データ，右の図が</a:t>
            </a:r>
            <a:r>
              <a:rPr lang="en-US" altLang="ja-JP" sz="1200" dirty="0" smtClean="0"/>
              <a:t>PCFG</a:t>
            </a:r>
            <a:r>
              <a:rPr lang="ja-JP" altLang="en-US" sz="1200" dirty="0" smtClean="0"/>
              <a:t>から生成した人工データで，</a:t>
            </a: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dirty="0" smtClean="0"/>
              <a:t>縦軸が正解ラベルとの一致率を表し横軸は</a:t>
            </a:r>
            <a:r>
              <a:rPr kumimoji="1" lang="en-US" altLang="ja-JP" dirty="0" smtClean="0"/>
              <a:t>prefix</a:t>
            </a:r>
            <a:r>
              <a:rPr kumimoji="1" lang="ja-JP" altLang="en-US" dirty="0" smtClean="0"/>
              <a:t>の長さを</a:t>
            </a:r>
            <a:r>
              <a:rPr kumimoji="1" lang="en-US" altLang="ja-JP" dirty="0" smtClean="0"/>
              <a:t>2</a:t>
            </a:r>
            <a:r>
              <a:rPr kumimoji="1" lang="ja-JP" altLang="en-US" dirty="0" smtClean="0"/>
              <a:t>～</a:t>
            </a:r>
            <a:r>
              <a:rPr kumimoji="1" lang="en-US" altLang="ja-JP" dirty="0" smtClean="0"/>
              <a:t>20</a:t>
            </a:r>
            <a:r>
              <a:rPr kumimoji="1" lang="ja-JP" altLang="en-US" dirty="0" smtClean="0"/>
              <a:t>で変化させた時の結果</a:t>
            </a:r>
            <a:endParaRPr kumimoji="1" lang="en-US" altLang="ja-JP" dirty="0" smtClean="0"/>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dirty="0" smtClean="0"/>
              <a:t>この図からどちらの場合も</a:t>
            </a:r>
            <a:r>
              <a:rPr lang="en-US" altLang="ja-JP" sz="1200" dirty="0" smtClean="0"/>
              <a:t>Prefix </a:t>
            </a:r>
            <a:r>
              <a:rPr lang="ja-JP" altLang="en-US" sz="1200" dirty="0" smtClean="0"/>
              <a:t>長が長いとき提案法が有利だということがわかります．</a:t>
            </a:r>
            <a:endParaRPr lang="en-US" altLang="ja-JP" sz="1200" dirty="0" smtClean="0"/>
          </a:p>
          <a:p>
            <a:pPr marL="0" indent="0">
              <a:buFont typeface="Arial" pitchFamily="34" charset="0"/>
              <a:buNone/>
            </a:pPr>
            <a:r>
              <a:rPr lang="ja-JP" altLang="en-US" sz="1200" dirty="0" smtClean="0"/>
              <a:t>また，</a:t>
            </a:r>
            <a:r>
              <a:rPr lang="en-US" altLang="ja-JP" sz="1200" dirty="0" smtClean="0"/>
              <a:t>HMM</a:t>
            </a:r>
            <a:r>
              <a:rPr lang="ja-JP" altLang="en-US" sz="1200" dirty="0" smtClean="0"/>
              <a:t>による予測は</a:t>
            </a:r>
            <a:r>
              <a:rPr lang="en-US" altLang="ja-JP" sz="1200" dirty="0" smtClean="0"/>
              <a:t>PCFG</a:t>
            </a:r>
            <a:r>
              <a:rPr lang="ja-JP" altLang="en-US" sz="1200" dirty="0" smtClean="0"/>
              <a:t>から生成した規則性のある長い列に対して不利だという事がわかります．</a:t>
            </a:r>
            <a:endParaRPr lang="en-US" altLang="ja-JP" sz="1200"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en-US" altLang="ja-JP" sz="1200"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dirty="0"/>
          </a:p>
        </p:txBody>
      </p:sp>
      <p:sp>
        <p:nvSpPr>
          <p:cNvPr id="4" name="スライド番号プレースホルダー 3"/>
          <p:cNvSpPr>
            <a:spLocks noGrp="1"/>
          </p:cNvSpPr>
          <p:nvPr>
            <p:ph type="sldNum" sz="quarter" idx="10"/>
          </p:nvPr>
        </p:nvSpPr>
        <p:spPr/>
        <p:txBody>
          <a:bodyPr/>
          <a:lstStyle/>
          <a:p>
            <a:fld id="{CB14EFFC-698D-46C1-B3AA-13D5B83D026E}" type="slidenum">
              <a:rPr kumimoji="1" lang="ja-JP" altLang="en-US" smtClean="0"/>
              <a:t>20</a:t>
            </a:fld>
            <a:endParaRPr kumimoji="1" lang="ja-JP" altLang="en-US"/>
          </a:p>
        </p:txBody>
      </p:sp>
    </p:spTree>
    <p:extLst>
      <p:ext uri="{BB962C8B-B14F-4D97-AF65-F5344CB8AC3E}">
        <p14:creationId xmlns:p14="http://schemas.microsoft.com/office/powerpoint/2010/main" val="400217120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smtClean="0"/>
              <a:t>次にステップ</a:t>
            </a:r>
            <a:r>
              <a:rPr kumimoji="1" lang="en-US" altLang="ja-JP" dirty="0" smtClean="0"/>
              <a:t>1</a:t>
            </a:r>
            <a:r>
              <a:rPr kumimoji="1" lang="ja-JP" altLang="en-US" dirty="0" smtClean="0"/>
              <a:t>のデータを固定して，</a:t>
            </a:r>
            <a:r>
              <a:rPr lang="ja-JP" altLang="en-US" dirty="0" smtClean="0"/>
              <a:t>ラベル作成時の</a:t>
            </a:r>
            <a:r>
              <a:rPr lang="ja-JP" altLang="en-US" dirty="0" smtClean="0">
                <a:solidFill>
                  <a:srgbClr val="FF0000"/>
                </a:solidFill>
              </a:rPr>
              <a:t>文法を変化させて実験を行った．</a:t>
            </a:r>
            <a:endParaRPr lang="en-US" altLang="ja-JP" dirty="0" smtClean="0">
              <a:solidFill>
                <a:srgbClr val="FF0000"/>
              </a:solidFill>
            </a:endParaRPr>
          </a:p>
          <a:p>
            <a:pPr lvl="0" algn="l"/>
            <a:endParaRPr lang="en-US" altLang="ja-JP" dirty="0" smtClean="0">
              <a:solidFill>
                <a:srgbClr val="FF0000"/>
              </a:solidFill>
            </a:endParaRPr>
          </a:p>
        </p:txBody>
      </p:sp>
      <p:sp>
        <p:nvSpPr>
          <p:cNvPr id="4" name="スライド番号プレースホルダー 3"/>
          <p:cNvSpPr>
            <a:spLocks noGrp="1"/>
          </p:cNvSpPr>
          <p:nvPr>
            <p:ph type="sldNum" sz="quarter" idx="10"/>
          </p:nvPr>
        </p:nvSpPr>
        <p:spPr/>
        <p:txBody>
          <a:bodyPr/>
          <a:lstStyle/>
          <a:p>
            <a:fld id="{CB14EFFC-698D-46C1-B3AA-13D5B83D026E}" type="slidenum">
              <a:rPr kumimoji="1" lang="ja-JP" altLang="en-US" smtClean="0"/>
              <a:t>21</a:t>
            </a:fld>
            <a:endParaRPr kumimoji="1" lang="ja-JP" altLang="en-US"/>
          </a:p>
        </p:txBody>
      </p:sp>
    </p:spTree>
    <p:extLst>
      <p:ext uri="{BB962C8B-B14F-4D97-AF65-F5344CB8AC3E}">
        <p14:creationId xmlns:p14="http://schemas.microsoft.com/office/powerpoint/2010/main" val="262217090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200" dirty="0" smtClean="0"/>
              <a:t>左が複雑な文法を用いた結果で右が簡単な文法を用いた結果です．</a:t>
            </a:r>
            <a:endParaRPr lang="en-US" altLang="ja-JP" sz="120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200" dirty="0" smtClean="0"/>
              <a:t>縦軸・横軸はそれぞれ先ほどと同じ正答率と</a:t>
            </a:r>
            <a:r>
              <a:rPr lang="en-US" altLang="ja-JP" sz="1200" dirty="0" smtClean="0"/>
              <a:t>prefix</a:t>
            </a:r>
            <a:r>
              <a:rPr lang="ja-JP" altLang="en-US" sz="1200" dirty="0" smtClean="0"/>
              <a:t>の長さです．</a:t>
            </a:r>
          </a:p>
          <a:p>
            <a:pPr marL="0" marR="0" indent="0" algn="l" defTabSz="914400" rtl="0" eaLnBrk="1" fontAlgn="auto" latinLnBrk="0" hangingPunct="1">
              <a:lnSpc>
                <a:spcPct val="100000"/>
              </a:lnSpc>
              <a:spcBef>
                <a:spcPts val="0"/>
              </a:spcBef>
              <a:spcAft>
                <a:spcPts val="0"/>
              </a:spcAft>
              <a:buClrTx/>
              <a:buSzTx/>
              <a:buFontTx/>
              <a:buNone/>
              <a:tabLst/>
              <a:defRPr/>
            </a:pPr>
            <a:endParaRPr lang="en-US" altLang="ja-JP" sz="120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200" dirty="0" smtClean="0"/>
              <a:t>簡単な文法では</a:t>
            </a:r>
            <a:r>
              <a:rPr lang="en-US" altLang="ja-JP" sz="1200" dirty="0" smtClean="0"/>
              <a:t>prefix</a:t>
            </a:r>
            <a:r>
              <a:rPr lang="ja-JP" altLang="en-US" sz="1200" dirty="0" smtClean="0"/>
              <a:t>が長い時であっても，複雑な文法ほど提案法が優位でない事がわかります．</a:t>
            </a:r>
            <a:endParaRPr lang="en-US" altLang="ja-JP" sz="120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200" dirty="0" smtClean="0"/>
              <a:t>また，両者の</a:t>
            </a:r>
            <a:r>
              <a:rPr kumimoji="1" lang="ja-JP" altLang="en-US" sz="1200" dirty="0" smtClean="0"/>
              <a:t>ラベル作成に用いた</a:t>
            </a:r>
            <a:r>
              <a:rPr lang="ja-JP" altLang="en-US" sz="1200" dirty="0" smtClean="0"/>
              <a:t>モデルの違いをエントロピーを用いて比較すると</a:t>
            </a:r>
            <a:endParaRPr lang="en-US" altLang="ja-JP" sz="120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200" dirty="0" smtClean="0"/>
              <a:t>複雑な文法を用いた場合のほうが大きくなっている事がわかります．</a:t>
            </a:r>
          </a:p>
          <a:p>
            <a:endParaRPr kumimoji="1" lang="ja-JP" altLang="en-US" dirty="0"/>
          </a:p>
        </p:txBody>
      </p:sp>
      <p:sp>
        <p:nvSpPr>
          <p:cNvPr id="4" name="スライド番号プレースホルダー 3"/>
          <p:cNvSpPr>
            <a:spLocks noGrp="1"/>
          </p:cNvSpPr>
          <p:nvPr>
            <p:ph type="sldNum" sz="quarter" idx="10"/>
          </p:nvPr>
        </p:nvSpPr>
        <p:spPr/>
        <p:txBody>
          <a:bodyPr/>
          <a:lstStyle/>
          <a:p>
            <a:fld id="{CB14EFFC-698D-46C1-B3AA-13D5B83D026E}" type="slidenum">
              <a:rPr kumimoji="1" lang="ja-JP" altLang="en-US" smtClean="0"/>
              <a:t>22</a:t>
            </a:fld>
            <a:endParaRPr kumimoji="1" lang="ja-JP" altLang="en-US"/>
          </a:p>
        </p:txBody>
      </p:sp>
    </p:spTree>
    <p:extLst>
      <p:ext uri="{BB962C8B-B14F-4D97-AF65-F5344CB8AC3E}">
        <p14:creationId xmlns:p14="http://schemas.microsoft.com/office/powerpoint/2010/main" val="393695276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人工データで得られた結果が実データでも言えることを確認するために</a:t>
            </a:r>
            <a:endParaRPr kumimoji="1" lang="en-US" altLang="ja-JP" dirty="0" smtClean="0"/>
          </a:p>
          <a:p>
            <a:r>
              <a:rPr lang="en-US" altLang="ja-JP" sz="1200" dirty="0" smtClean="0"/>
              <a:t>the Internet Traffic Archive </a:t>
            </a:r>
            <a:r>
              <a:rPr lang="ja-JP" altLang="en-US" sz="1200" dirty="0" smtClean="0"/>
              <a:t>よりここに示した３種類のデータを利用して同じ実験を行いました．</a:t>
            </a:r>
            <a:endParaRPr lang="en-US" altLang="ja-JP" sz="1200" dirty="0" smtClean="0"/>
          </a:p>
          <a:p>
            <a:pPr marL="0" marR="0" lvl="1" indent="0" algn="l" defTabSz="914400" rtl="0" eaLnBrk="1" fontAlgn="auto" latinLnBrk="0" hangingPunct="1">
              <a:lnSpc>
                <a:spcPct val="100000"/>
              </a:lnSpc>
              <a:spcBef>
                <a:spcPts val="0"/>
              </a:spcBef>
              <a:spcAft>
                <a:spcPts val="0"/>
              </a:spcAft>
              <a:buClrTx/>
              <a:buSzTx/>
              <a:buFontTx/>
              <a:buNone/>
              <a:tabLst/>
              <a:defRPr/>
            </a:pPr>
            <a:r>
              <a:rPr lang="ja-JP" altLang="en-US" sz="1200" dirty="0" smtClean="0"/>
              <a:t>実験で使用した文法は人工データの際に用いた</a:t>
            </a:r>
            <a:r>
              <a:rPr lang="ja-JP" altLang="en-US" dirty="0" smtClean="0">
                <a:solidFill>
                  <a:srgbClr val="FF0000"/>
                </a:solidFill>
              </a:rPr>
              <a:t>複雑な文法と同じものです．</a:t>
            </a:r>
            <a:endParaRPr lang="en-US" altLang="ja-JP" sz="1200" dirty="0" smtClean="0"/>
          </a:p>
          <a:p>
            <a:pPr marL="0" marR="0" lvl="1" indent="0" algn="l" defTabSz="914400" rtl="0" eaLnBrk="1" fontAlgn="auto" latinLnBrk="0" hangingPunct="1">
              <a:lnSpc>
                <a:spcPct val="100000"/>
              </a:lnSpc>
              <a:spcBef>
                <a:spcPts val="0"/>
              </a:spcBef>
              <a:spcAft>
                <a:spcPts val="0"/>
              </a:spcAft>
              <a:buClrTx/>
              <a:buSzTx/>
              <a:buFontTx/>
              <a:buNone/>
              <a:tabLst/>
              <a:defRPr/>
            </a:pPr>
            <a:r>
              <a:rPr kumimoji="1" lang="ja-JP" altLang="en-US" dirty="0" smtClean="0"/>
              <a:t>また，実データでの実験では比較のため</a:t>
            </a:r>
            <a:r>
              <a:rPr lang="ja-JP" altLang="en-US" sz="2400" dirty="0" smtClean="0">
                <a:solidFill>
                  <a:sysClr val="windowText" lastClr="000000"/>
                </a:solidFill>
              </a:rPr>
              <a:t>ロジスティック回帰</a:t>
            </a:r>
            <a:r>
              <a:rPr kumimoji="1" lang="ja-JP" altLang="en-US" dirty="0" smtClean="0"/>
              <a:t>や</a:t>
            </a:r>
            <a:r>
              <a:rPr kumimoji="1" lang="en-US" altLang="ja-JP" dirty="0" smtClean="0"/>
              <a:t>SVM</a:t>
            </a:r>
            <a:r>
              <a:rPr kumimoji="1" lang="ja-JP" altLang="en-US" dirty="0" smtClean="0"/>
              <a:t>による結果も示します．</a:t>
            </a:r>
            <a:endParaRPr kumimoji="1" lang="en-US" altLang="ja-JP" dirty="0" smtClean="0"/>
          </a:p>
        </p:txBody>
      </p:sp>
      <p:sp>
        <p:nvSpPr>
          <p:cNvPr id="4" name="スライド番号プレースホルダー 3"/>
          <p:cNvSpPr>
            <a:spLocks noGrp="1"/>
          </p:cNvSpPr>
          <p:nvPr>
            <p:ph type="sldNum" sz="quarter" idx="10"/>
          </p:nvPr>
        </p:nvSpPr>
        <p:spPr/>
        <p:txBody>
          <a:bodyPr/>
          <a:lstStyle/>
          <a:p>
            <a:fld id="{CB14EFFC-698D-46C1-B3AA-13D5B83D026E}" type="slidenum">
              <a:rPr kumimoji="1" lang="ja-JP" altLang="en-US" smtClean="0"/>
              <a:t>23</a:t>
            </a:fld>
            <a:endParaRPr kumimoji="1" lang="ja-JP" altLang="en-US"/>
          </a:p>
        </p:txBody>
      </p:sp>
    </p:spTree>
    <p:extLst>
      <p:ext uri="{BB962C8B-B14F-4D97-AF65-F5344CB8AC3E}">
        <p14:creationId xmlns:p14="http://schemas.microsoft.com/office/powerpoint/2010/main" val="3941237987"/>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これがそれぞれのデータで同様の実験を行った場合の結果です．</a:t>
            </a:r>
            <a:endParaRPr kumimoji="1" lang="en-US" altLang="ja-JP" dirty="0" smtClean="0"/>
          </a:p>
          <a:p>
            <a:r>
              <a:rPr kumimoji="1" lang="ja-JP" altLang="en-US" dirty="0" smtClean="0"/>
              <a:t>それぞれの実験ですべて</a:t>
            </a:r>
            <a:r>
              <a:rPr lang="en-US" altLang="ja-JP" sz="1200" dirty="0" smtClean="0"/>
              <a:t>prefix</a:t>
            </a:r>
            <a:r>
              <a:rPr lang="ja-JP" altLang="en-US" sz="1200" dirty="0" smtClean="0"/>
              <a:t>が長い時には提案法が優位であることがわかった．</a:t>
            </a:r>
            <a:endParaRPr lang="en-US" altLang="ja-JP" sz="1200" dirty="0" smtClean="0"/>
          </a:p>
          <a:p>
            <a:r>
              <a:rPr kumimoji="1" lang="ja-JP" altLang="en-US" sz="1200" dirty="0" smtClean="0"/>
              <a:t>ただし．その時の他の手法との差は異なっており右の図に行くほどその差が大きくなっていました．</a:t>
            </a:r>
            <a:endParaRPr kumimoji="1" lang="en-US" altLang="ja-JP" sz="1200" dirty="0" smtClean="0"/>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t>また，この時，ラベル作成に用いたモデルのエントロピーを計算すると右の図に行くほど大きな値となっていました．</a:t>
            </a:r>
            <a:endParaRPr kumimoji="1" lang="en-US" altLang="ja-JP" sz="1200" dirty="0" smtClean="0"/>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t>この実験では利用した文法はすべて同じであったので，エントロピーの違いはパラメータの違いによるものである．</a:t>
            </a:r>
            <a:endParaRPr kumimoji="1" lang="en-US" altLang="ja-JP" sz="1200"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dirty="0" smtClean="0"/>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t>この結果は人工データの場合と同様にラベル作成時にエントロピーの大きいモデルを利用した場合には提案法が特に有利であるという結果であった．</a:t>
            </a:r>
            <a:endParaRPr kumimoji="1" lang="en-US" altLang="ja-JP" sz="1200" dirty="0" smtClean="0"/>
          </a:p>
        </p:txBody>
      </p:sp>
      <p:sp>
        <p:nvSpPr>
          <p:cNvPr id="4" name="スライド番号プレースホルダー 3"/>
          <p:cNvSpPr>
            <a:spLocks noGrp="1"/>
          </p:cNvSpPr>
          <p:nvPr>
            <p:ph type="sldNum" sz="quarter" idx="10"/>
          </p:nvPr>
        </p:nvSpPr>
        <p:spPr/>
        <p:txBody>
          <a:bodyPr/>
          <a:lstStyle/>
          <a:p>
            <a:fld id="{CB14EFFC-698D-46C1-B3AA-13D5B83D026E}" type="slidenum">
              <a:rPr kumimoji="1" lang="ja-JP" altLang="en-US" smtClean="0"/>
              <a:t>24</a:t>
            </a:fld>
            <a:endParaRPr kumimoji="1" lang="ja-JP" altLang="en-US"/>
          </a:p>
        </p:txBody>
      </p:sp>
    </p:spTree>
    <p:extLst>
      <p:ext uri="{BB962C8B-B14F-4D97-AF65-F5344CB8AC3E}">
        <p14:creationId xmlns:p14="http://schemas.microsoft.com/office/powerpoint/2010/main" val="184427839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ja-JP" dirty="0" smtClean="0"/>
              <a:t>prefix</a:t>
            </a:r>
            <a:r>
              <a:rPr lang="ja-JP" altLang="en-US" dirty="0" smtClean="0"/>
              <a:t>が長いとき提案法の性能が良い</a:t>
            </a:r>
            <a:r>
              <a:rPr kumimoji="1" lang="ja-JP" altLang="en-US" dirty="0" smtClean="0"/>
              <a:t>ということが実験的に確認できました．</a:t>
            </a:r>
            <a:endParaRPr kumimoji="1" lang="en-US" altLang="ja-JP" dirty="0" smtClean="0"/>
          </a:p>
          <a:p>
            <a:r>
              <a:rPr kumimoji="1" lang="ja-JP" altLang="en-US" dirty="0" smtClean="0"/>
              <a:t>また，提案法が他の手法に比べ優位に働く場合の基準として</a:t>
            </a:r>
            <a:r>
              <a:rPr lang="ja-JP" altLang="en-US" dirty="0" smtClean="0"/>
              <a:t>エントロピーが利用できる可能性があることがわかりました．</a:t>
            </a:r>
            <a:endParaRPr kumimoji="1" lang="en-US" altLang="ja-JP" dirty="0" smtClean="0"/>
          </a:p>
          <a:p>
            <a:r>
              <a:rPr lang="ja-JP" altLang="en-US" dirty="0" smtClean="0"/>
              <a:t>しかし，</a:t>
            </a:r>
            <a:r>
              <a:rPr lang="en-US" altLang="ja-JP" dirty="0" smtClean="0"/>
              <a:t>prefix</a:t>
            </a:r>
            <a:r>
              <a:rPr lang="ja-JP" altLang="en-US" dirty="0" smtClean="0"/>
              <a:t>が短いときには提案法よりその他の手法の方が良い場合もありました．</a:t>
            </a:r>
            <a:endParaRPr lang="en-US" altLang="ja-JP" dirty="0" smtClean="0"/>
          </a:p>
          <a:p>
            <a:r>
              <a:rPr kumimoji="1" lang="ja-JP" altLang="en-US" dirty="0" smtClean="0"/>
              <a:t>ただし，</a:t>
            </a:r>
            <a:r>
              <a:rPr lang="ja-JP" altLang="en-US" dirty="0" smtClean="0"/>
              <a:t>最尤構文木の出力は提案法でしか利用できないため，</a:t>
            </a:r>
            <a:endParaRPr lang="en-US" altLang="ja-JP" dirty="0" smtClean="0"/>
          </a:p>
          <a:p>
            <a:r>
              <a:rPr lang="ja-JP" altLang="en-US" dirty="0" smtClean="0"/>
              <a:t>最尤構文木が要求される場面では提案法の利用が考えられます．</a:t>
            </a:r>
            <a:endParaRPr kumimoji="1" lang="ja-JP" altLang="en-US" dirty="0" smtClean="0"/>
          </a:p>
          <a:p>
            <a:endParaRPr kumimoji="1" lang="en-US" altLang="ja-JP"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kumimoji="1" lang="en-US" altLang="ja-JP" dirty="0" smtClean="0"/>
          </a:p>
        </p:txBody>
      </p:sp>
      <p:sp>
        <p:nvSpPr>
          <p:cNvPr id="4" name="スライド番号プレースホルダー 3"/>
          <p:cNvSpPr>
            <a:spLocks noGrp="1"/>
          </p:cNvSpPr>
          <p:nvPr>
            <p:ph type="sldNum" sz="quarter" idx="10"/>
          </p:nvPr>
        </p:nvSpPr>
        <p:spPr/>
        <p:txBody>
          <a:bodyPr/>
          <a:lstStyle/>
          <a:p>
            <a:fld id="{CB14EFFC-698D-46C1-B3AA-13D5B83D026E}" type="slidenum">
              <a:rPr kumimoji="1" lang="ja-JP" altLang="en-US" smtClean="0"/>
              <a:t>25</a:t>
            </a:fld>
            <a:endParaRPr kumimoji="1" lang="ja-JP" altLang="en-US"/>
          </a:p>
        </p:txBody>
      </p:sp>
    </p:spTree>
    <p:extLst>
      <p:ext uri="{BB962C8B-B14F-4D97-AF65-F5344CB8AC3E}">
        <p14:creationId xmlns:p14="http://schemas.microsoft.com/office/powerpoint/2010/main" val="413558849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それに伴い，</a:t>
            </a:r>
            <a:r>
              <a:rPr lang="ja-JP" altLang="en-US" sz="1200" dirty="0" smtClean="0"/>
              <a:t>ユーザ</a:t>
            </a:r>
            <a:r>
              <a:rPr kumimoji="1" lang="ja-JP" altLang="en-US" dirty="0" smtClean="0"/>
              <a:t>も様々な目的を持って</a:t>
            </a:r>
            <a:r>
              <a:rPr kumimoji="1" lang="en-US" altLang="ja-JP" dirty="0" smtClean="0"/>
              <a:t>Web</a:t>
            </a:r>
            <a:r>
              <a:rPr kumimoji="1" lang="ja-JP" altLang="en-US" dirty="0" smtClean="0"/>
              <a:t>サイトを訪れます．</a:t>
            </a:r>
            <a:endParaRPr kumimoji="1" lang="en-US" altLang="ja-JP" dirty="0" smtClean="0"/>
          </a:p>
          <a:p>
            <a:r>
              <a:rPr kumimoji="1" lang="ja-JP" altLang="en-US" dirty="0" smtClean="0"/>
              <a:t>ユーザが</a:t>
            </a:r>
            <a:r>
              <a:rPr kumimoji="1" lang="en-US" altLang="ja-JP" dirty="0" smtClean="0"/>
              <a:t>Web</a:t>
            </a:r>
            <a:r>
              <a:rPr kumimoji="1" lang="ja-JP" altLang="en-US" dirty="0" smtClean="0"/>
              <a:t>サイトを訪れるとその記録はログとして残ります．</a:t>
            </a:r>
            <a:endParaRPr kumimoji="1" lang="en-US" altLang="ja-JP" dirty="0" smtClean="0"/>
          </a:p>
          <a:p>
            <a:r>
              <a:rPr kumimoji="1" lang="en-US" altLang="ja-JP" dirty="0" smtClean="0"/>
              <a:t>Web</a:t>
            </a:r>
            <a:r>
              <a:rPr kumimoji="1" lang="ja-JP" altLang="en-US" dirty="0" smtClean="0"/>
              <a:t>サイトの運営者は来訪者のアクセスログを見てサイトの改善を行います．</a:t>
            </a:r>
            <a:endParaRPr kumimoji="1" lang="en-US" altLang="ja-JP" dirty="0" smtClean="0"/>
          </a:p>
          <a:p>
            <a:r>
              <a:rPr kumimoji="1" lang="ja-JP" altLang="en-US" dirty="0" smtClean="0"/>
              <a:t>また，広告の表示もログを利用します．</a:t>
            </a:r>
            <a:endParaRPr kumimoji="1" lang="en-US" altLang="ja-JP" dirty="0" smtClean="0"/>
          </a:p>
          <a:p>
            <a:r>
              <a:rPr kumimoji="1" lang="ja-JP" altLang="en-US" dirty="0" smtClean="0"/>
              <a:t>しかし，</a:t>
            </a:r>
            <a:r>
              <a:rPr lang="ja-JP" altLang="en-US" sz="1200" dirty="0" smtClean="0"/>
              <a:t>ユーザ</a:t>
            </a:r>
            <a:r>
              <a:rPr kumimoji="1" lang="ja-JP" altLang="en-US" dirty="0" smtClean="0"/>
              <a:t>は様々な目的を持っているため，</a:t>
            </a:r>
            <a:endParaRPr kumimoji="1" lang="en-US" altLang="ja-JP" dirty="0" smtClean="0"/>
          </a:p>
          <a:p>
            <a:r>
              <a:rPr kumimoji="1" lang="ja-JP" altLang="en-US" dirty="0" smtClean="0"/>
              <a:t>改善のためにはユーザの実際の利用目的を知ることが重要であり，</a:t>
            </a:r>
            <a:endParaRPr kumimoji="1" lang="en-US" altLang="ja-JP" dirty="0" smtClean="0"/>
          </a:p>
          <a:p>
            <a:r>
              <a:rPr kumimoji="1" lang="ja-JP" altLang="en-US" dirty="0" smtClean="0"/>
              <a:t>また，広告の表示にあたっても</a:t>
            </a:r>
            <a:r>
              <a:rPr lang="ja-JP" altLang="en-US" sz="1200" dirty="0" smtClean="0"/>
              <a:t>ユーザ</a:t>
            </a:r>
            <a:r>
              <a:rPr kumimoji="1" lang="ja-JP" altLang="en-US" dirty="0" smtClean="0"/>
              <a:t>の目的に合った広告を表示することが好ましい．</a:t>
            </a:r>
            <a:endParaRPr kumimoji="1" lang="en-US" altLang="ja-JP" dirty="0" smtClean="0"/>
          </a:p>
          <a:p>
            <a:r>
              <a:rPr kumimoji="1" lang="ja-JP" altLang="en-US" dirty="0" smtClean="0"/>
              <a:t>しかし，</a:t>
            </a:r>
            <a:r>
              <a:rPr lang="ja-JP" altLang="en-US" sz="1200" dirty="0" smtClean="0"/>
              <a:t>ユーザ</a:t>
            </a:r>
            <a:r>
              <a:rPr kumimoji="1" lang="ja-JP" altLang="en-US" dirty="0" smtClean="0"/>
              <a:t>の目的は通常</a:t>
            </a:r>
            <a:r>
              <a:rPr kumimoji="1" lang="en-US" altLang="ja-JP" dirty="0" smtClean="0"/>
              <a:t>Web</a:t>
            </a:r>
            <a:r>
              <a:rPr kumimoji="1" lang="ja-JP" altLang="en-US" dirty="0" smtClean="0"/>
              <a:t>サイトの運営者からは観測できないため，ログから目的を推定することが必要になります．</a:t>
            </a:r>
            <a:endParaRPr kumimoji="1" lang="en-US" altLang="ja-JP" dirty="0" smtClean="0"/>
          </a:p>
          <a:p>
            <a:endParaRPr kumimoji="1" lang="ja-JP" altLang="en-US" dirty="0"/>
          </a:p>
        </p:txBody>
      </p:sp>
      <p:sp>
        <p:nvSpPr>
          <p:cNvPr id="4" name="スライド番号プレースホルダー 3"/>
          <p:cNvSpPr>
            <a:spLocks noGrp="1"/>
          </p:cNvSpPr>
          <p:nvPr>
            <p:ph type="sldNum" sz="quarter" idx="10"/>
          </p:nvPr>
        </p:nvSpPr>
        <p:spPr/>
        <p:txBody>
          <a:bodyPr/>
          <a:lstStyle/>
          <a:p>
            <a:fld id="{CB14EFFC-698D-46C1-B3AA-13D5B83D026E}" type="slidenum">
              <a:rPr kumimoji="1" lang="ja-JP" altLang="en-US" smtClean="0"/>
              <a:t>3</a:t>
            </a:fld>
            <a:endParaRPr kumimoji="1" lang="ja-JP" altLang="en-US"/>
          </a:p>
        </p:txBody>
      </p:sp>
    </p:spTree>
    <p:extLst>
      <p:ext uri="{BB962C8B-B14F-4D97-AF65-F5344CB8AC3E}">
        <p14:creationId xmlns:p14="http://schemas.microsoft.com/office/powerpoint/2010/main" val="102828312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kumimoji="1" lang="ja-JP" altLang="en-US" dirty="0" smtClean="0"/>
              <a:t>そこで，本研究では</a:t>
            </a:r>
            <a:r>
              <a:rPr lang="en-US" altLang="ja-JP" sz="3200" dirty="0" smtClean="0"/>
              <a:t>Web</a:t>
            </a:r>
            <a:r>
              <a:rPr lang="ja-JP" altLang="en-US" sz="3200" dirty="0" smtClean="0"/>
              <a:t>サイトのユーザのアクセスログからユーザの目的を推定するということを</a:t>
            </a:r>
            <a:r>
              <a:rPr kumimoji="1" lang="ja-JP" altLang="en-US" sz="3200" dirty="0" smtClean="0"/>
              <a:t>目的とします．</a:t>
            </a:r>
            <a:endParaRPr lang="en-US" altLang="ja-JP" sz="3200" dirty="0" smtClean="0"/>
          </a:p>
          <a:p>
            <a:pPr marL="0" marR="0" lvl="1" indent="0" algn="l" defTabSz="914400" rtl="0" eaLnBrk="1" fontAlgn="auto" latinLnBrk="0" hangingPunct="1">
              <a:lnSpc>
                <a:spcPct val="100000"/>
              </a:lnSpc>
              <a:spcBef>
                <a:spcPts val="0"/>
              </a:spcBef>
              <a:spcAft>
                <a:spcPts val="0"/>
              </a:spcAft>
              <a:buClrTx/>
              <a:buSzTx/>
              <a:buFontTx/>
              <a:buNone/>
              <a:tabLst/>
              <a:defRPr/>
            </a:pPr>
            <a:r>
              <a:rPr lang="ja-JP" altLang="en-US" sz="3200" dirty="0" smtClean="0"/>
              <a:t>このような，エージェントの行動からエージェントの目的・プランを推定</a:t>
            </a:r>
            <a:r>
              <a:rPr kumimoji="1" lang="ja-JP" altLang="en-US" sz="3200" dirty="0" smtClean="0"/>
              <a:t>することを</a:t>
            </a:r>
            <a:r>
              <a:rPr lang="ja-JP" altLang="en-US" sz="3200" dirty="0" smtClean="0"/>
              <a:t>プラン認識と言います．</a:t>
            </a:r>
            <a:endParaRPr lang="en-US" altLang="ja-JP"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200" dirty="0" smtClean="0"/>
              <a:t>アクセスログからプラン認識をするにあたって３つの</a:t>
            </a:r>
            <a:r>
              <a:rPr lang="ja-JP" altLang="en-US" dirty="0" smtClean="0"/>
              <a:t>考慮すべき点</a:t>
            </a:r>
            <a:r>
              <a:rPr lang="ja-JP" altLang="en-US" sz="1200" dirty="0" smtClean="0"/>
              <a:t>があります．</a:t>
            </a:r>
            <a:endParaRPr lang="en-US" altLang="ja-JP" sz="1200" dirty="0" smtClean="0"/>
          </a:p>
          <a:p>
            <a:r>
              <a:rPr kumimoji="1" lang="ja-JP" altLang="en-US" sz="1200" dirty="0" smtClean="0"/>
              <a:t>まず，</a:t>
            </a:r>
            <a:r>
              <a:rPr lang="ja-JP" altLang="en-US" dirty="0" smtClean="0"/>
              <a:t>ユーザの行動は不確実・不定長であるということです．</a:t>
            </a:r>
            <a:endParaRPr lang="en-US" altLang="ja-JP" dirty="0" smtClean="0"/>
          </a:p>
          <a:p>
            <a:pPr marL="0" marR="0" lvl="1" indent="0" algn="l" defTabSz="914400" rtl="0" eaLnBrk="1" fontAlgn="auto" latinLnBrk="0" hangingPunct="1">
              <a:lnSpc>
                <a:spcPct val="100000"/>
              </a:lnSpc>
              <a:spcBef>
                <a:spcPts val="0"/>
              </a:spcBef>
              <a:spcAft>
                <a:spcPts val="0"/>
              </a:spcAft>
              <a:buClrTx/>
              <a:buSzTx/>
              <a:buFontTx/>
              <a:buNone/>
              <a:tabLst/>
              <a:defRPr/>
            </a:pPr>
            <a:r>
              <a:rPr kumimoji="1" lang="ja-JP" altLang="en-US" dirty="0" smtClean="0"/>
              <a:t>そのため</a:t>
            </a:r>
            <a:r>
              <a:rPr lang="ja-JP" altLang="en-US" dirty="0" smtClean="0">
                <a:solidFill>
                  <a:srgbClr val="FF0000"/>
                </a:solidFill>
              </a:rPr>
              <a:t>不定長</a:t>
            </a:r>
            <a:r>
              <a:rPr lang="ja-JP" altLang="en-US" dirty="0" smtClean="0"/>
              <a:t>を扱える確率モデル</a:t>
            </a:r>
            <a:r>
              <a:rPr kumimoji="1" lang="ja-JP" altLang="en-US" dirty="0" smtClean="0"/>
              <a:t>を使うことを考えます．</a:t>
            </a:r>
            <a:endParaRPr kumimoji="1" lang="en-US" altLang="ja-JP" dirty="0" smtClean="0"/>
          </a:p>
          <a:p>
            <a:pPr marL="0" marR="0" lvl="1" indent="0" algn="l" defTabSz="914400" rtl="0" eaLnBrk="1" fontAlgn="auto" latinLnBrk="0" hangingPunct="1">
              <a:lnSpc>
                <a:spcPct val="100000"/>
              </a:lnSpc>
              <a:spcBef>
                <a:spcPts val="0"/>
              </a:spcBef>
              <a:spcAft>
                <a:spcPts val="0"/>
              </a:spcAft>
              <a:buClrTx/>
              <a:buSzTx/>
              <a:buFontTx/>
              <a:buNone/>
              <a:tabLst/>
              <a:defRPr/>
            </a:pPr>
            <a:r>
              <a:rPr kumimoji="1" lang="ja-JP" altLang="en-US" dirty="0" smtClean="0"/>
              <a:t>次に</a:t>
            </a:r>
            <a:r>
              <a:rPr lang="ja-JP" altLang="en-US" dirty="0" smtClean="0"/>
              <a:t>広告表示に利用するためには</a:t>
            </a:r>
            <a:r>
              <a:rPr lang="ja-JP" altLang="en-US" dirty="0" smtClean="0">
                <a:solidFill>
                  <a:srgbClr val="FF0000"/>
                </a:solidFill>
              </a:rPr>
              <a:t>オンライン</a:t>
            </a:r>
            <a:r>
              <a:rPr lang="ja-JP" altLang="en-US" dirty="0" smtClean="0"/>
              <a:t>で目的を推定する必要があるということです．</a:t>
            </a:r>
            <a:endParaRPr lang="en-US" altLang="ja-JP" dirty="0" smtClean="0"/>
          </a:p>
          <a:p>
            <a:pPr marL="0" marR="0" lvl="1" indent="0" algn="l" defTabSz="914400" rtl="0" eaLnBrk="1" fontAlgn="auto" latinLnBrk="0" hangingPunct="1">
              <a:lnSpc>
                <a:spcPct val="100000"/>
              </a:lnSpc>
              <a:spcBef>
                <a:spcPts val="0"/>
              </a:spcBef>
              <a:spcAft>
                <a:spcPts val="0"/>
              </a:spcAft>
              <a:buClrTx/>
              <a:buSzTx/>
              <a:buFontTx/>
              <a:buNone/>
              <a:tabLst/>
              <a:defRPr/>
            </a:pPr>
            <a:r>
              <a:rPr lang="ja-JP" altLang="en-US" dirty="0" smtClean="0"/>
              <a:t>つまり，広告表示にはユーザがサイトを利用している途中であっても目的を推定できる手法が必要ということです．</a:t>
            </a:r>
            <a:endParaRPr lang="en-US" altLang="ja-JP" dirty="0" smtClean="0"/>
          </a:p>
          <a:p>
            <a:pPr marL="0" marR="0" lvl="1" indent="0" algn="l" defTabSz="914400" rtl="0" eaLnBrk="1" fontAlgn="auto" latinLnBrk="0" hangingPunct="1">
              <a:lnSpc>
                <a:spcPct val="100000"/>
              </a:lnSpc>
              <a:spcBef>
                <a:spcPts val="0"/>
              </a:spcBef>
              <a:spcAft>
                <a:spcPts val="0"/>
              </a:spcAft>
              <a:buClrTx/>
              <a:buSzTx/>
              <a:buFontTx/>
              <a:buNone/>
              <a:tabLst/>
              <a:defRPr/>
            </a:pPr>
            <a:r>
              <a:rPr lang="ja-JP" altLang="en-US" dirty="0" smtClean="0"/>
              <a:t>最後に，目的の推定を</a:t>
            </a:r>
            <a:r>
              <a:rPr lang="en-US" altLang="ja-JP" dirty="0" smtClean="0"/>
              <a:t>Web</a:t>
            </a:r>
            <a:r>
              <a:rPr lang="ja-JP" altLang="en-US" dirty="0" smtClean="0"/>
              <a:t>サイトの改善に利用することを目指します．</a:t>
            </a:r>
            <a:endParaRPr lang="en-US" altLang="ja-JP" dirty="0" smtClean="0"/>
          </a:p>
          <a:p>
            <a:pPr marL="0" marR="0" lvl="1" indent="0" algn="l" defTabSz="914400" rtl="0" eaLnBrk="1" fontAlgn="auto" latinLnBrk="0" hangingPunct="1">
              <a:lnSpc>
                <a:spcPct val="100000"/>
              </a:lnSpc>
              <a:spcBef>
                <a:spcPts val="0"/>
              </a:spcBef>
              <a:spcAft>
                <a:spcPts val="0"/>
              </a:spcAft>
              <a:buClrTx/>
              <a:buSzTx/>
              <a:buFontTx/>
              <a:buNone/>
              <a:tabLst/>
              <a:defRPr/>
            </a:pPr>
            <a:r>
              <a:rPr lang="en-US" altLang="ja-JP" dirty="0" smtClean="0"/>
              <a:t>Web</a:t>
            </a:r>
            <a:r>
              <a:rPr lang="ja-JP" altLang="en-US" dirty="0" smtClean="0"/>
              <a:t>サイトの改善ではむしろ目的を達成できなかった不満のあるユーザを分析し，改善に役立てる事が重要であると考えられます．</a:t>
            </a:r>
            <a:endParaRPr lang="en-US" altLang="ja-JP" dirty="0" smtClean="0"/>
          </a:p>
          <a:p>
            <a:pPr marL="0" marR="0" lvl="1" indent="0" algn="l" defTabSz="914400" rtl="0" eaLnBrk="1" fontAlgn="auto" latinLnBrk="0" hangingPunct="1">
              <a:lnSpc>
                <a:spcPct val="100000"/>
              </a:lnSpc>
              <a:spcBef>
                <a:spcPts val="0"/>
              </a:spcBef>
              <a:spcAft>
                <a:spcPts val="0"/>
              </a:spcAft>
              <a:buClrTx/>
              <a:buSzTx/>
              <a:buFontTx/>
              <a:buNone/>
              <a:tabLst/>
              <a:defRPr/>
            </a:pPr>
            <a:r>
              <a:rPr lang="ja-JP" altLang="en-US" dirty="0" smtClean="0"/>
              <a:t>そこで</a:t>
            </a:r>
            <a:r>
              <a:rPr lang="en-US" altLang="ja-JP" dirty="0" smtClean="0"/>
              <a:t>Web</a:t>
            </a:r>
            <a:r>
              <a:rPr lang="ja-JP" altLang="en-US" dirty="0" smtClean="0"/>
              <a:t>サイトの改善のための分析では目的を達成していないユーザのログも分析に利用できることが好ましい</a:t>
            </a:r>
            <a:endParaRPr lang="en-US" altLang="ja-JP" dirty="0" smtClean="0"/>
          </a:p>
          <a:p>
            <a:pPr marL="0" marR="0" lvl="1" indent="0" algn="l" defTabSz="914400" rtl="0" eaLnBrk="1" fontAlgn="auto" latinLnBrk="0" hangingPunct="1">
              <a:lnSpc>
                <a:spcPct val="100000"/>
              </a:lnSpc>
              <a:spcBef>
                <a:spcPts val="0"/>
              </a:spcBef>
              <a:spcAft>
                <a:spcPts val="0"/>
              </a:spcAft>
              <a:buClrTx/>
              <a:buSzTx/>
              <a:buFontTx/>
              <a:buNone/>
              <a:tabLst/>
              <a:defRPr/>
            </a:pPr>
            <a:r>
              <a:rPr lang="ja-JP" altLang="en-US" dirty="0" smtClean="0"/>
              <a:t>これら３つの点を満たすようなプラン認識手法について考えます．</a:t>
            </a:r>
            <a:endParaRPr lang="en-US" altLang="ja-JP" dirty="0" smtClean="0"/>
          </a:p>
          <a:p>
            <a:pPr marL="0" marR="0" lvl="1" indent="0" algn="l" defTabSz="914400" rtl="0" eaLnBrk="1" fontAlgn="auto" latinLnBrk="0" hangingPunct="1">
              <a:lnSpc>
                <a:spcPct val="100000"/>
              </a:lnSpc>
              <a:spcBef>
                <a:spcPts val="0"/>
              </a:spcBef>
              <a:spcAft>
                <a:spcPts val="0"/>
              </a:spcAft>
              <a:buClrTx/>
              <a:buSzTx/>
              <a:buFontTx/>
              <a:buNone/>
              <a:tabLst/>
              <a:defRPr/>
            </a:pPr>
            <a:endParaRPr lang="en-US" altLang="ja-JP" dirty="0" smtClean="0"/>
          </a:p>
          <a:p>
            <a:pPr marL="0" marR="0" lvl="1" indent="0" algn="l" defTabSz="914400" rtl="0" eaLnBrk="1" fontAlgn="auto" latinLnBrk="0" hangingPunct="1">
              <a:lnSpc>
                <a:spcPct val="100000"/>
              </a:lnSpc>
              <a:spcBef>
                <a:spcPts val="0"/>
              </a:spcBef>
              <a:spcAft>
                <a:spcPts val="0"/>
              </a:spcAft>
              <a:buClrTx/>
              <a:buSzTx/>
              <a:buFontTx/>
              <a:buNone/>
              <a:tabLst/>
              <a:defRPr/>
            </a:pPr>
            <a:r>
              <a:rPr lang="ja-JP" altLang="en-US" dirty="0" smtClean="0"/>
              <a:t>まず，一番上の確率モデルについて考えます．</a:t>
            </a:r>
            <a:endParaRPr lang="en-US" altLang="ja-JP" dirty="0" smtClean="0"/>
          </a:p>
          <a:p>
            <a:pPr marL="0" marR="0" lvl="1" indent="0" algn="l" defTabSz="914400" rtl="0" eaLnBrk="1" fontAlgn="auto" latinLnBrk="0" hangingPunct="1">
              <a:lnSpc>
                <a:spcPct val="100000"/>
              </a:lnSpc>
              <a:spcBef>
                <a:spcPts val="0"/>
              </a:spcBef>
              <a:spcAft>
                <a:spcPts val="0"/>
              </a:spcAft>
              <a:buClrTx/>
              <a:buSzTx/>
              <a:buFontTx/>
              <a:buNone/>
              <a:tabLst/>
              <a:defRPr/>
            </a:pPr>
            <a:endParaRPr lang="en-US" altLang="ja-JP" dirty="0" smtClean="0"/>
          </a:p>
        </p:txBody>
      </p:sp>
      <p:sp>
        <p:nvSpPr>
          <p:cNvPr id="4" name="スライド番号プレースホルダー 3"/>
          <p:cNvSpPr>
            <a:spLocks noGrp="1"/>
          </p:cNvSpPr>
          <p:nvPr>
            <p:ph type="sldNum" sz="quarter" idx="10"/>
          </p:nvPr>
        </p:nvSpPr>
        <p:spPr/>
        <p:txBody>
          <a:bodyPr/>
          <a:lstStyle/>
          <a:p>
            <a:fld id="{CB14EFFC-698D-46C1-B3AA-13D5B83D026E}" type="slidenum">
              <a:rPr kumimoji="1" lang="ja-JP" altLang="en-US" smtClean="0"/>
              <a:t>4</a:t>
            </a:fld>
            <a:endParaRPr kumimoji="1" lang="ja-JP" altLang="en-US"/>
          </a:p>
        </p:txBody>
      </p:sp>
    </p:spTree>
    <p:extLst>
      <p:ext uri="{BB962C8B-B14F-4D97-AF65-F5344CB8AC3E}">
        <p14:creationId xmlns:p14="http://schemas.microsoft.com/office/powerpoint/2010/main" val="407408088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200" dirty="0" smtClean="0"/>
              <a:t>不定長を扱える確率モデルの一つ</a:t>
            </a:r>
            <a:r>
              <a:rPr kumimoji="1" lang="ja-JP" altLang="en-US" sz="1200" dirty="0" smtClean="0"/>
              <a:t>に確率文脈自由文法　</a:t>
            </a:r>
            <a:r>
              <a:rPr kumimoji="1" lang="en-US" altLang="ja-JP" sz="1200" dirty="0" smtClean="0"/>
              <a:t>PCFG</a:t>
            </a:r>
            <a:r>
              <a:rPr kumimoji="1" lang="ja-JP" altLang="en-US" sz="1200" dirty="0" smtClean="0"/>
              <a:t>　があります．</a:t>
            </a:r>
            <a:endParaRPr kumimoji="1" lang="en-US" altLang="ja-JP" sz="120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altLang="ja-JP" sz="1200" dirty="0" smtClean="0"/>
              <a:t>PCFG</a:t>
            </a:r>
            <a:r>
              <a:rPr lang="ja-JP" altLang="en-US" sz="1200" dirty="0" smtClean="0"/>
              <a:t>は各生成規則に確率が付与されている文脈自由文法　</a:t>
            </a:r>
            <a:r>
              <a:rPr lang="en-US" altLang="ja-JP" sz="1200" dirty="0" smtClean="0"/>
              <a:t>CFG</a:t>
            </a:r>
            <a:r>
              <a:rPr lang="ja-JP" altLang="en-US" sz="1200" dirty="0" smtClean="0"/>
              <a:t>　で</a:t>
            </a:r>
            <a:r>
              <a:rPr lang="en-US" altLang="ja-JP" sz="1200" dirty="0" smtClean="0"/>
              <a:t>CFG</a:t>
            </a:r>
            <a:r>
              <a:rPr lang="ja-JP" altLang="en-US" sz="1200" dirty="0" smtClean="0"/>
              <a:t>の各規則に対して左辺が一致する規則の和が</a:t>
            </a:r>
            <a:r>
              <a:rPr lang="en-US" altLang="ja-JP" sz="1200" dirty="0" smtClean="0"/>
              <a:t>1</a:t>
            </a:r>
            <a:r>
              <a:rPr kumimoji="1" lang="ja-JP" altLang="en-US" sz="1200" dirty="0" smtClean="0"/>
              <a:t>になるよう</a:t>
            </a:r>
            <a:r>
              <a:rPr lang="ja-JP" altLang="en-US" sz="1200" dirty="0" smtClean="0"/>
              <a:t>確率を割り振り，各規則が適用される確率が独立であると考えて，構文木に対する確率を定義したものです．</a:t>
            </a:r>
            <a:endParaRPr lang="en-US" altLang="ja-JP" sz="120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200" dirty="0" smtClean="0"/>
              <a:t>このモデルでは文が与えられた時その出現確率を計算することができます．</a:t>
            </a:r>
            <a:endParaRPr lang="en-US" altLang="ja-JP" sz="1200"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en-US" altLang="ja-JP" sz="1200" dirty="0" smtClean="0"/>
          </a:p>
        </p:txBody>
      </p:sp>
      <p:sp>
        <p:nvSpPr>
          <p:cNvPr id="4" name="スライド番号プレースホルダー 3"/>
          <p:cNvSpPr>
            <a:spLocks noGrp="1"/>
          </p:cNvSpPr>
          <p:nvPr>
            <p:ph type="sldNum" sz="quarter" idx="10"/>
          </p:nvPr>
        </p:nvSpPr>
        <p:spPr/>
        <p:txBody>
          <a:bodyPr/>
          <a:lstStyle/>
          <a:p>
            <a:fld id="{CB14EFFC-698D-46C1-B3AA-13D5B83D026E}" type="slidenum">
              <a:rPr kumimoji="1" lang="ja-JP" altLang="en-US" smtClean="0"/>
              <a:t>5</a:t>
            </a:fld>
            <a:endParaRPr kumimoji="1" lang="ja-JP" altLang="en-US"/>
          </a:p>
        </p:txBody>
      </p:sp>
    </p:spTree>
    <p:extLst>
      <p:ext uri="{BB962C8B-B14F-4D97-AF65-F5344CB8AC3E}">
        <p14:creationId xmlns:p14="http://schemas.microsoft.com/office/powerpoint/2010/main" val="327501946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smtClean="0"/>
              <a:t>PCFG</a:t>
            </a:r>
            <a:r>
              <a:rPr kumimoji="1" lang="ja-JP" altLang="en-US" dirty="0" smtClean="0"/>
              <a:t>をプラン認識に適用することを考えます．</a:t>
            </a:r>
            <a:endParaRPr kumimoji="1" lang="en-US" altLang="ja-JP" dirty="0" smtClean="0"/>
          </a:p>
          <a:p>
            <a:r>
              <a:rPr kumimoji="1" lang="ja-JP" altLang="en-US" dirty="0" smtClean="0"/>
              <a:t>非終端記号が目的に対応し，終端記号が一回の行動に対応するように</a:t>
            </a:r>
            <a:r>
              <a:rPr kumimoji="1" lang="en-US" altLang="ja-JP" dirty="0" smtClean="0"/>
              <a:t>PCFG</a:t>
            </a:r>
            <a:r>
              <a:rPr kumimoji="1" lang="ja-JP" altLang="en-US" dirty="0" smtClean="0"/>
              <a:t>の文法を考えるとプラン認識と</a:t>
            </a:r>
            <a:r>
              <a:rPr kumimoji="1" lang="en-US" altLang="ja-JP" dirty="0" smtClean="0"/>
              <a:t>PCFG</a:t>
            </a:r>
            <a:r>
              <a:rPr kumimoji="1" lang="ja-JP" altLang="en-US" dirty="0" smtClean="0"/>
              <a:t>を対応付けて考えることができます．</a:t>
            </a:r>
            <a:endParaRPr kumimoji="1" lang="en-US" altLang="ja-JP" dirty="0" smtClean="0"/>
          </a:p>
          <a:p>
            <a:r>
              <a:rPr kumimoji="1" lang="ja-JP" altLang="en-US" dirty="0" smtClean="0"/>
              <a:t>左の図はこのようにして作った</a:t>
            </a:r>
            <a:r>
              <a:rPr kumimoji="1" lang="en-US" altLang="ja-JP" dirty="0" smtClean="0"/>
              <a:t>PCFG</a:t>
            </a:r>
            <a:r>
              <a:rPr kumimoji="1" lang="ja-JP" altLang="en-US" dirty="0" smtClean="0"/>
              <a:t>から作った構文木の例です．</a:t>
            </a:r>
            <a:endParaRPr kumimoji="1" lang="en-US" altLang="ja-JP" dirty="0" smtClean="0"/>
          </a:p>
          <a:p>
            <a:r>
              <a:rPr kumimoji="1" lang="ja-JP" altLang="en-US" dirty="0" smtClean="0"/>
              <a:t>一番下の四角はアクセスログなどから分かるユーザの行動でこのユーザは</a:t>
            </a:r>
            <a:r>
              <a:rPr lang="en-US" altLang="ja-JP" sz="1200" dirty="0" smtClean="0">
                <a:latin typeface="ＭＳ Ｐゴシック" pitchFamily="50" charset="-128"/>
                <a:ea typeface="ＭＳ Ｐゴシック" pitchFamily="50" charset="-128"/>
              </a:rPr>
              <a:t>Shopping</a:t>
            </a:r>
            <a:r>
              <a:rPr lang="ja-JP" altLang="en-US" sz="1200" dirty="0" smtClean="0">
                <a:latin typeface="ＭＳ Ｐゴシック" pitchFamily="50" charset="-128"/>
                <a:ea typeface="ＭＳ Ｐゴシック" pitchFamily="50" charset="-128"/>
              </a:rPr>
              <a:t>の目的でサイトを訪れ，</a:t>
            </a:r>
            <a:r>
              <a:rPr lang="en-US" altLang="ja-JP" sz="1200" dirty="0" smtClean="0">
                <a:latin typeface="ＭＳ Ｐゴシック" pitchFamily="50" charset="-128"/>
                <a:ea typeface="ＭＳ Ｐゴシック" pitchFamily="50" charset="-128"/>
              </a:rPr>
              <a:t>”book</a:t>
            </a:r>
            <a:r>
              <a:rPr lang="en-US" altLang="ja-JP" sz="1200" baseline="0" dirty="0" smtClean="0">
                <a:latin typeface="ＭＳ Ｐゴシック" pitchFamily="50" charset="-128"/>
                <a:ea typeface="ＭＳ Ｐゴシック" pitchFamily="50" charset="-128"/>
              </a:rPr>
              <a:t> A</a:t>
            </a:r>
            <a:r>
              <a:rPr lang="en-US" altLang="ja-JP" sz="1200" dirty="0" smtClean="0">
                <a:latin typeface="ＭＳ Ｐゴシック" pitchFamily="50" charset="-128"/>
                <a:ea typeface="ＭＳ Ｐゴシック" pitchFamily="50" charset="-128"/>
              </a:rPr>
              <a:t>”</a:t>
            </a:r>
            <a:r>
              <a:rPr lang="ja-JP" altLang="en-US" sz="1200" dirty="0" smtClean="0">
                <a:latin typeface="ＭＳ Ｐゴシック" pitchFamily="50" charset="-128"/>
                <a:ea typeface="ＭＳ Ｐゴシック" pitchFamily="50" charset="-128"/>
              </a:rPr>
              <a:t>と</a:t>
            </a:r>
            <a:r>
              <a:rPr lang="en-US" altLang="ja-JP" sz="1200" dirty="0" smtClean="0">
                <a:latin typeface="ＭＳ Ｐゴシック" pitchFamily="50" charset="-128"/>
                <a:ea typeface="ＭＳ Ｐゴシック" pitchFamily="50" charset="-128"/>
              </a:rPr>
              <a:t>”book</a:t>
            </a:r>
            <a:r>
              <a:rPr lang="en-US" altLang="ja-JP" sz="1200" baseline="0" dirty="0" smtClean="0">
                <a:latin typeface="ＭＳ Ｐゴシック" pitchFamily="50" charset="-128"/>
                <a:ea typeface="ＭＳ Ｐゴシック" pitchFamily="50" charset="-128"/>
              </a:rPr>
              <a:t> B</a:t>
            </a:r>
            <a:r>
              <a:rPr lang="en-US" altLang="ja-JP" sz="1200" dirty="0" smtClean="0">
                <a:latin typeface="ＭＳ Ｐゴシック" pitchFamily="50" charset="-128"/>
                <a:ea typeface="ＭＳ Ｐゴシック" pitchFamily="50" charset="-128"/>
              </a:rPr>
              <a:t>”</a:t>
            </a:r>
            <a:r>
              <a:rPr lang="ja-JP" altLang="en-US" sz="1200" dirty="0" smtClean="0">
                <a:latin typeface="ＭＳ Ｐゴシック" pitchFamily="50" charset="-128"/>
                <a:ea typeface="ＭＳ Ｐゴシック" pitchFamily="50" charset="-128"/>
              </a:rPr>
              <a:t>を探索した後で</a:t>
            </a:r>
            <a:r>
              <a:rPr lang="en-US" altLang="ja-JP" sz="1200" dirty="0" smtClean="0">
                <a:latin typeface="ＭＳ Ｐゴシック" pitchFamily="50" charset="-128"/>
                <a:ea typeface="ＭＳ Ｐゴシック" pitchFamily="50" charset="-128"/>
              </a:rPr>
              <a:t>”book</a:t>
            </a:r>
            <a:r>
              <a:rPr lang="en-US" altLang="ja-JP" sz="1200" baseline="0" dirty="0" smtClean="0">
                <a:latin typeface="ＭＳ Ｐゴシック" pitchFamily="50" charset="-128"/>
                <a:ea typeface="ＭＳ Ｐゴシック" pitchFamily="50" charset="-128"/>
              </a:rPr>
              <a:t> B</a:t>
            </a:r>
            <a:r>
              <a:rPr lang="en-US" altLang="ja-JP" sz="1200" dirty="0" smtClean="0">
                <a:latin typeface="ＭＳ Ｐゴシック" pitchFamily="50" charset="-128"/>
                <a:ea typeface="ＭＳ Ｐゴシック" pitchFamily="50" charset="-128"/>
              </a:rPr>
              <a:t>”</a:t>
            </a:r>
            <a:r>
              <a:rPr lang="ja-JP" altLang="en-US" sz="1200" dirty="0" smtClean="0">
                <a:latin typeface="ＭＳ Ｐゴシック" pitchFamily="50" charset="-128"/>
                <a:ea typeface="ＭＳ Ｐゴシック" pitchFamily="50" charset="-128"/>
              </a:rPr>
              <a:t>を買ったという事がわかります．</a:t>
            </a:r>
            <a:endParaRPr kumimoji="1" lang="en-US" altLang="ja-JP" dirty="0" smtClean="0"/>
          </a:p>
          <a:p>
            <a:r>
              <a:rPr kumimoji="1" lang="ja-JP" altLang="en-US" dirty="0" smtClean="0"/>
              <a:t>このようにすることで</a:t>
            </a:r>
            <a:r>
              <a:rPr kumimoji="1" lang="en-US" altLang="ja-JP" dirty="0" smtClean="0"/>
              <a:t>PCFG</a:t>
            </a:r>
            <a:r>
              <a:rPr kumimoji="1" lang="ja-JP" altLang="en-US" dirty="0" smtClean="0"/>
              <a:t>をプラン認識のモデルとして利用することができます．</a:t>
            </a:r>
            <a:endParaRPr kumimoji="1" lang="ja-JP" altLang="en-US" dirty="0"/>
          </a:p>
        </p:txBody>
      </p:sp>
      <p:sp>
        <p:nvSpPr>
          <p:cNvPr id="4" name="スライド番号プレースホルダー 3"/>
          <p:cNvSpPr>
            <a:spLocks noGrp="1"/>
          </p:cNvSpPr>
          <p:nvPr>
            <p:ph type="sldNum" sz="quarter" idx="10"/>
          </p:nvPr>
        </p:nvSpPr>
        <p:spPr/>
        <p:txBody>
          <a:bodyPr/>
          <a:lstStyle/>
          <a:p>
            <a:fld id="{CB14EFFC-698D-46C1-B3AA-13D5B83D026E}" type="slidenum">
              <a:rPr kumimoji="1" lang="ja-JP" altLang="en-US" smtClean="0"/>
              <a:t>6</a:t>
            </a:fld>
            <a:endParaRPr kumimoji="1" lang="ja-JP" altLang="en-US"/>
          </a:p>
        </p:txBody>
      </p:sp>
    </p:spTree>
    <p:extLst>
      <p:ext uri="{BB962C8B-B14F-4D97-AF65-F5344CB8AC3E}">
        <p14:creationId xmlns:p14="http://schemas.microsoft.com/office/powerpoint/2010/main" val="397504081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kumimoji="1" lang="ja-JP" altLang="en-US" dirty="0" smtClean="0"/>
              <a:t>ここまでで，</a:t>
            </a:r>
            <a:r>
              <a:rPr kumimoji="1" lang="en-US" altLang="ja-JP" dirty="0" smtClean="0"/>
              <a:t>PCFG</a:t>
            </a:r>
            <a:r>
              <a:rPr kumimoji="1" lang="ja-JP" altLang="en-US" dirty="0" smtClean="0"/>
              <a:t>を利用することで</a:t>
            </a:r>
            <a:r>
              <a:rPr lang="ja-JP" altLang="en-US" dirty="0" smtClean="0"/>
              <a:t>ユーザの行動の不確実性をモデル化することが可能になりました．</a:t>
            </a:r>
            <a:endParaRPr lang="en-US" altLang="ja-JP" dirty="0" smtClean="0"/>
          </a:p>
          <a:p>
            <a:pPr marL="0" marR="0" lvl="1" indent="0" algn="l" defTabSz="914400" rtl="0" eaLnBrk="1" fontAlgn="auto" latinLnBrk="0" hangingPunct="1">
              <a:lnSpc>
                <a:spcPct val="100000"/>
              </a:lnSpc>
              <a:spcBef>
                <a:spcPts val="0"/>
              </a:spcBef>
              <a:spcAft>
                <a:spcPts val="0"/>
              </a:spcAft>
              <a:buClrTx/>
              <a:buSzTx/>
              <a:buFontTx/>
              <a:buNone/>
              <a:tabLst/>
              <a:defRPr/>
            </a:pPr>
            <a:r>
              <a:rPr lang="ja-JP" altLang="en-US" dirty="0" smtClean="0"/>
              <a:t>しかし，残り二つの目的を達成するためには</a:t>
            </a:r>
            <a:r>
              <a:rPr lang="en-US" altLang="ja-JP" dirty="0" smtClean="0"/>
              <a:t>PCFG</a:t>
            </a:r>
            <a:r>
              <a:rPr lang="ja-JP" altLang="en-US" dirty="0" smtClean="0"/>
              <a:t>をそのまま利用することはできません．</a:t>
            </a:r>
            <a:endParaRPr lang="en-US" altLang="ja-JP" dirty="0" smtClean="0"/>
          </a:p>
          <a:p>
            <a:pPr marL="0" marR="0" lvl="1" indent="0" algn="l" defTabSz="914400" rtl="0" eaLnBrk="1" fontAlgn="auto" latinLnBrk="0" hangingPunct="1">
              <a:lnSpc>
                <a:spcPct val="100000"/>
              </a:lnSpc>
              <a:spcBef>
                <a:spcPts val="0"/>
              </a:spcBef>
              <a:spcAft>
                <a:spcPts val="0"/>
              </a:spcAft>
              <a:buClrTx/>
              <a:buSzTx/>
              <a:buFontTx/>
              <a:buNone/>
              <a:tabLst/>
              <a:defRPr/>
            </a:pPr>
            <a:r>
              <a:rPr lang="ja-JP" altLang="en-US" dirty="0" smtClean="0"/>
              <a:t>なぜなら，</a:t>
            </a:r>
            <a:r>
              <a:rPr lang="en-US" altLang="ja-JP" dirty="0" smtClean="0"/>
              <a:t>PCFG</a:t>
            </a:r>
            <a:r>
              <a:rPr lang="ja-JP" altLang="en-US" dirty="0" smtClean="0"/>
              <a:t>では文，つまり完全な行動列が与えられる必要があるからです．</a:t>
            </a:r>
            <a:endParaRPr lang="en-US" altLang="ja-JP" dirty="0" smtClean="0"/>
          </a:p>
          <a:p>
            <a:pPr marL="0" marR="0" lvl="1" indent="0" algn="l" defTabSz="914400" rtl="0" eaLnBrk="1" fontAlgn="auto" latinLnBrk="0" hangingPunct="1">
              <a:lnSpc>
                <a:spcPct val="100000"/>
              </a:lnSpc>
              <a:spcBef>
                <a:spcPts val="0"/>
              </a:spcBef>
              <a:spcAft>
                <a:spcPts val="0"/>
              </a:spcAft>
              <a:buClrTx/>
              <a:buSzTx/>
              <a:buFontTx/>
              <a:buNone/>
              <a:tabLst/>
              <a:defRPr/>
            </a:pPr>
            <a:r>
              <a:rPr lang="ja-JP" altLang="en-US" dirty="0" smtClean="0"/>
              <a:t>先ほどの例では本を買って初めて目的がショッピングであると推定出来ました．</a:t>
            </a:r>
            <a:endParaRPr lang="en-US" altLang="ja-JP" dirty="0" smtClean="0"/>
          </a:p>
          <a:p>
            <a:pPr marL="0" marR="0" lvl="1" indent="0" algn="l" defTabSz="914400" rtl="0" eaLnBrk="1" fontAlgn="auto" latinLnBrk="0" hangingPunct="1">
              <a:lnSpc>
                <a:spcPct val="100000"/>
              </a:lnSpc>
              <a:spcBef>
                <a:spcPts val="0"/>
              </a:spcBef>
              <a:spcAft>
                <a:spcPts val="0"/>
              </a:spcAft>
              <a:buClrTx/>
              <a:buSzTx/>
              <a:buFontTx/>
              <a:buNone/>
              <a:tabLst/>
              <a:defRPr/>
            </a:pPr>
            <a:r>
              <a:rPr lang="ja-JP" altLang="en-US" dirty="0" smtClean="0"/>
              <a:t>しかし，それでは広告表示を行うには遅すぎます．</a:t>
            </a:r>
            <a:endParaRPr lang="en-US" altLang="ja-JP" dirty="0" smtClean="0"/>
          </a:p>
          <a:p>
            <a:pPr marL="0" marR="0" lvl="1" indent="0" algn="l" defTabSz="914400" rtl="0" eaLnBrk="1" fontAlgn="auto" latinLnBrk="0" hangingPunct="1">
              <a:lnSpc>
                <a:spcPct val="100000"/>
              </a:lnSpc>
              <a:spcBef>
                <a:spcPts val="0"/>
              </a:spcBef>
              <a:spcAft>
                <a:spcPts val="0"/>
              </a:spcAft>
              <a:buClrTx/>
              <a:buSzTx/>
              <a:buFontTx/>
              <a:buNone/>
              <a:tabLst/>
              <a:defRPr/>
            </a:pPr>
            <a:r>
              <a:rPr lang="ja-JP" altLang="en-US" dirty="0" smtClean="0"/>
              <a:t>また，途中で諦めて離脱した場合にも目的を推定できません．</a:t>
            </a:r>
            <a:endParaRPr lang="en-US" altLang="ja-JP" dirty="0" smtClean="0"/>
          </a:p>
        </p:txBody>
      </p:sp>
      <p:sp>
        <p:nvSpPr>
          <p:cNvPr id="4" name="スライド番号プレースホルダー 3"/>
          <p:cNvSpPr>
            <a:spLocks noGrp="1"/>
          </p:cNvSpPr>
          <p:nvPr>
            <p:ph type="sldNum" sz="quarter" idx="10"/>
          </p:nvPr>
        </p:nvSpPr>
        <p:spPr/>
        <p:txBody>
          <a:bodyPr/>
          <a:lstStyle/>
          <a:p>
            <a:fld id="{CB14EFFC-698D-46C1-B3AA-13D5B83D026E}" type="slidenum">
              <a:rPr kumimoji="1" lang="ja-JP" altLang="en-US" smtClean="0"/>
              <a:t>7</a:t>
            </a:fld>
            <a:endParaRPr kumimoji="1" lang="ja-JP" altLang="en-US"/>
          </a:p>
        </p:txBody>
      </p:sp>
    </p:spTree>
    <p:extLst>
      <p:ext uri="{BB962C8B-B14F-4D97-AF65-F5344CB8AC3E}">
        <p14:creationId xmlns:p14="http://schemas.microsoft.com/office/powerpoint/2010/main" val="60009295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mc:AlternateContent xmlns:mc="http://schemas.openxmlformats.org/markup-compatibility/2006" xmlns:a14="http://schemas.microsoft.com/office/drawing/2010/main">
        <mc:Choice Requires="a14">
          <p:sp>
            <p:nvSpPr>
              <p:cNvPr id="3" name="ノート プレースホルダー 2"/>
              <p:cNvSpPr>
                <a:spLocks noGrp="1"/>
              </p:cNvSpPr>
              <p:nvPr>
                <p:ph type="body" idx="1"/>
              </p:nvPr>
            </p:nvSpPr>
            <p:spPr/>
            <p:txBody>
              <a:bodyPr/>
              <a:lstStyle/>
              <a:p>
                <a:r>
                  <a:rPr kumimoji="1" lang="ja-JP" altLang="en-US" dirty="0" smtClean="0"/>
                  <a:t>そこで最初から途中までの</a:t>
                </a:r>
                <a:r>
                  <a:rPr lang="ja-JP" altLang="en-US" dirty="0" smtClean="0">
                    <a:latin typeface="+mn-ea"/>
                  </a:rPr>
                  <a:t>文の</a:t>
                </a:r>
                <a:r>
                  <a:rPr lang="ja-JP" altLang="en-US" dirty="0" smtClean="0"/>
                  <a:t>接頭部分列のみが与えられた時，プラン認識を行う手法を提案します．</a:t>
                </a:r>
                <a:endParaRPr lang="en-US" altLang="ja-JP" dirty="0" smtClean="0"/>
              </a:p>
              <a:p>
                <a:pPr marL="0" marR="0" lvl="1" indent="0" algn="l" defTabSz="914400" rtl="0" eaLnBrk="1" fontAlgn="auto" latinLnBrk="0" hangingPunct="1">
                  <a:lnSpc>
                    <a:spcPct val="100000"/>
                  </a:lnSpc>
                  <a:spcBef>
                    <a:spcPts val="0"/>
                  </a:spcBef>
                  <a:spcAft>
                    <a:spcPts val="0"/>
                  </a:spcAft>
                  <a:buClrTx/>
                  <a:buSzTx/>
                  <a:buFontTx/>
                  <a:buNone/>
                  <a:tabLst/>
                  <a:defRPr/>
                </a:pPr>
                <a:r>
                  <a:rPr lang="ja-JP" altLang="en-US" dirty="0" smtClean="0">
                    <a:latin typeface="+mn-ea"/>
                  </a:rPr>
                  <a:t>この文の</a:t>
                </a:r>
                <a:r>
                  <a:rPr lang="ja-JP" altLang="en-US" dirty="0" smtClean="0"/>
                  <a:t>接頭部分列のことを</a:t>
                </a:r>
                <a:r>
                  <a:rPr lang="en-US" altLang="ja-JP" dirty="0" smtClean="0">
                    <a:latin typeface="+mn-ea"/>
                  </a:rPr>
                  <a:t>Prefix</a:t>
                </a:r>
                <a:r>
                  <a:rPr lang="ja-JP" altLang="en-US" dirty="0" smtClean="0">
                    <a:latin typeface="+mn-ea"/>
                  </a:rPr>
                  <a:t>と呼び，</a:t>
                </a:r>
                <a:r>
                  <a:rPr lang="en-US" altLang="ja-JP" dirty="0" smtClean="0">
                    <a:latin typeface="+mn-ea"/>
                  </a:rPr>
                  <a:t> Prefix</a:t>
                </a:r>
                <a:r>
                  <a:rPr lang="ja-JP" altLang="en-US" dirty="0" smtClean="0">
                    <a:latin typeface="+mn-ea"/>
                  </a:rPr>
                  <a:t>確率を</a:t>
                </a:r>
                <a:r>
                  <a:rPr lang="ja-JP" altLang="en-US" dirty="0" smtClean="0"/>
                  <a:t>同一</a:t>
                </a:r>
                <a:r>
                  <a:rPr lang="en-US" altLang="ja-JP" dirty="0" smtClean="0"/>
                  <a:t> prefix </a:t>
                </a:r>
                <a:r>
                  <a:rPr lang="ja-JP" altLang="en-US" dirty="0" smtClean="0"/>
                  <a:t>を持つすべての文の確率の和で定義します．</a:t>
                </a:r>
                <a:endParaRPr lang="en-US" altLang="ja-JP" dirty="0" smtClean="0"/>
              </a:p>
              <a:p>
                <a:pPr marL="0" marR="0" lvl="1" indent="0" algn="l" defTabSz="914400" rtl="0" eaLnBrk="1" fontAlgn="auto" latinLnBrk="0" hangingPunct="1">
                  <a:lnSpc>
                    <a:spcPct val="100000"/>
                  </a:lnSpc>
                  <a:spcBef>
                    <a:spcPts val="0"/>
                  </a:spcBef>
                  <a:spcAft>
                    <a:spcPts val="0"/>
                  </a:spcAft>
                  <a:buClrTx/>
                  <a:buSzTx/>
                  <a:buFontTx/>
                  <a:buNone/>
                  <a:tabLst/>
                  <a:defRPr/>
                </a:pPr>
                <a:endParaRPr lang="en-US" altLang="ja-JP" dirty="0" smtClean="0"/>
              </a:p>
              <a:p>
                <a:pPr marL="0" marR="0" lvl="1" indent="0" algn="l" defTabSz="914400" rtl="0" eaLnBrk="1" fontAlgn="auto" latinLnBrk="0" hangingPunct="1">
                  <a:lnSpc>
                    <a:spcPct val="100000"/>
                  </a:lnSpc>
                  <a:spcBef>
                    <a:spcPts val="0"/>
                  </a:spcBef>
                  <a:spcAft>
                    <a:spcPts val="0"/>
                  </a:spcAft>
                  <a:buClrTx/>
                  <a:buSzTx/>
                  <a:buFontTx/>
                  <a:buNone/>
                  <a:tabLst/>
                  <a:defRPr/>
                </a:pPr>
                <a:r>
                  <a:rPr lang="ja-JP" altLang="en-US" dirty="0" smtClean="0"/>
                  <a:t>下の枠はその例です．</a:t>
                </a:r>
                <a:endParaRPr lang="en-US" altLang="ja-JP" dirty="0" smtClean="0"/>
              </a:p>
              <a:p>
                <a:pPr marL="0" marR="0" lvl="1" indent="0" algn="l" defTabSz="914400" rtl="0" eaLnBrk="1" fontAlgn="auto" latinLnBrk="0" hangingPunct="1">
                  <a:lnSpc>
                    <a:spcPct val="100000"/>
                  </a:lnSpc>
                  <a:spcBef>
                    <a:spcPts val="0"/>
                  </a:spcBef>
                  <a:spcAft>
                    <a:spcPts val="0"/>
                  </a:spcAft>
                  <a:buClrTx/>
                  <a:buSzTx/>
                  <a:buFontTx/>
                  <a:buNone/>
                  <a:tabLst/>
                  <a:defRPr/>
                </a:pPr>
                <a:r>
                  <a:rPr lang="ja-JP" altLang="en-US" sz="1200" dirty="0" smtClean="0">
                    <a:solidFill>
                      <a:sysClr val="windowText" lastClr="000000"/>
                    </a:solidFill>
                  </a:rPr>
                  <a:t>文：</a:t>
                </a:r>
                <a14:m>
                  <m:oMath xmlns:m="http://schemas.openxmlformats.org/officeDocument/2006/math">
                    <m:r>
                      <m:rPr>
                        <m:nor/>
                      </m:rPr>
                      <a:rPr lang="en-US" altLang="ja-JP" sz="1200" dirty="0">
                        <a:solidFill>
                          <a:sysClr val="windowText" lastClr="000000"/>
                        </a:solidFill>
                        <a:latin typeface="Cambria Math"/>
                      </a:rPr>
                      <m:t>abc</m:t>
                    </m:r>
                    <m:r>
                      <m:rPr>
                        <m:nor/>
                      </m:rPr>
                      <a:rPr lang="en-US" altLang="ja-JP" sz="1200" dirty="0">
                        <a:solidFill>
                          <a:sysClr val="windowText" lastClr="000000"/>
                        </a:solidFill>
                        <a:latin typeface="Cambria Math"/>
                      </a:rPr>
                      <m:t>, </m:t>
                    </m:r>
                    <m:r>
                      <m:rPr>
                        <m:nor/>
                      </m:rPr>
                      <a:rPr lang="en-US" altLang="ja-JP" sz="1200" dirty="0">
                        <a:solidFill>
                          <a:sysClr val="windowText" lastClr="000000"/>
                        </a:solidFill>
                        <a:latin typeface="Cambria Math"/>
                      </a:rPr>
                      <m:t>abcd</m:t>
                    </m:r>
                    <m:r>
                      <m:rPr>
                        <m:nor/>
                      </m:rPr>
                      <a:rPr lang="en-US" altLang="ja-JP" sz="1200" dirty="0">
                        <a:solidFill>
                          <a:sysClr val="windowText" lastClr="000000"/>
                        </a:solidFill>
                        <a:latin typeface="Cambria Math"/>
                      </a:rPr>
                      <m:t>, </m:t>
                    </m:r>
                    <m:r>
                      <m:rPr>
                        <m:nor/>
                      </m:rPr>
                      <a:rPr lang="en-US" altLang="ja-JP" sz="1200" dirty="0">
                        <a:solidFill>
                          <a:sysClr val="windowText" lastClr="000000"/>
                        </a:solidFill>
                        <a:latin typeface="Cambria Math"/>
                      </a:rPr>
                      <m:t>bcd</m:t>
                    </m:r>
                  </m:oMath>
                </a14:m>
                <a:r>
                  <a:rPr lang="ja-JP" altLang="en-US" sz="1200" dirty="0" smtClean="0">
                    <a:solidFill>
                      <a:sysClr val="windowText" lastClr="000000"/>
                    </a:solidFill>
                    <a:latin typeface="+mn-ea"/>
                  </a:rPr>
                  <a:t>があるとき文の確率は</a:t>
                </a:r>
                <a:r>
                  <a:rPr lang="en-US" altLang="ja-JP" sz="1200" dirty="0" smtClean="0">
                    <a:solidFill>
                      <a:sysClr val="windowText" lastClr="000000"/>
                    </a:solidFill>
                    <a:latin typeface="+mn-ea"/>
                  </a:rPr>
                  <a:t>PCFG</a:t>
                </a:r>
                <a:r>
                  <a:rPr lang="ja-JP" altLang="en-US" sz="1200" dirty="0" smtClean="0">
                    <a:solidFill>
                      <a:sysClr val="windowText" lastClr="000000"/>
                    </a:solidFill>
                    <a:latin typeface="+mn-ea"/>
                  </a:rPr>
                  <a:t>を用いて計算出来ます．</a:t>
                </a:r>
                <a:endParaRPr lang="en-US" altLang="ja-JP" sz="1200" dirty="0" smtClean="0">
                  <a:solidFill>
                    <a:sysClr val="windowText" lastClr="000000"/>
                  </a:solidFill>
                  <a:latin typeface="+mn-ea"/>
                </a:endParaRPr>
              </a:p>
              <a:p>
                <a:pPr marL="0" marR="0" lvl="1" indent="0" algn="l" defTabSz="914400" rtl="0" eaLnBrk="1" fontAlgn="auto" latinLnBrk="0" hangingPunct="1">
                  <a:lnSpc>
                    <a:spcPct val="100000"/>
                  </a:lnSpc>
                  <a:spcBef>
                    <a:spcPts val="0"/>
                  </a:spcBef>
                  <a:spcAft>
                    <a:spcPts val="0"/>
                  </a:spcAft>
                  <a:buClrTx/>
                  <a:buSzTx/>
                  <a:buFontTx/>
                  <a:buNone/>
                  <a:tabLst/>
                  <a:defRPr/>
                </a:pPr>
                <a:r>
                  <a:rPr lang="ja-JP" altLang="en-US" sz="1200" dirty="0" smtClean="0">
                    <a:solidFill>
                      <a:sysClr val="windowText" lastClr="000000"/>
                    </a:solidFill>
                    <a:latin typeface="+mn-ea"/>
                  </a:rPr>
                  <a:t>すると</a:t>
                </a:r>
                <a:r>
                  <a:rPr lang="en-US" altLang="ja-JP" sz="1200" dirty="0" smtClean="0">
                    <a:solidFill>
                      <a:sysClr val="windowText" lastClr="000000"/>
                    </a:solidFill>
                    <a:latin typeface="+mn-lt"/>
                  </a:rPr>
                  <a:t>prefix</a:t>
                </a:r>
                <a:r>
                  <a:rPr lang="ja-JP" altLang="en-US" sz="1200" dirty="0" smtClean="0">
                    <a:solidFill>
                      <a:sysClr val="windowText" lastClr="000000"/>
                    </a:solidFill>
                  </a:rPr>
                  <a:t>：</a:t>
                </a:r>
                <a:r>
                  <a:rPr lang="en-US" altLang="ja-JP" sz="1200" dirty="0" err="1" smtClean="0">
                    <a:solidFill>
                      <a:sysClr val="windowText" lastClr="000000"/>
                    </a:solidFill>
                  </a:rPr>
                  <a:t>ab</a:t>
                </a:r>
                <a:r>
                  <a:rPr lang="ja-JP" altLang="en-US" sz="1200" dirty="0" smtClean="0">
                    <a:solidFill>
                      <a:sysClr val="windowText" lastClr="000000"/>
                    </a:solidFill>
                  </a:rPr>
                  <a:t>はこれらの内</a:t>
                </a:r>
                <a:r>
                  <a:rPr lang="en-US" altLang="ja-JP" sz="1200" dirty="0" err="1" smtClean="0">
                    <a:solidFill>
                      <a:sysClr val="windowText" lastClr="000000"/>
                    </a:solidFill>
                  </a:rPr>
                  <a:t>ab</a:t>
                </a:r>
                <a:r>
                  <a:rPr lang="ja-JP" altLang="en-US" sz="1200" dirty="0" err="1" smtClean="0">
                    <a:solidFill>
                      <a:sysClr val="windowText" lastClr="000000"/>
                    </a:solidFill>
                  </a:rPr>
                  <a:t>を接</a:t>
                </a:r>
                <a:r>
                  <a:rPr lang="ja-JP" altLang="en-US" sz="1200" dirty="0" smtClean="0">
                    <a:solidFill>
                      <a:sysClr val="windowText" lastClr="000000"/>
                    </a:solidFill>
                  </a:rPr>
                  <a:t>頭部分列に持つ文の和なので以下のように定義できます．</a:t>
                </a:r>
                <a:endParaRPr lang="en-US" altLang="ja-JP" sz="1200" dirty="0" smtClean="0">
                  <a:solidFill>
                    <a:sysClr val="windowText" lastClr="000000"/>
                  </a:solidFill>
                </a:endParaRPr>
              </a:p>
              <a:p>
                <a:pPr marL="0" marR="0" lvl="1" indent="0" algn="l" defTabSz="914400" rtl="0" eaLnBrk="1" fontAlgn="auto" latinLnBrk="0" hangingPunct="1">
                  <a:lnSpc>
                    <a:spcPct val="100000"/>
                  </a:lnSpc>
                  <a:spcBef>
                    <a:spcPts val="0"/>
                  </a:spcBef>
                  <a:spcAft>
                    <a:spcPts val="0"/>
                  </a:spcAft>
                  <a:buClrTx/>
                  <a:buSzTx/>
                  <a:buFontTx/>
                  <a:buNone/>
                  <a:tabLst/>
                  <a:defRPr/>
                </a:pPr>
                <a:endParaRPr lang="en-US" altLang="ja-JP" sz="1200" dirty="0">
                  <a:solidFill>
                    <a:sysClr val="windowText" lastClr="000000"/>
                  </a:solidFill>
                  <a:latin typeface="+mn-ea"/>
                </a:endParaRPr>
              </a:p>
              <a:p>
                <a:pPr marL="0" marR="0" lvl="1" indent="0" algn="l" defTabSz="914400" rtl="0" eaLnBrk="1" fontAlgn="auto" latinLnBrk="0" hangingPunct="1">
                  <a:lnSpc>
                    <a:spcPct val="100000"/>
                  </a:lnSpc>
                  <a:spcBef>
                    <a:spcPts val="0"/>
                  </a:spcBef>
                  <a:spcAft>
                    <a:spcPts val="0"/>
                  </a:spcAft>
                  <a:buClrTx/>
                  <a:buSzTx/>
                  <a:buFontTx/>
                  <a:buNone/>
                  <a:tabLst/>
                  <a:defRPr/>
                </a:pPr>
                <a:endParaRPr lang="en-US" altLang="ja-JP" dirty="0" smtClean="0"/>
              </a:p>
              <a:p>
                <a:pPr marL="0" marR="0" lvl="1" indent="0" algn="l" defTabSz="914400" rtl="0" eaLnBrk="1" fontAlgn="auto" latinLnBrk="0" hangingPunct="1">
                  <a:lnSpc>
                    <a:spcPct val="100000"/>
                  </a:lnSpc>
                  <a:spcBef>
                    <a:spcPts val="0"/>
                  </a:spcBef>
                  <a:spcAft>
                    <a:spcPts val="0"/>
                  </a:spcAft>
                  <a:buClrTx/>
                  <a:buSzTx/>
                  <a:buFontTx/>
                  <a:buNone/>
                  <a:tabLst/>
                  <a:defRPr/>
                </a:pPr>
                <a:endParaRPr lang="en-US" altLang="ja-JP" dirty="0" smtClean="0"/>
              </a:p>
            </p:txBody>
          </p:sp>
        </mc:Choice>
        <mc:Fallback xmlns="">
          <p:sp>
            <p:nvSpPr>
              <p:cNvPr id="3" name="ノート プレースホルダー 2"/>
              <p:cNvSpPr>
                <a:spLocks noGrp="1"/>
              </p:cNvSpPr>
              <p:nvPr>
                <p:ph type="body" idx="1"/>
              </p:nvPr>
            </p:nvSpPr>
            <p:spPr/>
            <p:txBody>
              <a:bodyPr/>
              <a:lstStyle/>
              <a:p>
                <a:r>
                  <a:rPr kumimoji="1" lang="ja-JP" altLang="en-US" dirty="0" smtClean="0"/>
                  <a:t>そこで最初から途中までの</a:t>
                </a:r>
                <a:r>
                  <a:rPr lang="ja-JP" altLang="en-US" dirty="0" smtClean="0">
                    <a:latin typeface="+mn-ea"/>
                  </a:rPr>
                  <a:t>文の</a:t>
                </a:r>
                <a:r>
                  <a:rPr lang="ja-JP" altLang="en-US" dirty="0" smtClean="0"/>
                  <a:t>接頭部分列のみが与えられた時，プラン認識を行う手法を提案します．</a:t>
                </a:r>
                <a:endParaRPr lang="en-US" altLang="ja-JP" dirty="0" smtClean="0"/>
              </a:p>
              <a:p>
                <a:pPr marL="0" marR="0" lvl="1" indent="0" algn="l" defTabSz="914400" rtl="0" eaLnBrk="1" fontAlgn="auto" latinLnBrk="0" hangingPunct="1">
                  <a:lnSpc>
                    <a:spcPct val="100000"/>
                  </a:lnSpc>
                  <a:spcBef>
                    <a:spcPts val="0"/>
                  </a:spcBef>
                  <a:spcAft>
                    <a:spcPts val="0"/>
                  </a:spcAft>
                  <a:buClrTx/>
                  <a:buSzTx/>
                  <a:buFontTx/>
                  <a:buNone/>
                  <a:tabLst/>
                  <a:defRPr/>
                </a:pPr>
                <a:r>
                  <a:rPr lang="ja-JP" altLang="en-US" dirty="0" smtClean="0">
                    <a:latin typeface="+mn-ea"/>
                  </a:rPr>
                  <a:t>この文の</a:t>
                </a:r>
                <a:r>
                  <a:rPr lang="ja-JP" altLang="en-US" dirty="0" smtClean="0"/>
                  <a:t>接頭部分列のことを</a:t>
                </a:r>
                <a:r>
                  <a:rPr lang="en-US" altLang="ja-JP" dirty="0" smtClean="0">
                    <a:latin typeface="+mn-ea"/>
                  </a:rPr>
                  <a:t>Prefix</a:t>
                </a:r>
                <a:r>
                  <a:rPr lang="ja-JP" altLang="en-US" dirty="0" smtClean="0">
                    <a:latin typeface="+mn-ea"/>
                  </a:rPr>
                  <a:t>と呼び，</a:t>
                </a:r>
                <a:r>
                  <a:rPr lang="en-US" altLang="ja-JP" dirty="0" smtClean="0">
                    <a:latin typeface="+mn-ea"/>
                  </a:rPr>
                  <a:t> Prefix</a:t>
                </a:r>
                <a:r>
                  <a:rPr lang="ja-JP" altLang="en-US" dirty="0" smtClean="0">
                    <a:latin typeface="+mn-ea"/>
                  </a:rPr>
                  <a:t>確率を</a:t>
                </a:r>
                <a:r>
                  <a:rPr lang="ja-JP" altLang="en-US" dirty="0" smtClean="0"/>
                  <a:t>同一</a:t>
                </a:r>
                <a:r>
                  <a:rPr lang="en-US" altLang="ja-JP" dirty="0" smtClean="0"/>
                  <a:t> prefix </a:t>
                </a:r>
                <a:r>
                  <a:rPr lang="ja-JP" altLang="en-US" dirty="0" smtClean="0"/>
                  <a:t>を</a:t>
                </a:r>
                <a:r>
                  <a:rPr lang="ja-JP" altLang="en-US" dirty="0" smtClean="0"/>
                  <a:t>持つすべての文の確率の</a:t>
                </a:r>
                <a:r>
                  <a:rPr lang="ja-JP" altLang="en-US" dirty="0" smtClean="0"/>
                  <a:t>和で定義します．</a:t>
                </a:r>
                <a:endParaRPr lang="en-US" altLang="ja-JP" dirty="0" smtClean="0"/>
              </a:p>
              <a:p>
                <a:pPr marL="0" marR="0" lvl="1" indent="0" algn="l" defTabSz="914400" rtl="0" eaLnBrk="1" fontAlgn="auto" latinLnBrk="0" hangingPunct="1">
                  <a:lnSpc>
                    <a:spcPct val="100000"/>
                  </a:lnSpc>
                  <a:spcBef>
                    <a:spcPts val="0"/>
                  </a:spcBef>
                  <a:spcAft>
                    <a:spcPts val="0"/>
                  </a:spcAft>
                  <a:buClrTx/>
                  <a:buSzTx/>
                  <a:buFontTx/>
                  <a:buNone/>
                  <a:tabLst/>
                  <a:defRPr/>
                </a:pPr>
                <a:endParaRPr lang="en-US" altLang="ja-JP" dirty="0" smtClean="0"/>
              </a:p>
              <a:p>
                <a:pPr marL="0" marR="0" lvl="1" indent="0" algn="l" defTabSz="914400" rtl="0" eaLnBrk="1" fontAlgn="auto" latinLnBrk="0" hangingPunct="1">
                  <a:lnSpc>
                    <a:spcPct val="100000"/>
                  </a:lnSpc>
                  <a:spcBef>
                    <a:spcPts val="0"/>
                  </a:spcBef>
                  <a:spcAft>
                    <a:spcPts val="0"/>
                  </a:spcAft>
                  <a:buClrTx/>
                  <a:buSzTx/>
                  <a:buFontTx/>
                  <a:buNone/>
                  <a:tabLst/>
                  <a:defRPr/>
                </a:pPr>
                <a:r>
                  <a:rPr lang="ja-JP" altLang="en-US" dirty="0" smtClean="0"/>
                  <a:t>下の枠はその例です．</a:t>
                </a:r>
                <a:endParaRPr lang="en-US" altLang="ja-JP" dirty="0" smtClean="0"/>
              </a:p>
              <a:p>
                <a:pPr marL="0" marR="0" lvl="1" indent="0" algn="l" defTabSz="914400" rtl="0" eaLnBrk="1" fontAlgn="auto" latinLnBrk="0" hangingPunct="1">
                  <a:lnSpc>
                    <a:spcPct val="100000"/>
                  </a:lnSpc>
                  <a:spcBef>
                    <a:spcPts val="0"/>
                  </a:spcBef>
                  <a:spcAft>
                    <a:spcPts val="0"/>
                  </a:spcAft>
                  <a:buClrTx/>
                  <a:buSzTx/>
                  <a:buFontTx/>
                  <a:buNone/>
                  <a:tabLst/>
                  <a:defRPr/>
                </a:pPr>
                <a:r>
                  <a:rPr lang="ja-JP" altLang="en-US" sz="1200" dirty="0" smtClean="0">
                    <a:solidFill>
                      <a:sysClr val="windowText" lastClr="000000"/>
                    </a:solidFill>
                  </a:rPr>
                  <a:t>文：</a:t>
                </a:r>
                <a:r>
                  <a:rPr lang="en-US" altLang="ja-JP" sz="1200" i="0" dirty="0">
                    <a:solidFill>
                      <a:sysClr val="windowText" lastClr="000000"/>
                    </a:solidFill>
                    <a:latin typeface="Cambria Math"/>
                  </a:rPr>
                  <a:t>"abc, abcd, bcd</a:t>
                </a:r>
                <a:r>
                  <a:rPr lang="ja-JP" altLang="en-US" sz="1200" i="0" dirty="0">
                    <a:solidFill>
                      <a:sysClr val="windowText" lastClr="000000"/>
                    </a:solidFill>
                    <a:latin typeface="Cambria Math"/>
                  </a:rPr>
                  <a:t>"</a:t>
                </a:r>
                <a:r>
                  <a:rPr lang="ja-JP" altLang="en-US" sz="1200" dirty="0" smtClean="0">
                    <a:solidFill>
                      <a:sysClr val="windowText" lastClr="000000"/>
                    </a:solidFill>
                    <a:latin typeface="+mn-ea"/>
                  </a:rPr>
                  <a:t>があるとき文の確率は</a:t>
                </a:r>
                <a:r>
                  <a:rPr lang="en-US" altLang="ja-JP" sz="1200" dirty="0" smtClean="0">
                    <a:solidFill>
                      <a:sysClr val="windowText" lastClr="000000"/>
                    </a:solidFill>
                    <a:latin typeface="+mn-ea"/>
                  </a:rPr>
                  <a:t>PCFG</a:t>
                </a:r>
                <a:r>
                  <a:rPr lang="ja-JP" altLang="en-US" sz="1200" dirty="0" smtClean="0">
                    <a:solidFill>
                      <a:sysClr val="windowText" lastClr="000000"/>
                    </a:solidFill>
                    <a:latin typeface="+mn-ea"/>
                  </a:rPr>
                  <a:t>を用いて計算出来ます．</a:t>
                </a:r>
                <a:endParaRPr lang="en-US" altLang="ja-JP" sz="1200" dirty="0" smtClean="0">
                  <a:solidFill>
                    <a:sysClr val="windowText" lastClr="000000"/>
                  </a:solidFill>
                  <a:latin typeface="+mn-ea"/>
                </a:endParaRPr>
              </a:p>
              <a:p>
                <a:pPr marL="0" marR="0" lvl="1" indent="0" algn="l" defTabSz="914400" rtl="0" eaLnBrk="1" fontAlgn="auto" latinLnBrk="0" hangingPunct="1">
                  <a:lnSpc>
                    <a:spcPct val="100000"/>
                  </a:lnSpc>
                  <a:spcBef>
                    <a:spcPts val="0"/>
                  </a:spcBef>
                  <a:spcAft>
                    <a:spcPts val="0"/>
                  </a:spcAft>
                  <a:buClrTx/>
                  <a:buSzTx/>
                  <a:buFontTx/>
                  <a:buNone/>
                  <a:tabLst/>
                  <a:defRPr/>
                </a:pPr>
                <a:r>
                  <a:rPr lang="ja-JP" altLang="en-US" sz="1200" dirty="0" smtClean="0">
                    <a:solidFill>
                      <a:sysClr val="windowText" lastClr="000000"/>
                    </a:solidFill>
                    <a:latin typeface="+mn-ea"/>
                  </a:rPr>
                  <a:t>すると</a:t>
                </a:r>
                <a:r>
                  <a:rPr lang="en-US" altLang="ja-JP" sz="1200" dirty="0" smtClean="0">
                    <a:solidFill>
                      <a:sysClr val="windowText" lastClr="000000"/>
                    </a:solidFill>
                    <a:latin typeface="+mn-lt"/>
                  </a:rPr>
                  <a:t>prefix</a:t>
                </a:r>
                <a:r>
                  <a:rPr lang="ja-JP" altLang="en-US" sz="1200" dirty="0" smtClean="0">
                    <a:solidFill>
                      <a:sysClr val="windowText" lastClr="000000"/>
                    </a:solidFill>
                  </a:rPr>
                  <a:t>：</a:t>
                </a:r>
                <a:r>
                  <a:rPr lang="en-US" altLang="ja-JP" sz="1200" dirty="0" err="1" smtClean="0">
                    <a:solidFill>
                      <a:sysClr val="windowText" lastClr="000000"/>
                    </a:solidFill>
                  </a:rPr>
                  <a:t>ab</a:t>
                </a:r>
                <a:r>
                  <a:rPr lang="ja-JP" altLang="en-US" sz="1200" dirty="0" smtClean="0">
                    <a:solidFill>
                      <a:sysClr val="windowText" lastClr="000000"/>
                    </a:solidFill>
                  </a:rPr>
                  <a:t>はこれらの内</a:t>
                </a:r>
                <a:r>
                  <a:rPr lang="en-US" altLang="ja-JP" sz="1200" dirty="0" err="1" smtClean="0">
                    <a:solidFill>
                      <a:sysClr val="windowText" lastClr="000000"/>
                    </a:solidFill>
                  </a:rPr>
                  <a:t>ab</a:t>
                </a:r>
                <a:r>
                  <a:rPr lang="ja-JP" altLang="en-US" sz="1200" dirty="0" err="1" smtClean="0">
                    <a:solidFill>
                      <a:sysClr val="windowText" lastClr="000000"/>
                    </a:solidFill>
                  </a:rPr>
                  <a:t>を接</a:t>
                </a:r>
                <a:r>
                  <a:rPr lang="ja-JP" altLang="en-US" sz="1200" dirty="0" smtClean="0">
                    <a:solidFill>
                      <a:sysClr val="windowText" lastClr="000000"/>
                    </a:solidFill>
                  </a:rPr>
                  <a:t>頭部分列に持つ文の和なので以下のように定義できます．</a:t>
                </a:r>
                <a:endParaRPr lang="en-US" altLang="ja-JP" sz="1200" dirty="0" smtClean="0">
                  <a:solidFill>
                    <a:sysClr val="windowText" lastClr="000000"/>
                  </a:solidFill>
                </a:endParaRPr>
              </a:p>
              <a:p>
                <a:pPr marL="0" marR="0" lvl="1" indent="0" algn="l" defTabSz="914400" rtl="0" eaLnBrk="1" fontAlgn="auto" latinLnBrk="0" hangingPunct="1">
                  <a:lnSpc>
                    <a:spcPct val="100000"/>
                  </a:lnSpc>
                  <a:spcBef>
                    <a:spcPts val="0"/>
                  </a:spcBef>
                  <a:spcAft>
                    <a:spcPts val="0"/>
                  </a:spcAft>
                  <a:buClrTx/>
                  <a:buSzTx/>
                  <a:buFontTx/>
                  <a:buNone/>
                  <a:tabLst/>
                  <a:defRPr/>
                </a:pPr>
                <a:endParaRPr lang="en-US" altLang="ja-JP" sz="1200" dirty="0">
                  <a:solidFill>
                    <a:sysClr val="windowText" lastClr="000000"/>
                  </a:solidFill>
                  <a:latin typeface="+mn-ea"/>
                </a:endParaRPr>
              </a:p>
              <a:p>
                <a:pPr marL="0" marR="0" lvl="1" indent="0" algn="l" defTabSz="914400" rtl="0" eaLnBrk="1" fontAlgn="auto" latinLnBrk="0" hangingPunct="1">
                  <a:lnSpc>
                    <a:spcPct val="100000"/>
                  </a:lnSpc>
                  <a:spcBef>
                    <a:spcPts val="0"/>
                  </a:spcBef>
                  <a:spcAft>
                    <a:spcPts val="0"/>
                  </a:spcAft>
                  <a:buClrTx/>
                  <a:buSzTx/>
                  <a:buFontTx/>
                  <a:buNone/>
                  <a:tabLst/>
                  <a:defRPr/>
                </a:pPr>
                <a:endParaRPr lang="en-US" altLang="ja-JP" dirty="0" smtClean="0"/>
              </a:p>
              <a:p>
                <a:pPr marL="0" marR="0" lvl="1" indent="0" algn="l" defTabSz="914400" rtl="0" eaLnBrk="1" fontAlgn="auto" latinLnBrk="0" hangingPunct="1">
                  <a:lnSpc>
                    <a:spcPct val="100000"/>
                  </a:lnSpc>
                  <a:spcBef>
                    <a:spcPts val="0"/>
                  </a:spcBef>
                  <a:spcAft>
                    <a:spcPts val="0"/>
                  </a:spcAft>
                  <a:buClrTx/>
                  <a:buSzTx/>
                  <a:buFontTx/>
                  <a:buNone/>
                  <a:tabLst/>
                  <a:defRPr/>
                </a:pPr>
                <a:endParaRPr lang="en-US" altLang="ja-JP" dirty="0" smtClean="0"/>
              </a:p>
            </p:txBody>
          </p:sp>
        </mc:Fallback>
      </mc:AlternateContent>
      <p:sp>
        <p:nvSpPr>
          <p:cNvPr id="4" name="スライド番号プレースホルダー 3"/>
          <p:cNvSpPr>
            <a:spLocks noGrp="1"/>
          </p:cNvSpPr>
          <p:nvPr>
            <p:ph type="sldNum" sz="quarter" idx="10"/>
          </p:nvPr>
        </p:nvSpPr>
        <p:spPr/>
        <p:txBody>
          <a:bodyPr/>
          <a:lstStyle/>
          <a:p>
            <a:fld id="{CB14EFFC-698D-46C1-B3AA-13D5B83D026E}" type="slidenum">
              <a:rPr kumimoji="1" lang="ja-JP" altLang="en-US" smtClean="0"/>
              <a:t>8</a:t>
            </a:fld>
            <a:endParaRPr kumimoji="1" lang="ja-JP" altLang="en-US"/>
          </a:p>
        </p:txBody>
      </p:sp>
    </p:spTree>
    <p:extLst>
      <p:ext uri="{BB962C8B-B14F-4D97-AF65-F5344CB8AC3E}">
        <p14:creationId xmlns:p14="http://schemas.microsoft.com/office/powerpoint/2010/main" val="30377464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smtClean="0"/>
              <a:t>Prefix</a:t>
            </a:r>
            <a:r>
              <a:rPr kumimoji="1" lang="ja-JP" altLang="en-US" dirty="0" smtClean="0"/>
              <a:t>確率の計算にはひとつ困難さが存在します．</a:t>
            </a:r>
            <a:endParaRPr kumimoji="1" lang="en-US" altLang="ja-JP" dirty="0" smtClean="0"/>
          </a:p>
          <a:p>
            <a:pPr marL="0" marR="0" lvl="1" indent="0" algn="l" defTabSz="914400" rtl="0" eaLnBrk="1" fontAlgn="auto" latinLnBrk="0" hangingPunct="1">
              <a:lnSpc>
                <a:spcPct val="100000"/>
              </a:lnSpc>
              <a:spcBef>
                <a:spcPts val="0"/>
              </a:spcBef>
              <a:spcAft>
                <a:spcPts val="0"/>
              </a:spcAft>
              <a:buClrTx/>
              <a:buSzTx/>
              <a:buFontTx/>
              <a:buNone/>
              <a:tabLst/>
              <a:defRPr/>
            </a:pPr>
            <a:r>
              <a:rPr kumimoji="1" lang="ja-JP" altLang="en-US" dirty="0" smtClean="0"/>
              <a:t>それは</a:t>
            </a:r>
            <a:r>
              <a:rPr lang="ja-JP" altLang="en-US" dirty="0" smtClean="0"/>
              <a:t>同一</a:t>
            </a:r>
            <a:r>
              <a:rPr lang="en-US" altLang="ja-JP" dirty="0" smtClean="0"/>
              <a:t> prefix </a:t>
            </a:r>
            <a:r>
              <a:rPr lang="ja-JP" altLang="en-US" dirty="0" smtClean="0"/>
              <a:t>を持つ文が無限に存在する場合がある</a:t>
            </a:r>
            <a:r>
              <a:rPr kumimoji="1" lang="ja-JP" altLang="en-US" dirty="0" smtClean="0"/>
              <a:t>ということです．</a:t>
            </a:r>
            <a:endParaRPr kumimoji="1" lang="en-US" altLang="ja-JP" dirty="0" smtClean="0"/>
          </a:p>
          <a:p>
            <a:pPr marL="0" marR="0" lvl="1" indent="0" algn="l" defTabSz="914400" rtl="0" eaLnBrk="1" fontAlgn="auto" latinLnBrk="0" hangingPunct="1">
              <a:lnSpc>
                <a:spcPct val="100000"/>
              </a:lnSpc>
              <a:spcBef>
                <a:spcPts val="0"/>
              </a:spcBef>
              <a:spcAft>
                <a:spcPts val="0"/>
              </a:spcAft>
              <a:buClrTx/>
              <a:buSzTx/>
              <a:buFontTx/>
              <a:buNone/>
              <a:tabLst/>
              <a:defRPr/>
            </a:pPr>
            <a:r>
              <a:rPr kumimoji="1" lang="ja-JP" altLang="en-US" dirty="0" smtClean="0"/>
              <a:t>次のような規則と確率を考えた時</a:t>
            </a:r>
            <a:r>
              <a:rPr lang="en-US" altLang="ja-JP" dirty="0" smtClean="0"/>
              <a:t>prefix </a:t>
            </a:r>
            <a:r>
              <a:rPr lang="ja-JP" altLang="en-US" dirty="0" smtClean="0"/>
              <a:t>　</a:t>
            </a:r>
            <a:r>
              <a:rPr lang="en-US" altLang="ja-JP" dirty="0" smtClean="0"/>
              <a:t>“b a”</a:t>
            </a:r>
            <a:r>
              <a:rPr lang="ja-JP" altLang="en-US" dirty="0" smtClean="0"/>
              <a:t>　をもつ文は無限に存在し，構文木も無限に存在します．</a:t>
            </a:r>
            <a:endParaRPr lang="en-US" altLang="ja-JP" dirty="0" smtClean="0"/>
          </a:p>
        </p:txBody>
      </p:sp>
      <p:sp>
        <p:nvSpPr>
          <p:cNvPr id="4" name="スライド番号プレースホルダー 3"/>
          <p:cNvSpPr>
            <a:spLocks noGrp="1"/>
          </p:cNvSpPr>
          <p:nvPr>
            <p:ph type="sldNum" sz="quarter" idx="10"/>
          </p:nvPr>
        </p:nvSpPr>
        <p:spPr/>
        <p:txBody>
          <a:bodyPr/>
          <a:lstStyle/>
          <a:p>
            <a:fld id="{CB14EFFC-698D-46C1-B3AA-13D5B83D026E}" type="slidenum">
              <a:rPr kumimoji="1" lang="ja-JP" altLang="en-US" smtClean="0"/>
              <a:t>9</a:t>
            </a:fld>
            <a:endParaRPr kumimoji="1" lang="ja-JP" altLang="en-US"/>
          </a:p>
        </p:txBody>
      </p:sp>
    </p:spTree>
    <p:extLst>
      <p:ext uri="{BB962C8B-B14F-4D97-AF65-F5344CB8AC3E}">
        <p14:creationId xmlns:p14="http://schemas.microsoft.com/office/powerpoint/2010/main" val="32347578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B4D43784-F56C-4CEE-AB0A-C93C269B5F81}" type="datetime1">
              <a:rPr kumimoji="1" lang="ja-JP" altLang="en-US" smtClean="0"/>
              <a:t>2013/7/26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E417BAC-85B5-4DF5-BDC9-3FEF99C0B2AD}" type="slidenum">
              <a:rPr kumimoji="1" lang="ja-JP" altLang="en-US" smtClean="0"/>
              <a:t>‹#›</a:t>
            </a:fld>
            <a:endParaRPr kumimoji="1" lang="ja-JP" altLang="en-US"/>
          </a:p>
        </p:txBody>
      </p:sp>
    </p:spTree>
    <p:extLst>
      <p:ext uri="{BB962C8B-B14F-4D97-AF65-F5344CB8AC3E}">
        <p14:creationId xmlns:p14="http://schemas.microsoft.com/office/powerpoint/2010/main" val="42150254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04A4FBF7-E3E1-4963-A858-A9ED043E74F0}" type="datetime1">
              <a:rPr kumimoji="1" lang="ja-JP" altLang="en-US" smtClean="0"/>
              <a:t>2013/7/26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E417BAC-85B5-4DF5-BDC9-3FEF99C0B2AD}" type="slidenum">
              <a:rPr kumimoji="1" lang="ja-JP" altLang="en-US" smtClean="0"/>
              <a:t>‹#›</a:t>
            </a:fld>
            <a:endParaRPr kumimoji="1" lang="ja-JP" altLang="en-US"/>
          </a:p>
        </p:txBody>
      </p:sp>
    </p:spTree>
    <p:extLst>
      <p:ext uri="{BB962C8B-B14F-4D97-AF65-F5344CB8AC3E}">
        <p14:creationId xmlns:p14="http://schemas.microsoft.com/office/powerpoint/2010/main" val="6155690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9D449B76-ABED-4969-889F-965950157BAC}" type="datetime1">
              <a:rPr kumimoji="1" lang="ja-JP" altLang="en-US" smtClean="0"/>
              <a:t>2013/7/26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E417BAC-85B5-4DF5-BDC9-3FEF99C0B2AD}" type="slidenum">
              <a:rPr kumimoji="1" lang="ja-JP" altLang="en-US" smtClean="0"/>
              <a:t>‹#›</a:t>
            </a:fld>
            <a:endParaRPr kumimoji="1" lang="ja-JP" altLang="en-US"/>
          </a:p>
        </p:txBody>
      </p:sp>
    </p:spTree>
    <p:extLst>
      <p:ext uri="{BB962C8B-B14F-4D97-AF65-F5344CB8AC3E}">
        <p14:creationId xmlns:p14="http://schemas.microsoft.com/office/powerpoint/2010/main" val="20200732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D32D12B5-E6CB-4C7F-A033-1108EA9531C3}" type="datetime1">
              <a:rPr kumimoji="1" lang="ja-JP" altLang="en-US" smtClean="0"/>
              <a:t>2013/7/26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E417BAC-85B5-4DF5-BDC9-3FEF99C0B2AD}" type="slidenum">
              <a:rPr kumimoji="1" lang="ja-JP" altLang="en-US" smtClean="0"/>
              <a:t>‹#›</a:t>
            </a:fld>
            <a:endParaRPr kumimoji="1" lang="ja-JP" altLang="en-US"/>
          </a:p>
        </p:txBody>
      </p:sp>
    </p:spTree>
    <p:extLst>
      <p:ext uri="{BB962C8B-B14F-4D97-AF65-F5344CB8AC3E}">
        <p14:creationId xmlns:p14="http://schemas.microsoft.com/office/powerpoint/2010/main" val="2221323063"/>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01656B2D-9949-45D6-B37A-96E0BEF63EB6}" type="datetime1">
              <a:rPr kumimoji="1" lang="ja-JP" altLang="en-US" smtClean="0"/>
              <a:t>2013/7/26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E417BAC-85B5-4DF5-BDC9-3FEF99C0B2AD}" type="slidenum">
              <a:rPr kumimoji="1" lang="ja-JP" altLang="en-US" smtClean="0"/>
              <a:t>‹#›</a:t>
            </a:fld>
            <a:endParaRPr kumimoji="1" lang="ja-JP" altLang="en-US"/>
          </a:p>
        </p:txBody>
      </p:sp>
    </p:spTree>
    <p:extLst>
      <p:ext uri="{BB962C8B-B14F-4D97-AF65-F5344CB8AC3E}">
        <p14:creationId xmlns:p14="http://schemas.microsoft.com/office/powerpoint/2010/main" val="28506596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6B3C358A-2047-4B54-A4E2-44769E3000FE}" type="datetime1">
              <a:rPr kumimoji="1" lang="ja-JP" altLang="en-US" smtClean="0"/>
              <a:t>2013/7/26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CE417BAC-85B5-4DF5-BDC9-3FEF99C0B2AD}" type="slidenum">
              <a:rPr kumimoji="1" lang="ja-JP" altLang="en-US" smtClean="0"/>
              <a:t>‹#›</a:t>
            </a:fld>
            <a:endParaRPr kumimoji="1" lang="ja-JP" altLang="en-US"/>
          </a:p>
        </p:txBody>
      </p:sp>
    </p:spTree>
    <p:extLst>
      <p:ext uri="{BB962C8B-B14F-4D97-AF65-F5344CB8AC3E}">
        <p14:creationId xmlns:p14="http://schemas.microsoft.com/office/powerpoint/2010/main" val="34857997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768F1088-CFEB-42D1-B61F-004042B62EC5}" type="datetime1">
              <a:rPr kumimoji="1" lang="ja-JP" altLang="en-US" smtClean="0"/>
              <a:t>2013/7/26</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CE417BAC-85B5-4DF5-BDC9-3FEF99C0B2AD}" type="slidenum">
              <a:rPr kumimoji="1" lang="ja-JP" altLang="en-US" smtClean="0"/>
              <a:t>‹#›</a:t>
            </a:fld>
            <a:endParaRPr kumimoji="1" lang="ja-JP" altLang="en-US"/>
          </a:p>
        </p:txBody>
      </p:sp>
    </p:spTree>
    <p:extLst>
      <p:ext uri="{BB962C8B-B14F-4D97-AF65-F5344CB8AC3E}">
        <p14:creationId xmlns:p14="http://schemas.microsoft.com/office/powerpoint/2010/main" val="4362665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74B5D250-35BE-47DC-ADD7-8795A5215731}" type="datetime1">
              <a:rPr kumimoji="1" lang="ja-JP" altLang="en-US" smtClean="0"/>
              <a:t>2013/7/26</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CE417BAC-85B5-4DF5-BDC9-3FEF99C0B2AD}" type="slidenum">
              <a:rPr kumimoji="1" lang="ja-JP" altLang="en-US" smtClean="0"/>
              <a:t>‹#›</a:t>
            </a:fld>
            <a:endParaRPr kumimoji="1" lang="ja-JP" altLang="en-US"/>
          </a:p>
        </p:txBody>
      </p:sp>
    </p:spTree>
    <p:extLst>
      <p:ext uri="{BB962C8B-B14F-4D97-AF65-F5344CB8AC3E}">
        <p14:creationId xmlns:p14="http://schemas.microsoft.com/office/powerpoint/2010/main" val="41434408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5F94E7C9-1045-4E28-BB7D-465BDBF5FEB1}" type="datetime1">
              <a:rPr kumimoji="1" lang="ja-JP" altLang="en-US" smtClean="0"/>
              <a:t>2013/7/26</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CE417BAC-85B5-4DF5-BDC9-3FEF99C0B2AD}" type="slidenum">
              <a:rPr kumimoji="1" lang="ja-JP" altLang="en-US" smtClean="0"/>
              <a:t>‹#›</a:t>
            </a:fld>
            <a:endParaRPr kumimoji="1" lang="ja-JP" altLang="en-US"/>
          </a:p>
        </p:txBody>
      </p:sp>
    </p:spTree>
    <p:extLst>
      <p:ext uri="{BB962C8B-B14F-4D97-AF65-F5344CB8AC3E}">
        <p14:creationId xmlns:p14="http://schemas.microsoft.com/office/powerpoint/2010/main" val="18446776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096E6628-66CD-4583-ACA9-9352B108FB89}" type="datetime1">
              <a:rPr kumimoji="1" lang="ja-JP" altLang="en-US" smtClean="0"/>
              <a:t>2013/7/26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CE417BAC-85B5-4DF5-BDC9-3FEF99C0B2AD}" type="slidenum">
              <a:rPr kumimoji="1" lang="ja-JP" altLang="en-US" smtClean="0"/>
              <a:t>‹#›</a:t>
            </a:fld>
            <a:endParaRPr kumimoji="1" lang="ja-JP" altLang="en-US"/>
          </a:p>
        </p:txBody>
      </p:sp>
    </p:spTree>
    <p:extLst>
      <p:ext uri="{BB962C8B-B14F-4D97-AF65-F5344CB8AC3E}">
        <p14:creationId xmlns:p14="http://schemas.microsoft.com/office/powerpoint/2010/main" val="24177586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C2B31473-995F-45D5-8F50-5BBCBEAB63B0}" type="datetime1">
              <a:rPr kumimoji="1" lang="ja-JP" altLang="en-US" smtClean="0"/>
              <a:t>2013/7/26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CE417BAC-85B5-4DF5-BDC9-3FEF99C0B2AD}" type="slidenum">
              <a:rPr kumimoji="1" lang="ja-JP" altLang="en-US" smtClean="0"/>
              <a:t>‹#›</a:t>
            </a:fld>
            <a:endParaRPr kumimoji="1" lang="ja-JP" altLang="en-US"/>
          </a:p>
        </p:txBody>
      </p:sp>
    </p:spTree>
    <p:extLst>
      <p:ext uri="{BB962C8B-B14F-4D97-AF65-F5344CB8AC3E}">
        <p14:creationId xmlns:p14="http://schemas.microsoft.com/office/powerpoint/2010/main" val="28696972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B5B608D-6722-4A9D-BF3C-6C5D5C4D3309}" type="datetime1">
              <a:rPr kumimoji="1" lang="ja-JP" altLang="en-US" smtClean="0"/>
              <a:t>2013/7/26</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165304"/>
            <a:ext cx="2133600" cy="556171"/>
          </a:xfrm>
          <a:prstGeom prst="rect">
            <a:avLst/>
          </a:prstGeom>
        </p:spPr>
        <p:txBody>
          <a:bodyPr vert="horz" lIns="91440" tIns="45720" rIns="91440" bIns="45720" rtlCol="0" anchor="ctr"/>
          <a:lstStyle>
            <a:lvl1pPr algn="r">
              <a:defRPr sz="3200">
                <a:solidFill>
                  <a:schemeClr val="tx1">
                    <a:tint val="75000"/>
                  </a:schemeClr>
                </a:solidFill>
              </a:defRPr>
            </a:lvl1pPr>
          </a:lstStyle>
          <a:p>
            <a:fld id="{CE417BAC-85B5-4DF5-BDC9-3FEF99C0B2AD}" type="slidenum">
              <a:rPr lang="ja-JP" altLang="en-US" smtClean="0"/>
              <a:pPr/>
              <a:t>‹#›</a:t>
            </a:fld>
            <a:endParaRPr lang="ja-JP" altLang="en-US"/>
          </a:p>
        </p:txBody>
      </p:sp>
    </p:spTree>
    <p:extLst>
      <p:ext uri="{BB962C8B-B14F-4D97-AF65-F5344CB8AC3E}">
        <p14:creationId xmlns:p14="http://schemas.microsoft.com/office/powerpoint/2010/main" val="41142956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3.xml"/><Relationship Id="rId1" Type="http://schemas.openxmlformats.org/officeDocument/2006/relationships/slideLayout" Target="../slideLayouts/slideLayout2.xml"/><Relationship Id="rId6" Type="http://schemas.openxmlformats.org/officeDocument/2006/relationships/hyperlink" Target="http://sato-www.cs.titech.ac.jp/en/publication/" TargetMode="External"/><Relationship Id="rId5" Type="http://schemas.openxmlformats.org/officeDocument/2006/relationships/image" Target="../media/image13.png"/><Relationship Id="rId4" Type="http://schemas.openxmlformats.org/officeDocument/2006/relationships/image" Target="../media/image12.png"/></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ato-www.cs.titech.ac.jp/en/publication/"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2.png"/></Relationships>
</file>

<file path=ppt/slides/_rels/slide20.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0.xml"/><Relationship Id="rId1" Type="http://schemas.openxmlformats.org/officeDocument/2006/relationships/slideLayout" Target="../slideLayouts/slideLayout2.xml"/><Relationship Id="rId4" Type="http://schemas.openxmlformats.org/officeDocument/2006/relationships/chart" Target="../charts/char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chart" Target="../charts/chart3.xml"/><Relationship Id="rId7" Type="http://schemas.openxmlformats.org/officeDocument/2006/relationships/image" Target="../media/image110.png"/><Relationship Id="rId2" Type="http://schemas.openxmlformats.org/officeDocument/2006/relationships/notesSlide" Target="../notesSlides/notesSlide22.xml"/><Relationship Id="rId1" Type="http://schemas.openxmlformats.org/officeDocument/2006/relationships/slideLayout" Target="../slideLayouts/slideLayout2.xml"/><Relationship Id="rId6" Type="http://schemas.openxmlformats.org/officeDocument/2006/relationships/image" Target="../media/image100.png"/><Relationship Id="rId5" Type="http://schemas.openxmlformats.org/officeDocument/2006/relationships/image" Target="../media/image91.png"/><Relationship Id="rId4" Type="http://schemas.openxmlformats.org/officeDocument/2006/relationships/chart" Target="../charts/chart4.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8" Type="http://schemas.openxmlformats.org/officeDocument/2006/relationships/image" Target="../media/image17.png"/><Relationship Id="rId3" Type="http://schemas.openxmlformats.org/officeDocument/2006/relationships/chart" Target="../charts/chart5.xml"/><Relationship Id="rId7" Type="http://schemas.openxmlformats.org/officeDocument/2006/relationships/chart" Target="../charts/chart7.xml"/><Relationship Id="rId2" Type="http://schemas.openxmlformats.org/officeDocument/2006/relationships/notesSlide" Target="../notesSlides/notesSlide24.xml"/><Relationship Id="rId1" Type="http://schemas.openxmlformats.org/officeDocument/2006/relationships/slideLayout" Target="../slideLayouts/slideLayout2.xml"/><Relationship Id="rId6" Type="http://schemas.openxmlformats.org/officeDocument/2006/relationships/image" Target="../media/image16.png"/><Relationship Id="rId5" Type="http://schemas.openxmlformats.org/officeDocument/2006/relationships/image" Target="../media/image140.png"/><Relationship Id="rId4" Type="http://schemas.openxmlformats.org/officeDocument/2006/relationships/chart" Target="../charts/chart6.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70.png"/><Relationship Id="rId2" Type="http://schemas.openxmlformats.org/officeDocument/2006/relationships/image" Target="../media/image60.png"/><Relationship Id="rId1" Type="http://schemas.openxmlformats.org/officeDocument/2006/relationships/slideLayout" Target="../slideLayouts/slideLayout2.xml"/><Relationship Id="rId4" Type="http://schemas.openxmlformats.org/officeDocument/2006/relationships/image" Target="../media/image80.png"/></Relationships>
</file>

<file path=ppt/slides/_rels/slide28.xml.rels><?xml version="1.0" encoding="UTF-8" standalone="yes"?>
<Relationships xmlns="http://schemas.openxmlformats.org/package/2006/relationships"><Relationship Id="rId2" Type="http://schemas.openxmlformats.org/officeDocument/2006/relationships/image" Target="../media/image90.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image" Target="../media/image2.png"/><Relationship Id="rId5" Type="http://schemas.openxmlformats.org/officeDocument/2006/relationships/image" Target="../media/image1.png"/><Relationship Id="rId4" Type="http://schemas.openxmlformats.org/officeDocument/2006/relationships/image" Target="../media/image5.pn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image" Target="../media/image61.png"/></Relationships>
</file>

<file path=ppt/slides/_rels/slide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9.xml"/><Relationship Id="rId1" Type="http://schemas.openxmlformats.org/officeDocument/2006/relationships/slideLayout" Target="../slideLayouts/slideLayout2.xml"/><Relationship Id="rId5" Type="http://schemas.openxmlformats.org/officeDocument/2006/relationships/image" Target="../media/image9.png"/><Relationship Id="rId4" Type="http://schemas.openxmlformats.org/officeDocument/2006/relationships/image" Target="../media/image8.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normAutofit fontScale="90000"/>
          </a:bodyPr>
          <a:lstStyle/>
          <a:p>
            <a:r>
              <a:rPr lang="en-US" altLang="ja-JP" dirty="0"/>
              <a:t>Prefix</a:t>
            </a:r>
            <a:r>
              <a:rPr lang="ja-JP" altLang="en-US" dirty="0"/>
              <a:t>確率を用いたプラン認識の</a:t>
            </a:r>
            <a:r>
              <a:rPr lang="en-US" altLang="ja-JP" dirty="0"/>
              <a:t>Web</a:t>
            </a:r>
            <a:r>
              <a:rPr lang="ja-JP" altLang="en-US" dirty="0"/>
              <a:t>アクセスログ解析への応用</a:t>
            </a:r>
            <a:endParaRPr kumimoji="1" lang="ja-JP" altLang="en-US" dirty="0"/>
          </a:p>
        </p:txBody>
      </p:sp>
      <p:sp>
        <p:nvSpPr>
          <p:cNvPr id="3" name="サブタイトル 2"/>
          <p:cNvSpPr>
            <a:spLocks noGrp="1"/>
          </p:cNvSpPr>
          <p:nvPr>
            <p:ph type="subTitle" idx="1"/>
          </p:nvPr>
        </p:nvSpPr>
        <p:spPr/>
        <p:txBody>
          <a:bodyPr>
            <a:normAutofit/>
          </a:bodyPr>
          <a:lstStyle/>
          <a:p>
            <a:r>
              <a:rPr lang="ja-JP" altLang="en-US" dirty="0" smtClean="0"/>
              <a:t>東京工業大学</a:t>
            </a:r>
            <a:endParaRPr lang="en-US" altLang="ja-JP" dirty="0" smtClean="0"/>
          </a:p>
          <a:p>
            <a:r>
              <a:rPr lang="ja-JP" altLang="en-US" dirty="0" smtClean="0"/>
              <a:t>情報理工学研究科</a:t>
            </a:r>
            <a:r>
              <a:rPr lang="ja-JP" altLang="en-US" dirty="0"/>
              <a:t>　</a:t>
            </a:r>
            <a:r>
              <a:rPr lang="ja-JP" altLang="en-US" dirty="0" smtClean="0"/>
              <a:t>計算工学専攻</a:t>
            </a:r>
            <a:r>
              <a:rPr lang="zh-TW" altLang="en-US" dirty="0"/>
              <a:t/>
            </a:r>
            <a:br>
              <a:rPr lang="zh-TW" altLang="en-US" dirty="0"/>
            </a:br>
            <a:r>
              <a:rPr lang="zh-TW" altLang="en-US" dirty="0"/>
              <a:t>佐藤研究室  </a:t>
            </a:r>
            <a:r>
              <a:rPr lang="en-US" altLang="zh-TW" dirty="0"/>
              <a:t>:</a:t>
            </a:r>
            <a:r>
              <a:rPr lang="zh-TW" altLang="en-US" dirty="0"/>
              <a:t>小島 諒介</a:t>
            </a:r>
            <a:endParaRPr kumimoji="1" lang="ja-JP" altLang="en-US" dirty="0"/>
          </a:p>
        </p:txBody>
      </p:sp>
      <p:sp>
        <p:nvSpPr>
          <p:cNvPr id="4" name="スライド番号プレースホルダー 3"/>
          <p:cNvSpPr>
            <a:spLocks noGrp="1"/>
          </p:cNvSpPr>
          <p:nvPr>
            <p:ph type="sldNum" sz="quarter" idx="12"/>
          </p:nvPr>
        </p:nvSpPr>
        <p:spPr/>
        <p:txBody>
          <a:bodyPr/>
          <a:lstStyle/>
          <a:p>
            <a:fld id="{CE417BAC-85B5-4DF5-BDC9-3FEF99C0B2AD}" type="slidenum">
              <a:rPr kumimoji="1" lang="ja-JP" altLang="en-US" smtClean="0"/>
              <a:t>1</a:t>
            </a:fld>
            <a:endParaRPr kumimoji="1" lang="ja-JP" altLang="en-US" dirty="0"/>
          </a:p>
        </p:txBody>
      </p:sp>
    </p:spTree>
    <p:extLst>
      <p:ext uri="{BB962C8B-B14F-4D97-AF65-F5344CB8AC3E}">
        <p14:creationId xmlns:p14="http://schemas.microsoft.com/office/powerpoint/2010/main" val="181727986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 prefix </a:t>
            </a:r>
            <a:r>
              <a:rPr kumimoji="1" lang="ja-JP" altLang="en-US" dirty="0" smtClean="0"/>
              <a:t>確率の計算</a:t>
            </a:r>
            <a:endParaRPr kumimoji="1" lang="ja-JP" altLang="en-US" dirty="0"/>
          </a:p>
        </p:txBody>
      </p:sp>
      <p:sp>
        <p:nvSpPr>
          <p:cNvPr id="3" name="コンテンツ プレースホルダー 2"/>
          <p:cNvSpPr>
            <a:spLocks noGrp="1"/>
          </p:cNvSpPr>
          <p:nvPr>
            <p:ph idx="1"/>
          </p:nvPr>
        </p:nvSpPr>
        <p:spPr>
          <a:xfrm>
            <a:off x="3163490" y="2260782"/>
            <a:ext cx="4864894" cy="792088"/>
          </a:xfrm>
        </p:spPr>
        <p:txBody>
          <a:bodyPr/>
          <a:lstStyle/>
          <a:p>
            <a:pPr marL="0" lvl="1" indent="0">
              <a:buNone/>
            </a:pPr>
            <a:r>
              <a:rPr lang="en-US" altLang="ja-JP" dirty="0" smtClean="0"/>
              <a:t> prefix </a:t>
            </a:r>
            <a:r>
              <a:rPr lang="ja-JP" altLang="en-US" dirty="0" smtClean="0"/>
              <a:t>　</a:t>
            </a:r>
            <a:r>
              <a:rPr lang="en-US" altLang="ja-JP" dirty="0" smtClean="0"/>
              <a:t>“b a”</a:t>
            </a:r>
            <a:r>
              <a:rPr lang="ja-JP" altLang="en-US" dirty="0" smtClean="0"/>
              <a:t>　をもつ文</a:t>
            </a:r>
            <a:endParaRPr lang="en-US" altLang="ja-JP" dirty="0" smtClean="0"/>
          </a:p>
        </p:txBody>
      </p:sp>
      <p:grpSp>
        <p:nvGrpSpPr>
          <p:cNvPr id="19" name="グループ化 18"/>
          <p:cNvGrpSpPr/>
          <p:nvPr/>
        </p:nvGrpSpPr>
        <p:grpSpPr>
          <a:xfrm>
            <a:off x="157586" y="2277086"/>
            <a:ext cx="2700300" cy="1687689"/>
            <a:chOff x="179512" y="3273890"/>
            <a:chExt cx="3456384" cy="2160241"/>
          </a:xfrm>
        </p:grpSpPr>
        <p:sp>
          <p:nvSpPr>
            <p:cNvPr id="4" name="コンテンツ プレースホルダー 2"/>
            <p:cNvSpPr txBox="1">
              <a:spLocks/>
            </p:cNvSpPr>
            <p:nvPr/>
          </p:nvSpPr>
          <p:spPr>
            <a:xfrm>
              <a:off x="179512" y="3273890"/>
              <a:ext cx="2232248" cy="2160240"/>
            </a:xfrm>
            <a:prstGeom prst="rect">
              <a:avLst/>
            </a:prstGeom>
          </p:spPr>
          <p:style>
            <a:lnRef idx="2">
              <a:schemeClr val="accent2"/>
            </a:lnRef>
            <a:fillRef idx="1">
              <a:schemeClr val="lt1"/>
            </a:fillRef>
            <a:effectRef idx="0">
              <a:schemeClr val="accent2"/>
            </a:effectRef>
            <a:fontRef idx="minor">
              <a:schemeClr val="dk1"/>
            </a:fontRef>
          </p:style>
          <p:txBody>
            <a:bodyPr vert="horz" lIns="91440" tIns="45720" rIns="91440" bIns="45720" rtlCol="0">
              <a:normAutofit fontScale="85000" lnSpcReduction="20000"/>
            </a:bodyPr>
            <a:lst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pPr marL="0" indent="0">
                <a:buNone/>
              </a:pPr>
              <a:r>
                <a:rPr lang="ja-JP" altLang="en-US" dirty="0"/>
                <a:t>規則</a:t>
              </a:r>
              <a:endParaRPr lang="en-US" altLang="ja-JP" dirty="0" smtClean="0">
                <a:latin typeface="ＭＳ Ｐゴシック" pitchFamily="50" charset="-128"/>
                <a:ea typeface="ＭＳ Ｐゴシック" pitchFamily="50" charset="-128"/>
              </a:endParaRPr>
            </a:p>
            <a:p>
              <a:pPr marL="0" indent="0">
                <a:buNone/>
              </a:pPr>
              <a:r>
                <a:rPr lang="en-US" altLang="ja-JP" dirty="0" smtClean="0">
                  <a:latin typeface="ＭＳ Ｐゴシック" pitchFamily="50" charset="-128"/>
                  <a:ea typeface="ＭＳ Ｐゴシック" pitchFamily="50" charset="-128"/>
                </a:rPr>
                <a:t>S</a:t>
              </a:r>
              <a:r>
                <a:rPr lang="en-US" altLang="ja-JP" dirty="0" smtClean="0"/>
                <a:t> </a:t>
              </a:r>
              <a:r>
                <a:rPr lang="ja-JP" altLang="en-US" dirty="0" smtClean="0">
                  <a:latin typeface="ＭＳ Ｐゴシック" pitchFamily="50" charset="-128"/>
                  <a:ea typeface="ＭＳ Ｐゴシック" pitchFamily="50" charset="-128"/>
                </a:rPr>
                <a:t>→　</a:t>
              </a:r>
              <a:r>
                <a:rPr lang="en-US" altLang="ja-JP" dirty="0">
                  <a:latin typeface="ＭＳ Ｐゴシック" pitchFamily="50" charset="-128"/>
                  <a:ea typeface="ＭＳ Ｐゴシック" pitchFamily="50" charset="-128"/>
                </a:rPr>
                <a:t>N</a:t>
              </a:r>
              <a:endParaRPr lang="en-US" altLang="ja-JP" dirty="0" smtClean="0">
                <a:latin typeface="ＭＳ Ｐゴシック" pitchFamily="50" charset="-128"/>
                <a:ea typeface="ＭＳ Ｐゴシック" pitchFamily="50" charset="-128"/>
              </a:endParaRPr>
            </a:p>
            <a:p>
              <a:pPr marL="0" indent="0">
                <a:buNone/>
              </a:pPr>
              <a:r>
                <a:rPr lang="en-US" altLang="ja-JP" dirty="0">
                  <a:latin typeface="ＭＳ Ｐゴシック" pitchFamily="50" charset="-128"/>
                  <a:ea typeface="ＭＳ Ｐゴシック" pitchFamily="50" charset="-128"/>
                </a:rPr>
                <a:t>N</a:t>
              </a:r>
              <a:r>
                <a:rPr lang="en-US" altLang="ja-JP" dirty="0" smtClean="0">
                  <a:latin typeface="ＭＳ Ｐゴシック" pitchFamily="50" charset="-128"/>
                  <a:ea typeface="ＭＳ Ｐゴシック" pitchFamily="50" charset="-128"/>
                </a:rPr>
                <a:t> </a:t>
              </a:r>
              <a:r>
                <a:rPr lang="ja-JP" altLang="en-US" dirty="0" smtClean="0">
                  <a:latin typeface="ＭＳ Ｐゴシック" pitchFamily="50" charset="-128"/>
                  <a:ea typeface="ＭＳ Ｐゴシック" pitchFamily="50" charset="-128"/>
                </a:rPr>
                <a:t>→</a:t>
              </a:r>
              <a:r>
                <a:rPr lang="ja-JP" altLang="en-US" dirty="0">
                  <a:latin typeface="ＭＳ Ｐゴシック" pitchFamily="50" charset="-128"/>
                  <a:ea typeface="ＭＳ Ｐゴシック" pitchFamily="50" charset="-128"/>
                </a:rPr>
                <a:t>　</a:t>
              </a:r>
              <a:r>
                <a:rPr lang="en-US" altLang="ja-JP" dirty="0">
                  <a:latin typeface="ＭＳ Ｐゴシック" pitchFamily="50" charset="-128"/>
                  <a:ea typeface="ＭＳ Ｐゴシック" pitchFamily="50" charset="-128"/>
                </a:rPr>
                <a:t>N</a:t>
              </a:r>
              <a:r>
                <a:rPr lang="en-US" altLang="ja-JP" dirty="0" smtClean="0">
                  <a:latin typeface="ＭＳ Ｐゴシック" pitchFamily="50" charset="-128"/>
                  <a:ea typeface="ＭＳ Ｐゴシック" pitchFamily="50" charset="-128"/>
                </a:rPr>
                <a:t> a</a:t>
              </a:r>
            </a:p>
            <a:p>
              <a:pPr marL="0" indent="0">
                <a:buNone/>
              </a:pPr>
              <a:r>
                <a:rPr lang="en-US" altLang="ja-JP" dirty="0" smtClean="0">
                  <a:latin typeface="ＭＳ Ｐゴシック" pitchFamily="50" charset="-128"/>
                  <a:ea typeface="ＭＳ Ｐゴシック" pitchFamily="50" charset="-128"/>
                </a:rPr>
                <a:t>N</a:t>
              </a:r>
              <a:r>
                <a:rPr lang="ja-JP" altLang="en-US" dirty="0" smtClean="0">
                  <a:latin typeface="ＭＳ Ｐゴシック" pitchFamily="50" charset="-128"/>
                  <a:ea typeface="ＭＳ Ｐゴシック" pitchFamily="50" charset="-128"/>
                </a:rPr>
                <a:t> </a:t>
              </a:r>
              <a:r>
                <a:rPr lang="ja-JP" altLang="en-US" dirty="0">
                  <a:latin typeface="ＭＳ Ｐゴシック" pitchFamily="50" charset="-128"/>
                  <a:ea typeface="ＭＳ Ｐゴシック" pitchFamily="50" charset="-128"/>
                </a:rPr>
                <a:t>→　</a:t>
              </a:r>
              <a:r>
                <a:rPr lang="en-US" altLang="ja-JP" dirty="0" smtClean="0">
                  <a:latin typeface="ＭＳ Ｐゴシック" pitchFamily="50" charset="-128"/>
                  <a:ea typeface="ＭＳ Ｐゴシック" pitchFamily="50" charset="-128"/>
                </a:rPr>
                <a:t>b</a:t>
              </a:r>
            </a:p>
            <a:p>
              <a:pPr marL="0" indent="0">
                <a:buNone/>
              </a:pPr>
              <a:endParaRPr lang="en-US" altLang="ja-JP" dirty="0" smtClean="0">
                <a:latin typeface="ＭＳ Ｐゴシック" pitchFamily="50" charset="-128"/>
                <a:ea typeface="ＭＳ Ｐゴシック" pitchFamily="50" charset="-128"/>
              </a:endParaRPr>
            </a:p>
            <a:p>
              <a:pPr marL="0" indent="0">
                <a:buNone/>
              </a:pPr>
              <a:endParaRPr lang="en-US" altLang="ja-JP" dirty="0">
                <a:latin typeface="ＭＳ Ｐゴシック" pitchFamily="50" charset="-128"/>
                <a:ea typeface="ＭＳ Ｐゴシック" pitchFamily="50" charset="-128"/>
              </a:endParaRPr>
            </a:p>
          </p:txBody>
        </p:sp>
        <p:sp>
          <p:nvSpPr>
            <p:cNvPr id="5" name="コンテンツ プレースホルダー 2"/>
            <p:cNvSpPr txBox="1">
              <a:spLocks/>
            </p:cNvSpPr>
            <p:nvPr/>
          </p:nvSpPr>
          <p:spPr>
            <a:xfrm>
              <a:off x="2329958" y="3273891"/>
              <a:ext cx="1305938" cy="2160240"/>
            </a:xfrm>
            <a:prstGeom prst="rect">
              <a:avLst/>
            </a:prstGeom>
            <a:ln/>
          </p:spPr>
          <p:style>
            <a:lnRef idx="2">
              <a:schemeClr val="accent2"/>
            </a:lnRef>
            <a:fillRef idx="1">
              <a:schemeClr val="lt1"/>
            </a:fillRef>
            <a:effectRef idx="0">
              <a:schemeClr val="accent2"/>
            </a:effectRef>
            <a:fontRef idx="minor">
              <a:schemeClr val="dk1"/>
            </a:fontRef>
          </p:style>
          <p:txBody>
            <a:bodyPr vert="horz" lIns="91440" tIns="45720" rIns="91440" bIns="45720" rtlCol="0">
              <a:normAutofit fontScale="85000" lnSpcReduction="20000"/>
            </a:bodyPr>
            <a:lst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pPr marL="0" indent="0">
                <a:buNone/>
              </a:pPr>
              <a:r>
                <a:rPr lang="ja-JP" altLang="en-US" dirty="0"/>
                <a:t>確率</a:t>
              </a:r>
              <a:endParaRPr lang="en-US" altLang="ja-JP" dirty="0" smtClean="0">
                <a:latin typeface="ＭＳ Ｐゴシック" pitchFamily="50" charset="-128"/>
                <a:ea typeface="ＭＳ Ｐゴシック" pitchFamily="50" charset="-128"/>
              </a:endParaRPr>
            </a:p>
            <a:p>
              <a:pPr marL="0" indent="0">
                <a:buNone/>
              </a:pPr>
              <a:r>
                <a:rPr lang="ja-JP" altLang="en-US" dirty="0" smtClean="0">
                  <a:latin typeface="ＭＳ Ｐゴシック" pitchFamily="50" charset="-128"/>
                  <a:ea typeface="ＭＳ Ｐゴシック" pitchFamily="50" charset="-128"/>
                </a:rPr>
                <a:t>１</a:t>
              </a:r>
              <a:endParaRPr lang="en-US" altLang="ja-JP" dirty="0" smtClean="0">
                <a:latin typeface="ＭＳ Ｐゴシック" pitchFamily="50" charset="-128"/>
                <a:ea typeface="ＭＳ Ｐゴシック" pitchFamily="50" charset="-128"/>
              </a:endParaRPr>
            </a:p>
            <a:p>
              <a:pPr marL="0" indent="0">
                <a:buNone/>
              </a:pPr>
              <a:r>
                <a:rPr lang="en-US" altLang="ja-JP" dirty="0" smtClean="0">
                  <a:latin typeface="ＭＳ Ｐゴシック" pitchFamily="50" charset="-128"/>
                  <a:ea typeface="ＭＳ Ｐゴシック" pitchFamily="50" charset="-128"/>
                </a:rPr>
                <a:t>0.5</a:t>
              </a:r>
            </a:p>
            <a:p>
              <a:pPr marL="0" indent="0">
                <a:buNone/>
              </a:pPr>
              <a:r>
                <a:rPr lang="en-US" altLang="ja-JP" dirty="0" smtClean="0">
                  <a:latin typeface="ＭＳ Ｐゴシック" pitchFamily="50" charset="-128"/>
                  <a:ea typeface="ＭＳ Ｐゴシック" pitchFamily="50" charset="-128"/>
                </a:rPr>
                <a:t>0.5</a:t>
              </a:r>
              <a:endParaRPr lang="en-US" altLang="ja-JP" dirty="0">
                <a:latin typeface="ＭＳ Ｐゴシック" pitchFamily="50" charset="-128"/>
                <a:ea typeface="ＭＳ Ｐゴシック" pitchFamily="50" charset="-128"/>
              </a:endParaRPr>
            </a:p>
            <a:p>
              <a:pPr marL="0" indent="0">
                <a:buNone/>
              </a:pPr>
              <a:endParaRPr lang="en-US" altLang="ja-JP" dirty="0">
                <a:latin typeface="ＭＳ Ｐゴシック" pitchFamily="50" charset="-128"/>
                <a:ea typeface="ＭＳ Ｐゴシック" pitchFamily="50" charset="-128"/>
              </a:endParaRPr>
            </a:p>
          </p:txBody>
        </p:sp>
      </p:grpSp>
      <mc:AlternateContent xmlns:mc="http://schemas.openxmlformats.org/markup-compatibility/2006" xmlns:a14="http://schemas.microsoft.com/office/drawing/2010/main">
        <mc:Choice Requires="a14">
          <p:sp>
            <p:nvSpPr>
              <p:cNvPr id="11" name="正方形/長方形 10"/>
              <p:cNvSpPr/>
              <p:nvPr/>
            </p:nvSpPr>
            <p:spPr>
              <a:xfrm>
                <a:off x="395536" y="4365104"/>
                <a:ext cx="8352928" cy="1611852"/>
              </a:xfrm>
              <a:prstGeom prst="rect">
                <a:avLst/>
              </a:prstGeom>
            </p:spPr>
            <p:txBody>
              <a:bodyPr wrap="square">
                <a:spAutoFit/>
              </a:bodyPr>
              <a:lstStyle/>
              <a:p>
                <a:pPr/>
                <a14:m>
                  <m:oMathPara xmlns:m="http://schemas.openxmlformats.org/officeDocument/2006/math">
                    <m:oMathParaPr>
                      <m:jc m:val="centerGroup"/>
                    </m:oMathParaPr>
                    <m:oMath xmlns:m="http://schemas.openxmlformats.org/officeDocument/2006/math">
                      <m:func>
                        <m:funcPr>
                          <m:ctrlPr>
                            <a:rPr lang="en-US" altLang="ja-JP" sz="3200" i="1" dirty="0" smtClean="0">
                              <a:latin typeface="Cambria Math"/>
                            </a:rPr>
                          </m:ctrlPr>
                        </m:funcPr>
                        <m:fName>
                          <m:r>
                            <a:rPr lang="en-US" altLang="ja-JP" sz="3200" i="1" dirty="0">
                              <a:latin typeface="Cambria Math"/>
                            </a:rPr>
                            <m:t>𝑃𝑟</m:t>
                          </m:r>
                        </m:fName>
                        <m:e>
                          <m:d>
                            <m:dPr>
                              <m:ctrlPr>
                                <a:rPr lang="en-US" altLang="ja-JP" sz="3200" i="1" dirty="0">
                                  <a:latin typeface="Cambria Math"/>
                                </a:rPr>
                              </m:ctrlPr>
                            </m:dPr>
                            <m:e>
                              <m:r>
                                <a:rPr lang="en-US" altLang="ja-JP" sz="3200" i="1" dirty="0">
                                  <a:latin typeface="Cambria Math"/>
                                </a:rPr>
                                <m:t>“</m:t>
                              </m:r>
                              <m:r>
                                <m:rPr>
                                  <m:nor/>
                                </m:rPr>
                                <a:rPr lang="en-US" altLang="ja-JP" sz="3200" b="0" i="0" dirty="0" smtClean="0">
                                  <a:latin typeface="Cambria Math"/>
                                </a:rPr>
                                <m:t>ba</m:t>
                              </m:r>
                              <m:r>
                                <a:rPr lang="en-US" altLang="ja-JP" sz="3200" i="1" dirty="0">
                                  <a:latin typeface="Cambria Math"/>
                                </a:rPr>
                                <m:t>”</m:t>
                              </m:r>
                            </m:e>
                          </m:d>
                        </m:e>
                      </m:func>
                      <m:r>
                        <a:rPr lang="en-US" altLang="ja-JP" sz="3200" b="0" i="1" dirty="0" smtClean="0">
                          <a:latin typeface="Cambria Math"/>
                        </a:rPr>
                        <m:t>=</m:t>
                      </m:r>
                      <m:sSup>
                        <m:sSupPr>
                          <m:ctrlPr>
                            <a:rPr lang="en-US" altLang="ja-JP" sz="3200" b="0" i="1" dirty="0" smtClean="0">
                              <a:latin typeface="Cambria Math"/>
                            </a:rPr>
                          </m:ctrlPr>
                        </m:sSupPr>
                        <m:e>
                          <m:r>
                            <a:rPr lang="en-US" altLang="ja-JP" sz="3200" i="1" dirty="0">
                              <a:latin typeface="Cambria Math"/>
                            </a:rPr>
                            <m:t>(0.5)</m:t>
                          </m:r>
                        </m:e>
                        <m:sup>
                          <m:r>
                            <a:rPr lang="en-US" altLang="ja-JP" sz="3200" b="0" i="1" dirty="0" smtClean="0">
                              <a:latin typeface="Cambria Math"/>
                            </a:rPr>
                            <m:t>2</m:t>
                          </m:r>
                        </m:sup>
                      </m:sSup>
                      <m:r>
                        <m:rPr>
                          <m:nor/>
                        </m:rPr>
                        <a:rPr lang="en-US" altLang="ja-JP" sz="3200" b="0" i="0" dirty="0" smtClean="0"/>
                        <m:t>+</m:t>
                      </m:r>
                      <m:sSup>
                        <m:sSupPr>
                          <m:ctrlPr>
                            <a:rPr lang="en-US" altLang="ja-JP" sz="3200" i="1" dirty="0">
                              <a:latin typeface="Cambria Math"/>
                            </a:rPr>
                          </m:ctrlPr>
                        </m:sSupPr>
                        <m:e>
                          <m:r>
                            <a:rPr lang="en-US" altLang="ja-JP" sz="3200" i="1" dirty="0">
                              <a:latin typeface="Cambria Math"/>
                            </a:rPr>
                            <m:t>(0.5)</m:t>
                          </m:r>
                        </m:e>
                        <m:sup>
                          <m:r>
                            <a:rPr lang="en-US" altLang="ja-JP" sz="3200" b="0" i="1" dirty="0" smtClean="0">
                              <a:latin typeface="Cambria Math"/>
                            </a:rPr>
                            <m:t>3</m:t>
                          </m:r>
                        </m:sup>
                      </m:sSup>
                      <m:r>
                        <m:rPr>
                          <m:nor/>
                        </m:rPr>
                        <a:rPr lang="en-US" altLang="ja-JP" sz="3200" b="0" i="0" dirty="0" smtClean="0"/>
                        <m:t>+</m:t>
                      </m:r>
                      <m:sSup>
                        <m:sSupPr>
                          <m:ctrlPr>
                            <a:rPr lang="en-US" altLang="ja-JP" sz="3200" i="1" dirty="0">
                              <a:latin typeface="Cambria Math"/>
                            </a:rPr>
                          </m:ctrlPr>
                        </m:sSupPr>
                        <m:e>
                          <m:r>
                            <a:rPr lang="en-US" altLang="ja-JP" sz="3200" i="1" dirty="0">
                              <a:latin typeface="Cambria Math"/>
                            </a:rPr>
                            <m:t>(0.5)</m:t>
                          </m:r>
                        </m:e>
                        <m:sup>
                          <m:r>
                            <a:rPr lang="en-US" altLang="ja-JP" sz="3200" b="0" i="1" dirty="0" smtClean="0">
                              <a:latin typeface="Cambria Math"/>
                            </a:rPr>
                            <m:t>4</m:t>
                          </m:r>
                        </m:sup>
                      </m:sSup>
                      <m:r>
                        <a:rPr lang="en-US" altLang="ja-JP" sz="3200" b="0" i="1" dirty="0" smtClean="0">
                          <a:latin typeface="Cambria Math"/>
                        </a:rPr>
                        <m:t> </m:t>
                      </m:r>
                      <m:r>
                        <m:rPr>
                          <m:nor/>
                        </m:rPr>
                        <a:rPr lang="en-US" altLang="ja-JP" sz="3200" b="0" i="0" dirty="0" smtClean="0"/>
                        <m:t>+</m:t>
                      </m:r>
                      <m:r>
                        <a:rPr lang="en-US" altLang="ja-JP" sz="3200" b="0" i="1" dirty="0" smtClean="0">
                          <a:latin typeface="Cambria Math"/>
                        </a:rPr>
                        <m:t>…</m:t>
                      </m:r>
                    </m:oMath>
                  </m:oMathPara>
                </a14:m>
                <a:endParaRPr lang="en-US" altLang="ja-JP" sz="3200" b="0" dirty="0" smtClean="0"/>
              </a:p>
              <a:p>
                <a:endParaRPr lang="en-US" altLang="ja-JP" sz="3200" b="0" dirty="0" smtClean="0"/>
              </a:p>
              <a:p>
                <a:r>
                  <a:rPr lang="en-US" altLang="ja-JP" sz="3200" dirty="0" smtClean="0"/>
                  <a:t> 			</a:t>
                </a:r>
                <a14:m>
                  <m:oMath xmlns:m="http://schemas.openxmlformats.org/officeDocument/2006/math">
                    <m:r>
                      <a:rPr lang="en-US" altLang="ja-JP" sz="3200" b="0" i="0" dirty="0" smtClean="0">
                        <a:latin typeface="Cambria Math"/>
                      </a:rPr>
                      <m:t>=</m:t>
                    </m:r>
                  </m:oMath>
                </a14:m>
                <a:r>
                  <a:rPr lang="en-US" altLang="ja-JP" sz="3200" dirty="0" smtClean="0"/>
                  <a:t> 0.5</a:t>
                </a:r>
              </a:p>
            </p:txBody>
          </p:sp>
        </mc:Choice>
        <mc:Fallback xmlns="">
          <p:sp>
            <p:nvSpPr>
              <p:cNvPr id="11" name="正方形/長方形 10"/>
              <p:cNvSpPr>
                <a:spLocks noRot="1" noChangeAspect="1" noMove="1" noResize="1" noEditPoints="1" noAdjustHandles="1" noChangeArrowheads="1" noChangeShapeType="1" noTextEdit="1"/>
              </p:cNvSpPr>
              <p:nvPr/>
            </p:nvSpPr>
            <p:spPr>
              <a:xfrm>
                <a:off x="395536" y="4365104"/>
                <a:ext cx="8352928" cy="1611852"/>
              </a:xfrm>
              <a:prstGeom prst="rect">
                <a:avLst/>
              </a:prstGeom>
              <a:blipFill rotWithShape="1">
                <a:blip r:embed="rId3"/>
                <a:stretch>
                  <a:fillRect b="-9470"/>
                </a:stretch>
              </a:blipFill>
            </p:spPr>
            <p:txBody>
              <a:bodyPr/>
              <a:lstStyle/>
              <a:p>
                <a:r>
                  <a:rPr lang="ja-JP" altLang="en-US">
                    <a:noFill/>
                  </a:rPr>
                  <a:t> </a:t>
                </a:r>
              </a:p>
            </p:txBody>
          </p:sp>
        </mc:Fallback>
      </mc:AlternateContent>
      <p:sp>
        <p:nvSpPr>
          <p:cNvPr id="9" name="コンテンツ プレースホルダー 2"/>
          <p:cNvSpPr txBox="1">
            <a:spLocks/>
          </p:cNvSpPr>
          <p:nvPr/>
        </p:nvSpPr>
        <p:spPr>
          <a:xfrm>
            <a:off x="258960" y="1609888"/>
            <a:ext cx="8921552" cy="792088"/>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pPr marL="0" lvl="1" indent="0">
              <a:buFont typeface="Arial" pitchFamily="34" charset="0"/>
              <a:buNone/>
            </a:pPr>
            <a:r>
              <a:rPr lang="ja-JP" altLang="en-US" dirty="0" smtClean="0"/>
              <a:t>同一</a:t>
            </a:r>
            <a:r>
              <a:rPr lang="en-US" altLang="ja-JP" dirty="0" smtClean="0"/>
              <a:t> prefix </a:t>
            </a:r>
            <a:r>
              <a:rPr lang="ja-JP" altLang="en-US" dirty="0" smtClean="0"/>
              <a:t>を持つ文が無限に存在する場合がある</a:t>
            </a:r>
            <a:endParaRPr lang="en-US" altLang="ja-JP" dirty="0" smtClean="0"/>
          </a:p>
        </p:txBody>
      </p:sp>
      <p:sp>
        <p:nvSpPr>
          <p:cNvPr id="6" name="スライド番号プレースホルダー 5"/>
          <p:cNvSpPr>
            <a:spLocks noGrp="1"/>
          </p:cNvSpPr>
          <p:nvPr>
            <p:ph type="sldNum" sz="quarter" idx="12"/>
          </p:nvPr>
        </p:nvSpPr>
        <p:spPr/>
        <p:txBody>
          <a:bodyPr/>
          <a:lstStyle/>
          <a:p>
            <a:fld id="{CE417BAC-85B5-4DF5-BDC9-3FEF99C0B2AD}" type="slidenum">
              <a:rPr kumimoji="1" lang="ja-JP" altLang="en-US" smtClean="0"/>
              <a:t>10</a:t>
            </a:fld>
            <a:endParaRPr kumimoji="1" lang="ja-JP" altLang="en-US"/>
          </a:p>
        </p:txBody>
      </p:sp>
    </p:spTree>
    <p:extLst>
      <p:ext uri="{BB962C8B-B14F-4D97-AF65-F5344CB8AC3E}">
        <p14:creationId xmlns:p14="http://schemas.microsoft.com/office/powerpoint/2010/main" val="408111789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提案法の利用</a:t>
            </a:r>
            <a:endParaRPr kumimoji="1" lang="ja-JP" altLang="en-US" dirty="0"/>
          </a:p>
        </p:txBody>
      </p:sp>
      <p:sp>
        <p:nvSpPr>
          <p:cNvPr id="3" name="コンテンツ プレースホルダー 2"/>
          <p:cNvSpPr>
            <a:spLocks noGrp="1"/>
          </p:cNvSpPr>
          <p:nvPr>
            <p:ph idx="1"/>
          </p:nvPr>
        </p:nvSpPr>
        <p:spPr>
          <a:xfrm>
            <a:off x="457200" y="1340768"/>
            <a:ext cx="8229600" cy="2746365"/>
          </a:xfrm>
        </p:spPr>
        <p:txBody>
          <a:bodyPr>
            <a:normAutofit fontScale="92500" lnSpcReduction="10000"/>
          </a:bodyPr>
          <a:lstStyle/>
          <a:p>
            <a:r>
              <a:rPr lang="ja-JP" altLang="en-US" sz="2800" dirty="0"/>
              <a:t>目的に応じた広告の表示</a:t>
            </a:r>
          </a:p>
          <a:p>
            <a:pPr lvl="1"/>
            <a:r>
              <a:rPr lang="ja-JP" altLang="en-US" dirty="0"/>
              <a:t>ユーザの（主たる）目的</a:t>
            </a:r>
            <a:endParaRPr lang="en-US" altLang="ja-JP" dirty="0"/>
          </a:p>
          <a:p>
            <a:pPr marL="0" indent="0">
              <a:buNone/>
            </a:pPr>
            <a:r>
              <a:rPr lang="en-US" altLang="ja-JP" sz="2800" dirty="0"/>
              <a:t>	</a:t>
            </a:r>
            <a:r>
              <a:rPr lang="ja-JP" altLang="en-US" sz="2800" dirty="0"/>
              <a:t>を</a:t>
            </a:r>
            <a:r>
              <a:rPr lang="ja-JP" altLang="en-US" sz="2800" dirty="0" smtClean="0"/>
              <a:t>推定し，利用する</a:t>
            </a:r>
            <a:endParaRPr lang="en-US" altLang="ja-JP" dirty="0" smtClean="0"/>
          </a:p>
          <a:p>
            <a:pPr marL="342900" lvl="1" indent="-342900">
              <a:buFont typeface="Arial" pitchFamily="34" charset="0"/>
              <a:buChar char="•"/>
            </a:pPr>
            <a:r>
              <a:rPr lang="en-US" altLang="ja-JP" dirty="0" smtClean="0"/>
              <a:t>Web</a:t>
            </a:r>
            <a:r>
              <a:rPr lang="ja-JP" altLang="en-US" dirty="0" smtClean="0"/>
              <a:t>サイトの改善</a:t>
            </a:r>
            <a:endParaRPr kumimoji="1" lang="en-US" altLang="ja-JP" dirty="0" smtClean="0"/>
          </a:p>
          <a:p>
            <a:pPr lvl="1"/>
            <a:r>
              <a:rPr lang="ja-JP" altLang="en-US" dirty="0"/>
              <a:t>ユーザ</a:t>
            </a:r>
            <a:r>
              <a:rPr lang="ja-JP" altLang="en-US" dirty="0" smtClean="0"/>
              <a:t>の</a:t>
            </a:r>
            <a:r>
              <a:rPr lang="ja-JP" altLang="en-US" dirty="0"/>
              <a:t>プラン</a:t>
            </a:r>
            <a:r>
              <a:rPr lang="ja-JP" altLang="en-US" dirty="0" smtClean="0"/>
              <a:t>全体を</a:t>
            </a:r>
            <a:r>
              <a:rPr lang="ja-JP" altLang="en-US" sz="2800" dirty="0" smtClean="0"/>
              <a:t>推定</a:t>
            </a:r>
            <a:r>
              <a:rPr lang="ja-JP" altLang="en-US" dirty="0"/>
              <a:t>，利用</a:t>
            </a:r>
            <a:r>
              <a:rPr lang="ja-JP" altLang="en-US" dirty="0" smtClean="0"/>
              <a:t>する</a:t>
            </a:r>
            <a:endParaRPr lang="en-US" altLang="ja-JP" dirty="0" smtClean="0"/>
          </a:p>
          <a:p>
            <a:pPr marL="457200" lvl="1" indent="0">
              <a:buNone/>
            </a:pPr>
            <a:r>
              <a:rPr lang="ja-JP" altLang="en-US" dirty="0" smtClean="0">
                <a:latin typeface="+mj-ea"/>
                <a:ea typeface="+mj-ea"/>
              </a:rPr>
              <a:t>→</a:t>
            </a:r>
            <a:r>
              <a:rPr lang="ja-JP" altLang="en-US" dirty="0" smtClean="0"/>
              <a:t>尤もらしい構文木の推定</a:t>
            </a:r>
            <a:endParaRPr lang="en-US" altLang="ja-JP" dirty="0" smtClean="0"/>
          </a:p>
        </p:txBody>
      </p:sp>
      <p:sp>
        <p:nvSpPr>
          <p:cNvPr id="4" name="スライド番号プレースホルダー 3"/>
          <p:cNvSpPr>
            <a:spLocks noGrp="1"/>
          </p:cNvSpPr>
          <p:nvPr>
            <p:ph type="sldNum" sz="quarter" idx="12"/>
          </p:nvPr>
        </p:nvSpPr>
        <p:spPr>
          <a:xfrm>
            <a:off x="6758880" y="6021288"/>
            <a:ext cx="2133600" cy="556171"/>
          </a:xfrm>
        </p:spPr>
        <p:txBody>
          <a:bodyPr/>
          <a:lstStyle/>
          <a:p>
            <a:fld id="{CE417BAC-85B5-4DF5-BDC9-3FEF99C0B2AD}" type="slidenum">
              <a:rPr kumimoji="1" lang="ja-JP" altLang="en-US" smtClean="0"/>
              <a:t>11</a:t>
            </a:fld>
            <a:endParaRPr kumimoji="1" lang="ja-JP" altLang="en-US" dirty="0"/>
          </a:p>
        </p:txBody>
      </p:sp>
      <p:grpSp>
        <p:nvGrpSpPr>
          <p:cNvPr id="5" name="グループ化 4"/>
          <p:cNvGrpSpPr/>
          <p:nvPr/>
        </p:nvGrpSpPr>
        <p:grpSpPr>
          <a:xfrm>
            <a:off x="4938403" y="1643549"/>
            <a:ext cx="4248472" cy="3724297"/>
            <a:chOff x="4567386" y="1234565"/>
            <a:chExt cx="4325094" cy="4127055"/>
          </a:xfrm>
        </p:grpSpPr>
        <p:sp>
          <p:nvSpPr>
            <p:cNvPr id="6" name="コンテンツ プレースホルダー 2"/>
            <p:cNvSpPr txBox="1">
              <a:spLocks/>
            </p:cNvSpPr>
            <p:nvPr/>
          </p:nvSpPr>
          <p:spPr>
            <a:xfrm>
              <a:off x="4567386" y="3931257"/>
              <a:ext cx="1459732" cy="1419214"/>
            </a:xfrm>
            <a:prstGeom prst="rect">
              <a:avLst/>
            </a:prstGeom>
          </p:spPr>
          <p:style>
            <a:lnRef idx="2">
              <a:schemeClr val="accent1"/>
            </a:lnRef>
            <a:fillRef idx="1">
              <a:schemeClr val="lt1"/>
            </a:fillRef>
            <a:effectRef idx="0">
              <a:schemeClr val="accent1"/>
            </a:effectRef>
            <a:fontRef idx="minor">
              <a:schemeClr val="dk1"/>
            </a:fontRef>
          </p:style>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pPr marL="0" indent="0" algn="ctr">
                <a:buNone/>
              </a:pPr>
              <a:r>
                <a:rPr lang="en-US" altLang="ja-JP" sz="2400" dirty="0">
                  <a:latin typeface="ＭＳ Ｐゴシック" pitchFamily="50" charset="-128"/>
                  <a:ea typeface="ＭＳ Ｐゴシック" pitchFamily="50" charset="-128"/>
                </a:rPr>
                <a:t>G</a:t>
              </a:r>
              <a:r>
                <a:rPr lang="en-US" altLang="ja-JP" sz="2400" dirty="0" smtClean="0">
                  <a:latin typeface="ＭＳ Ｐゴシック" pitchFamily="50" charset="-128"/>
                  <a:ea typeface="ＭＳ Ｐゴシック" pitchFamily="50" charset="-128"/>
                </a:rPr>
                <a:t>et</a:t>
              </a:r>
            </a:p>
            <a:p>
              <a:pPr marL="0" indent="0" algn="ctr">
                <a:buNone/>
              </a:pPr>
              <a:r>
                <a:rPr lang="en-US" altLang="ja-JP" sz="2400" dirty="0" smtClean="0">
                  <a:latin typeface="ＭＳ Ｐゴシック" pitchFamily="50" charset="-128"/>
                  <a:ea typeface="ＭＳ Ｐゴシック" pitchFamily="50" charset="-128"/>
                </a:rPr>
                <a:t>“book A”</a:t>
              </a:r>
            </a:p>
            <a:p>
              <a:pPr marL="0" indent="0" algn="ctr">
                <a:buNone/>
              </a:pPr>
              <a:r>
                <a:rPr lang="en-US" altLang="ja-JP" sz="2400" dirty="0" smtClean="0">
                  <a:latin typeface="ＭＳ Ｐゴシック" pitchFamily="50" charset="-128"/>
                  <a:ea typeface="ＭＳ Ｐゴシック" pitchFamily="50" charset="-128"/>
                </a:rPr>
                <a:t>page</a:t>
              </a:r>
            </a:p>
          </p:txBody>
        </p:sp>
        <p:sp>
          <p:nvSpPr>
            <p:cNvPr id="7" name="正方形/長方形 6"/>
            <p:cNvSpPr/>
            <p:nvPr/>
          </p:nvSpPr>
          <p:spPr>
            <a:xfrm>
              <a:off x="6053483" y="2132856"/>
              <a:ext cx="1902893" cy="523220"/>
            </a:xfrm>
            <a:prstGeom prst="rect">
              <a:avLst/>
            </a:prstGeom>
          </p:spPr>
          <p:txBody>
            <a:bodyPr wrap="square">
              <a:spAutoFit/>
            </a:bodyPr>
            <a:lstStyle/>
            <a:p>
              <a:r>
                <a:rPr lang="en-US" altLang="ja-JP" sz="2800" dirty="0" smtClean="0">
                  <a:latin typeface="ＭＳ Ｐゴシック" pitchFamily="50" charset="-128"/>
                  <a:ea typeface="ＭＳ Ｐゴシック" pitchFamily="50" charset="-128"/>
                </a:rPr>
                <a:t>Shopping</a:t>
              </a:r>
              <a:endParaRPr lang="ja-JP" altLang="en-US" sz="2400" dirty="0"/>
            </a:p>
          </p:txBody>
        </p:sp>
        <p:sp>
          <p:nvSpPr>
            <p:cNvPr id="8" name="正方形/長方形 7"/>
            <p:cNvSpPr/>
            <p:nvPr/>
          </p:nvSpPr>
          <p:spPr>
            <a:xfrm>
              <a:off x="6660232" y="1234565"/>
              <a:ext cx="535894" cy="584775"/>
            </a:xfrm>
            <a:prstGeom prst="rect">
              <a:avLst/>
            </a:prstGeom>
          </p:spPr>
          <p:txBody>
            <a:bodyPr wrap="square">
              <a:spAutoFit/>
            </a:bodyPr>
            <a:lstStyle/>
            <a:p>
              <a:r>
                <a:rPr lang="en-US" altLang="ja-JP" sz="3200" dirty="0" smtClean="0">
                  <a:latin typeface="ＭＳ Ｐゴシック" pitchFamily="50" charset="-128"/>
                  <a:ea typeface="ＭＳ Ｐゴシック" pitchFamily="50" charset="-128"/>
                </a:rPr>
                <a:t>S</a:t>
              </a:r>
              <a:endParaRPr lang="ja-JP" altLang="en-US" sz="3200" dirty="0"/>
            </a:p>
          </p:txBody>
        </p:sp>
        <p:cxnSp>
          <p:nvCxnSpPr>
            <p:cNvPr id="9" name="直線コネクタ 8"/>
            <p:cNvCxnSpPr/>
            <p:nvPr/>
          </p:nvCxnSpPr>
          <p:spPr>
            <a:xfrm flipV="1">
              <a:off x="6876256" y="1819340"/>
              <a:ext cx="0" cy="145695"/>
            </a:xfrm>
            <a:prstGeom prst="line">
              <a:avLst/>
            </a:prstGeom>
          </p:spPr>
          <p:style>
            <a:lnRef idx="1">
              <a:schemeClr val="accent1"/>
            </a:lnRef>
            <a:fillRef idx="0">
              <a:schemeClr val="accent1"/>
            </a:fillRef>
            <a:effectRef idx="0">
              <a:schemeClr val="accent1"/>
            </a:effectRef>
            <a:fontRef idx="minor">
              <a:schemeClr val="tx1"/>
            </a:fontRef>
          </p:style>
        </p:cxnSp>
        <p:sp>
          <p:nvSpPr>
            <p:cNvPr id="10" name="コンテンツ プレースホルダー 2"/>
            <p:cNvSpPr txBox="1">
              <a:spLocks/>
            </p:cNvSpPr>
            <p:nvPr/>
          </p:nvSpPr>
          <p:spPr>
            <a:xfrm>
              <a:off x="6299771" y="3941269"/>
              <a:ext cx="1459732" cy="1419214"/>
            </a:xfrm>
            <a:prstGeom prst="rect">
              <a:avLst/>
            </a:prstGeom>
          </p:spPr>
          <p:style>
            <a:lnRef idx="2">
              <a:schemeClr val="accent1"/>
            </a:lnRef>
            <a:fillRef idx="1">
              <a:schemeClr val="lt1"/>
            </a:fillRef>
            <a:effectRef idx="0">
              <a:schemeClr val="accent1"/>
            </a:effectRef>
            <a:fontRef idx="minor">
              <a:schemeClr val="dk1"/>
            </a:fontRef>
          </p:style>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pPr marL="0" indent="0" algn="ctr">
                <a:buNone/>
              </a:pPr>
              <a:r>
                <a:rPr lang="en-US" altLang="ja-JP" sz="2400" dirty="0">
                  <a:latin typeface="ＭＳ Ｐゴシック" pitchFamily="50" charset="-128"/>
                  <a:ea typeface="ＭＳ Ｐゴシック" pitchFamily="50" charset="-128"/>
                </a:rPr>
                <a:t>G</a:t>
              </a:r>
              <a:r>
                <a:rPr lang="en-US" altLang="ja-JP" sz="2400" dirty="0" smtClean="0">
                  <a:latin typeface="ＭＳ Ｐゴシック" pitchFamily="50" charset="-128"/>
                  <a:ea typeface="ＭＳ Ｐゴシック" pitchFamily="50" charset="-128"/>
                </a:rPr>
                <a:t>et</a:t>
              </a:r>
            </a:p>
            <a:p>
              <a:pPr marL="0" indent="0" algn="ctr">
                <a:buNone/>
              </a:pPr>
              <a:r>
                <a:rPr lang="en-US" altLang="ja-JP" sz="2400" dirty="0" smtClean="0">
                  <a:latin typeface="ＭＳ Ｐゴシック" pitchFamily="50" charset="-128"/>
                  <a:ea typeface="ＭＳ Ｐゴシック" pitchFamily="50" charset="-128"/>
                </a:rPr>
                <a:t>“book B”</a:t>
              </a:r>
            </a:p>
            <a:p>
              <a:pPr marL="0" indent="0" algn="ctr">
                <a:buNone/>
              </a:pPr>
              <a:r>
                <a:rPr lang="en-US" altLang="ja-JP" sz="2400" dirty="0" smtClean="0">
                  <a:latin typeface="ＭＳ Ｐゴシック" pitchFamily="50" charset="-128"/>
                  <a:ea typeface="ＭＳ Ｐゴシック" pitchFamily="50" charset="-128"/>
                </a:rPr>
                <a:t>page</a:t>
              </a:r>
            </a:p>
          </p:txBody>
        </p:sp>
        <p:sp>
          <p:nvSpPr>
            <p:cNvPr id="11" name="コンテンツ プレースホルダー 2"/>
            <p:cNvSpPr txBox="1">
              <a:spLocks/>
            </p:cNvSpPr>
            <p:nvPr/>
          </p:nvSpPr>
          <p:spPr>
            <a:xfrm>
              <a:off x="7949506" y="3942406"/>
              <a:ext cx="942974" cy="1419214"/>
            </a:xfrm>
            <a:prstGeom prst="rect">
              <a:avLst/>
            </a:prstGeom>
            <a:ln>
              <a:prstDash val="sysDash"/>
            </a:ln>
          </p:spPr>
          <p:style>
            <a:lnRef idx="2">
              <a:schemeClr val="accent1"/>
            </a:lnRef>
            <a:fillRef idx="1">
              <a:schemeClr val="lt1"/>
            </a:fillRef>
            <a:effectRef idx="0">
              <a:schemeClr val="accent1"/>
            </a:effectRef>
            <a:fontRef idx="minor">
              <a:schemeClr val="dk1"/>
            </a:fontRef>
          </p:style>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pPr marL="0" indent="0" algn="ctr">
                <a:buNone/>
              </a:pPr>
              <a:endParaRPr lang="en-US" altLang="ja-JP" sz="2400" dirty="0" smtClean="0">
                <a:latin typeface="ＭＳ Ｐゴシック" pitchFamily="50" charset="-128"/>
                <a:ea typeface="ＭＳ Ｐゴシック" pitchFamily="50" charset="-128"/>
              </a:endParaRPr>
            </a:p>
          </p:txBody>
        </p:sp>
        <p:sp>
          <p:nvSpPr>
            <p:cNvPr id="12" name="二等辺三角形 11"/>
            <p:cNvSpPr/>
            <p:nvPr/>
          </p:nvSpPr>
          <p:spPr>
            <a:xfrm>
              <a:off x="5220072" y="2780929"/>
              <a:ext cx="3240360" cy="1080120"/>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円/楕円 12"/>
            <p:cNvSpPr/>
            <p:nvPr/>
          </p:nvSpPr>
          <p:spPr>
            <a:xfrm>
              <a:off x="5698107" y="2048945"/>
              <a:ext cx="2251399" cy="691041"/>
            </a:xfrm>
            <a:prstGeom prst="ellipse">
              <a:avLst/>
            </a:prstGeom>
            <a:noFill/>
            <a:ln w="38100">
              <a:solidFill>
                <a:srgbClr val="FF000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cxnSp>
        <p:nvCxnSpPr>
          <p:cNvPr id="18" name="直線矢印コネクタ 17"/>
          <p:cNvCxnSpPr/>
          <p:nvPr/>
        </p:nvCxnSpPr>
        <p:spPr>
          <a:xfrm>
            <a:off x="4860032" y="2171256"/>
            <a:ext cx="1189061" cy="518999"/>
          </a:xfrm>
          <a:prstGeom prst="straightConnector1">
            <a:avLst/>
          </a:prstGeom>
          <a:ln w="762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6" name="コンテンツ プレースホルダー 2"/>
          <p:cNvSpPr txBox="1">
            <a:spLocks/>
          </p:cNvSpPr>
          <p:nvPr/>
        </p:nvSpPr>
        <p:spPr>
          <a:xfrm>
            <a:off x="208644" y="4087133"/>
            <a:ext cx="8935355" cy="1867856"/>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pPr marL="0" lvl="1" indent="0">
              <a:buNone/>
            </a:pPr>
            <a:r>
              <a:rPr lang="ja-JP" altLang="en-US" dirty="0" smtClean="0"/>
              <a:t>提案法ではこれらを</a:t>
            </a:r>
            <a:endParaRPr lang="en-US" altLang="ja-JP" dirty="0" smtClean="0"/>
          </a:p>
          <a:p>
            <a:pPr marL="0" lvl="1" indent="0">
              <a:buNone/>
            </a:pPr>
            <a:r>
              <a:rPr lang="en-US" altLang="ja-JP" dirty="0" smtClean="0"/>
              <a:t>Prefix</a:t>
            </a:r>
            <a:r>
              <a:rPr lang="ja-JP" altLang="en-US" dirty="0" smtClean="0"/>
              <a:t>から行う</a:t>
            </a:r>
            <a:endParaRPr lang="en-US" altLang="ja-JP" dirty="0"/>
          </a:p>
        </p:txBody>
      </p:sp>
      <p:sp>
        <p:nvSpPr>
          <p:cNvPr id="17" name="コンテンツ プレースホルダー 2"/>
          <p:cNvSpPr txBox="1">
            <a:spLocks/>
          </p:cNvSpPr>
          <p:nvPr/>
        </p:nvSpPr>
        <p:spPr>
          <a:xfrm>
            <a:off x="395536" y="5877272"/>
            <a:ext cx="8935355" cy="786379"/>
          </a:xfrm>
          <a:prstGeom prst="rect">
            <a:avLst/>
          </a:prstGeom>
        </p:spPr>
        <p:txBody>
          <a:bodyPr vert="horz" lIns="91440" tIns="45720" rIns="91440" bIns="45720" rtlCol="0">
            <a:normAutofit fontScale="85000" lnSpcReduction="20000"/>
          </a:bodyPr>
          <a:lst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pPr marL="0" lvl="1" indent="0">
              <a:buNone/>
            </a:pPr>
            <a:r>
              <a:rPr lang="en-US" altLang="ja-JP" dirty="0" smtClean="0"/>
              <a:t>Prefix</a:t>
            </a:r>
            <a:r>
              <a:rPr lang="ja-JP" altLang="en-US" dirty="0"/>
              <a:t>（完全な</a:t>
            </a:r>
            <a:r>
              <a:rPr lang="ja-JP" altLang="en-US" dirty="0" smtClean="0"/>
              <a:t>行動列の一部）からの推定結果は</a:t>
            </a:r>
            <a:endParaRPr lang="en-US" altLang="ja-JP" dirty="0" smtClean="0"/>
          </a:p>
          <a:p>
            <a:pPr marL="0" lvl="1" indent="0">
              <a:buNone/>
            </a:pPr>
            <a:r>
              <a:rPr lang="ja-JP" altLang="en-US" dirty="0" smtClean="0"/>
              <a:t>（仮に）完全な行動列からの推定</a:t>
            </a:r>
            <a:r>
              <a:rPr lang="ja-JP" altLang="en-US" dirty="0"/>
              <a:t>結果</a:t>
            </a:r>
            <a:r>
              <a:rPr lang="ja-JP" altLang="en-US" dirty="0" smtClean="0"/>
              <a:t>と一致するか？</a:t>
            </a:r>
            <a:endParaRPr lang="en-US" altLang="ja-JP" dirty="0" smtClean="0"/>
          </a:p>
        </p:txBody>
      </p:sp>
      <p:sp>
        <p:nvSpPr>
          <p:cNvPr id="21" name="下矢印 20"/>
          <p:cNvSpPr/>
          <p:nvPr/>
        </p:nvSpPr>
        <p:spPr>
          <a:xfrm>
            <a:off x="611560" y="5157192"/>
            <a:ext cx="1152128" cy="50405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 name="コンテンツ プレースホルダー 2"/>
          <p:cNvSpPr txBox="1">
            <a:spLocks/>
          </p:cNvSpPr>
          <p:nvPr/>
        </p:nvSpPr>
        <p:spPr>
          <a:xfrm>
            <a:off x="1907704" y="5157192"/>
            <a:ext cx="2952328" cy="943989"/>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pPr marL="0" lvl="1" indent="0">
              <a:buNone/>
            </a:pPr>
            <a:r>
              <a:rPr lang="ja-JP" altLang="en-US" sz="3200" dirty="0" smtClean="0"/>
              <a:t>疑問</a:t>
            </a:r>
            <a:r>
              <a:rPr lang="en-US" altLang="ja-JP" sz="3200" dirty="0" smtClean="0"/>
              <a:t>!</a:t>
            </a:r>
            <a:endParaRPr lang="en-US" altLang="ja-JP" dirty="0"/>
          </a:p>
        </p:txBody>
      </p:sp>
    </p:spTree>
    <p:extLst>
      <p:ext uri="{BB962C8B-B14F-4D97-AF65-F5344CB8AC3E}">
        <p14:creationId xmlns:p14="http://schemas.microsoft.com/office/powerpoint/2010/main" val="411943996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539552" y="2636912"/>
            <a:ext cx="8064896" cy="2160240"/>
          </a:xfrm>
        </p:spPr>
        <p:txBody>
          <a:bodyPr>
            <a:normAutofit/>
          </a:bodyPr>
          <a:lstStyle/>
          <a:p>
            <a:pPr algn="l"/>
            <a:r>
              <a:rPr kumimoji="1" lang="ja-JP" altLang="en-US" dirty="0" smtClean="0"/>
              <a:t>評価実験：前準備</a:t>
            </a:r>
            <a:r>
              <a:rPr kumimoji="1" lang="en-US" altLang="ja-JP" dirty="0" smtClean="0"/>
              <a:t/>
            </a:r>
            <a:br>
              <a:rPr kumimoji="1" lang="en-US" altLang="ja-JP" dirty="0" smtClean="0"/>
            </a:br>
            <a:r>
              <a:rPr kumimoji="1" lang="en-US" altLang="ja-JP" dirty="0" smtClean="0"/>
              <a:t>1. </a:t>
            </a:r>
            <a:r>
              <a:rPr kumimoji="1" lang="ja-JP" altLang="en-US" dirty="0" smtClean="0"/>
              <a:t>ユーザの行動</a:t>
            </a:r>
            <a:r>
              <a:rPr kumimoji="1" lang="en-US" altLang="ja-JP" dirty="0" smtClean="0"/>
              <a:t/>
            </a:r>
            <a:br>
              <a:rPr kumimoji="1" lang="en-US" altLang="ja-JP" dirty="0" smtClean="0"/>
            </a:br>
            <a:r>
              <a:rPr kumimoji="1" lang="en-US" altLang="ja-JP" dirty="0" smtClean="0"/>
              <a:t>2. </a:t>
            </a:r>
            <a:r>
              <a:rPr kumimoji="1" lang="ja-JP" altLang="en-US" dirty="0" smtClean="0"/>
              <a:t>ユーザの（主</a:t>
            </a:r>
            <a:r>
              <a:rPr lang="ja-JP" altLang="en-US" dirty="0" smtClean="0"/>
              <a:t>たる）</a:t>
            </a:r>
            <a:r>
              <a:rPr kumimoji="1" lang="ja-JP" altLang="en-US" dirty="0" smtClean="0"/>
              <a:t>目的</a:t>
            </a:r>
            <a:endParaRPr kumimoji="1" lang="ja-JP" altLang="en-US" dirty="0"/>
          </a:p>
        </p:txBody>
      </p:sp>
      <p:sp>
        <p:nvSpPr>
          <p:cNvPr id="3" name="スライド番号プレースホルダー 2"/>
          <p:cNvSpPr>
            <a:spLocks noGrp="1"/>
          </p:cNvSpPr>
          <p:nvPr>
            <p:ph type="sldNum" sz="quarter" idx="12"/>
          </p:nvPr>
        </p:nvSpPr>
        <p:spPr/>
        <p:txBody>
          <a:bodyPr/>
          <a:lstStyle/>
          <a:p>
            <a:fld id="{CE417BAC-85B5-4DF5-BDC9-3FEF99C0B2AD}" type="slidenum">
              <a:rPr kumimoji="1" lang="ja-JP" altLang="en-US" smtClean="0"/>
              <a:t>12</a:t>
            </a:fld>
            <a:endParaRPr kumimoji="1" lang="ja-JP" altLang="en-US"/>
          </a:p>
        </p:txBody>
      </p:sp>
    </p:spTree>
    <p:extLst>
      <p:ext uri="{BB962C8B-B14F-4D97-AF65-F5344CB8AC3E}">
        <p14:creationId xmlns:p14="http://schemas.microsoft.com/office/powerpoint/2010/main" val="51682459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ユーザ</a:t>
            </a:r>
            <a:r>
              <a:rPr lang="ja-JP" altLang="en-US" dirty="0"/>
              <a:t>の行動</a:t>
            </a:r>
            <a:endParaRPr lang="en-US" altLang="ja-JP" dirty="0"/>
          </a:p>
        </p:txBody>
      </p:sp>
      <p:sp>
        <p:nvSpPr>
          <p:cNvPr id="3" name="コンテンツ プレースホルダー 2"/>
          <p:cNvSpPr>
            <a:spLocks noGrp="1"/>
          </p:cNvSpPr>
          <p:nvPr>
            <p:ph idx="1"/>
          </p:nvPr>
        </p:nvSpPr>
        <p:spPr>
          <a:xfrm>
            <a:off x="457200" y="1600201"/>
            <a:ext cx="8229600" cy="1156440"/>
          </a:xfrm>
        </p:spPr>
        <p:txBody>
          <a:bodyPr/>
          <a:lstStyle/>
          <a:p>
            <a:pPr marL="457200" lvl="1" indent="0">
              <a:buNone/>
            </a:pPr>
            <a:r>
              <a:rPr kumimoji="1" lang="en-US" altLang="ja-JP" dirty="0" smtClean="0"/>
              <a:t>Web</a:t>
            </a:r>
            <a:r>
              <a:rPr kumimoji="1" lang="ja-JP" altLang="en-US" dirty="0" smtClean="0"/>
              <a:t>サイトの階層構造（ディレクトリ構造）</a:t>
            </a:r>
            <a:r>
              <a:rPr lang="ja-JP" altLang="en-US" dirty="0"/>
              <a:t>上</a:t>
            </a:r>
            <a:r>
              <a:rPr lang="ja-JP" altLang="en-US" dirty="0" smtClean="0"/>
              <a:t>での</a:t>
            </a:r>
            <a:endParaRPr lang="en-US" altLang="ja-JP" dirty="0" smtClean="0"/>
          </a:p>
          <a:p>
            <a:pPr marL="457200" lvl="1" indent="0">
              <a:buNone/>
            </a:pPr>
            <a:r>
              <a:rPr lang="ja-JP" altLang="en-US" dirty="0" smtClean="0"/>
              <a:t>行動を考える</a:t>
            </a:r>
            <a:endParaRPr kumimoji="1" lang="en-US" altLang="ja-JP" dirty="0" smtClean="0"/>
          </a:p>
        </p:txBody>
      </p:sp>
      <p:sp>
        <p:nvSpPr>
          <p:cNvPr id="15" name="正方形/長方形 14"/>
          <p:cNvSpPr/>
          <p:nvPr/>
        </p:nvSpPr>
        <p:spPr>
          <a:xfrm>
            <a:off x="323042" y="2514194"/>
            <a:ext cx="6347137" cy="2677656"/>
          </a:xfrm>
          <a:prstGeom prst="rect">
            <a:avLst/>
          </a:prstGeom>
        </p:spPr>
        <p:txBody>
          <a:bodyPr wrap="square">
            <a:spAutoFit/>
          </a:bodyPr>
          <a:lstStyle/>
          <a:p>
            <a:endParaRPr lang="en-US" altLang="ja-JP" sz="2800" dirty="0" smtClean="0"/>
          </a:p>
          <a:p>
            <a:r>
              <a:rPr lang="en-US" altLang="ja-JP" sz="2800" dirty="0" smtClean="0"/>
              <a:t> up</a:t>
            </a:r>
            <a:r>
              <a:rPr lang="en-US" altLang="ja-JP" sz="2800" dirty="0"/>
              <a:t>	</a:t>
            </a:r>
            <a:r>
              <a:rPr lang="en-US" altLang="ja-JP" sz="2800" dirty="0" smtClean="0"/>
              <a:t> </a:t>
            </a:r>
            <a:r>
              <a:rPr lang="ja-JP" altLang="en-US" sz="2800" dirty="0" smtClean="0"/>
              <a:t>：階層構造を登る</a:t>
            </a:r>
          </a:p>
          <a:p>
            <a:r>
              <a:rPr lang="ja-JP" altLang="en-US" sz="2800" dirty="0" smtClean="0"/>
              <a:t> </a:t>
            </a:r>
            <a:r>
              <a:rPr lang="en-US" altLang="ja-JP" sz="2800" dirty="0" smtClean="0"/>
              <a:t>down</a:t>
            </a:r>
            <a:r>
              <a:rPr lang="en-US" altLang="ja-JP" sz="2800" dirty="0"/>
              <a:t>	</a:t>
            </a:r>
            <a:r>
              <a:rPr lang="en-US" altLang="ja-JP" sz="2800" dirty="0" smtClean="0"/>
              <a:t> </a:t>
            </a:r>
            <a:r>
              <a:rPr lang="ja-JP" altLang="en-US" sz="2800" dirty="0" smtClean="0"/>
              <a:t>：下る</a:t>
            </a:r>
            <a:endParaRPr lang="en-US" altLang="ja-JP" sz="2800" dirty="0"/>
          </a:p>
          <a:p>
            <a:r>
              <a:rPr lang="en-US" altLang="ja-JP" sz="2800" dirty="0" smtClean="0"/>
              <a:t> sibling</a:t>
            </a:r>
            <a:r>
              <a:rPr lang="ja-JP" altLang="en-US" sz="2800" dirty="0" smtClean="0"/>
              <a:t>：同じ階層の別ページヘ移動</a:t>
            </a:r>
          </a:p>
          <a:p>
            <a:r>
              <a:rPr lang="ja-JP" altLang="en-US" sz="2800" dirty="0" smtClean="0"/>
              <a:t> </a:t>
            </a:r>
            <a:r>
              <a:rPr lang="en-US" altLang="ja-JP" sz="2800" dirty="0" smtClean="0"/>
              <a:t>same	 </a:t>
            </a:r>
            <a:r>
              <a:rPr lang="ja-JP" altLang="en-US" sz="2800" dirty="0" smtClean="0"/>
              <a:t>：同じ</a:t>
            </a:r>
            <a:r>
              <a:rPr lang="ja-JP" altLang="en-US" sz="2800" dirty="0"/>
              <a:t>ページを再度要求</a:t>
            </a:r>
            <a:r>
              <a:rPr lang="ja-JP" altLang="en-US" sz="2800" dirty="0" smtClean="0"/>
              <a:t>する</a:t>
            </a:r>
            <a:endParaRPr lang="ja-JP" altLang="en-US" sz="2800" dirty="0"/>
          </a:p>
          <a:p>
            <a:r>
              <a:rPr lang="ja-JP" altLang="en-US" sz="2800" dirty="0" smtClean="0"/>
              <a:t> </a:t>
            </a:r>
            <a:r>
              <a:rPr lang="en-US" altLang="ja-JP" sz="2800" dirty="0" smtClean="0"/>
              <a:t>move	 </a:t>
            </a:r>
            <a:r>
              <a:rPr lang="ja-JP" altLang="en-US" sz="2800" dirty="0" smtClean="0"/>
              <a:t>：その他</a:t>
            </a:r>
            <a:r>
              <a:rPr lang="ja-JP" altLang="en-US" sz="2800" dirty="0"/>
              <a:t>の</a:t>
            </a:r>
            <a:r>
              <a:rPr lang="ja-JP" altLang="en-US" sz="2800" dirty="0" smtClean="0"/>
              <a:t>移動</a:t>
            </a:r>
            <a:endParaRPr lang="ja-JP" altLang="en-US" sz="2800" dirty="0"/>
          </a:p>
        </p:txBody>
      </p:sp>
      <p:grpSp>
        <p:nvGrpSpPr>
          <p:cNvPr id="4" name="グループ化 3"/>
          <p:cNvGrpSpPr/>
          <p:nvPr/>
        </p:nvGrpSpPr>
        <p:grpSpPr>
          <a:xfrm>
            <a:off x="5820876" y="2564904"/>
            <a:ext cx="3279675" cy="3038108"/>
            <a:chOff x="4836695" y="2948174"/>
            <a:chExt cx="3817709" cy="3662950"/>
          </a:xfrm>
        </p:grpSpPr>
        <p:cxnSp>
          <p:nvCxnSpPr>
            <p:cNvPr id="9" name="直線コネクタ 8"/>
            <p:cNvCxnSpPr/>
            <p:nvPr/>
          </p:nvCxnSpPr>
          <p:spPr>
            <a:xfrm flipH="1">
              <a:off x="5374729" y="3419150"/>
              <a:ext cx="1297785" cy="2754063"/>
            </a:xfrm>
            <a:prstGeom prst="line">
              <a:avLst/>
            </a:prstGeom>
            <a:ln w="76200"/>
          </p:spPr>
          <p:style>
            <a:lnRef idx="1">
              <a:schemeClr val="accent1"/>
            </a:lnRef>
            <a:fillRef idx="0">
              <a:schemeClr val="accent1"/>
            </a:fillRef>
            <a:effectRef idx="0">
              <a:schemeClr val="accent1"/>
            </a:effectRef>
            <a:fontRef idx="minor">
              <a:schemeClr val="tx1"/>
            </a:fontRef>
          </p:style>
        </p:cxnSp>
        <p:cxnSp>
          <p:nvCxnSpPr>
            <p:cNvPr id="11" name="直線コネクタ 10"/>
            <p:cNvCxnSpPr/>
            <p:nvPr/>
          </p:nvCxnSpPr>
          <p:spPr>
            <a:xfrm>
              <a:off x="6672514" y="3419150"/>
              <a:ext cx="1582535" cy="2644098"/>
            </a:xfrm>
            <a:prstGeom prst="line">
              <a:avLst/>
            </a:prstGeom>
            <a:ln w="76200"/>
          </p:spPr>
          <p:style>
            <a:lnRef idx="1">
              <a:schemeClr val="accent1"/>
            </a:lnRef>
            <a:fillRef idx="0">
              <a:schemeClr val="accent1"/>
            </a:fillRef>
            <a:effectRef idx="0">
              <a:schemeClr val="accent1"/>
            </a:effectRef>
            <a:fontRef idx="minor">
              <a:schemeClr val="tx1"/>
            </a:fontRef>
          </p:style>
        </p:cxnSp>
        <p:cxnSp>
          <p:nvCxnSpPr>
            <p:cNvPr id="13" name="直線コネクタ 12"/>
            <p:cNvCxnSpPr/>
            <p:nvPr/>
          </p:nvCxnSpPr>
          <p:spPr>
            <a:xfrm>
              <a:off x="6023621" y="4796182"/>
              <a:ext cx="648893" cy="1377031"/>
            </a:xfrm>
            <a:prstGeom prst="line">
              <a:avLst/>
            </a:prstGeom>
            <a:ln w="76200"/>
          </p:spPr>
          <p:style>
            <a:lnRef idx="1">
              <a:schemeClr val="accent1"/>
            </a:lnRef>
            <a:fillRef idx="0">
              <a:schemeClr val="accent1"/>
            </a:fillRef>
            <a:effectRef idx="0">
              <a:schemeClr val="accent1"/>
            </a:effectRef>
            <a:fontRef idx="minor">
              <a:schemeClr val="tx1"/>
            </a:fontRef>
          </p:style>
        </p:cxnSp>
        <p:pic>
          <p:nvPicPr>
            <p:cNvPr id="2050" name="Picture 2" descr="C:\SecondDisc\n\Pictures\PC_server-02.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348067" y="2948174"/>
              <a:ext cx="828179" cy="941952"/>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2" descr="C:\SecondDisc\n\Pictures\PC_server-02.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618193" y="4221088"/>
              <a:ext cx="810858" cy="922252"/>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2" descr="C:\SecondDisc\n\Pictures\PC_server-02.pn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4836695" y="5735303"/>
              <a:ext cx="770036" cy="875821"/>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2" descr="C:\SecondDisc\n\Pictures\PC_server-02.pn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6429051" y="5735303"/>
              <a:ext cx="770036" cy="875821"/>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2" descr="C:\SecondDisc\n\Pictures\PC_server-02.pn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7884368" y="5625337"/>
              <a:ext cx="770036" cy="875821"/>
            </a:xfrm>
            <a:prstGeom prst="rect">
              <a:avLst/>
            </a:prstGeom>
            <a:noFill/>
            <a:extLst>
              <a:ext uri="{909E8E84-426E-40DD-AFC4-6F175D3DCCD1}">
                <a14:hiddenFill xmlns:a14="http://schemas.microsoft.com/office/drawing/2010/main">
                  <a:solidFill>
                    <a:srgbClr val="FFFFFF"/>
                  </a:solidFill>
                </a14:hiddenFill>
              </a:ext>
            </a:extLst>
          </p:spPr>
        </p:pic>
        <p:pic>
          <p:nvPicPr>
            <p:cNvPr id="20" name="Picture 2" descr="C:\SecondDisc\n\Pictures\PC_server-02.pn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7078763" y="4221088"/>
              <a:ext cx="770036" cy="875821"/>
            </a:xfrm>
            <a:prstGeom prst="rect">
              <a:avLst/>
            </a:prstGeom>
            <a:noFill/>
            <a:extLst>
              <a:ext uri="{909E8E84-426E-40DD-AFC4-6F175D3DCCD1}">
                <a14:hiddenFill xmlns:a14="http://schemas.microsoft.com/office/drawing/2010/main">
                  <a:solidFill>
                    <a:srgbClr val="FFFFFF"/>
                  </a:solidFill>
                </a14:hiddenFill>
              </a:ext>
            </a:extLst>
          </p:spPr>
        </p:pic>
      </p:grpSp>
      <p:sp>
        <p:nvSpPr>
          <p:cNvPr id="10" name="正方形/長方形 9"/>
          <p:cNvSpPr/>
          <p:nvPr/>
        </p:nvSpPr>
        <p:spPr>
          <a:xfrm>
            <a:off x="6674331" y="2060848"/>
            <a:ext cx="1745671" cy="523220"/>
          </a:xfrm>
          <a:prstGeom prst="rect">
            <a:avLst/>
          </a:prstGeom>
        </p:spPr>
        <p:txBody>
          <a:bodyPr wrap="none">
            <a:spAutoFit/>
          </a:bodyPr>
          <a:lstStyle/>
          <a:p>
            <a:r>
              <a:rPr lang="en-US" altLang="ja-JP" sz="2800" dirty="0"/>
              <a:t>Web</a:t>
            </a:r>
            <a:r>
              <a:rPr lang="ja-JP" altLang="en-US" sz="2800" dirty="0"/>
              <a:t>サイト</a:t>
            </a:r>
          </a:p>
        </p:txBody>
      </p:sp>
      <p:sp>
        <p:nvSpPr>
          <p:cNvPr id="16" name="正方形/長方形 15"/>
          <p:cNvSpPr/>
          <p:nvPr/>
        </p:nvSpPr>
        <p:spPr>
          <a:xfrm>
            <a:off x="323042" y="5271528"/>
            <a:ext cx="7742633" cy="523220"/>
          </a:xfrm>
          <a:prstGeom prst="rect">
            <a:avLst/>
          </a:prstGeom>
        </p:spPr>
        <p:txBody>
          <a:bodyPr wrap="square">
            <a:spAutoFit/>
          </a:bodyPr>
          <a:lstStyle/>
          <a:p>
            <a:r>
              <a:rPr lang="en-US" altLang="ja-JP" sz="2800" dirty="0" smtClean="0"/>
              <a:t> </a:t>
            </a:r>
            <a:r>
              <a:rPr lang="ja-JP" altLang="en-US" sz="2800" dirty="0" smtClean="0"/>
              <a:t>行動列はこれらの記号の列</a:t>
            </a:r>
            <a:endParaRPr lang="ja-JP" altLang="en-US" sz="2800" dirty="0"/>
          </a:p>
        </p:txBody>
      </p:sp>
      <p:sp>
        <p:nvSpPr>
          <p:cNvPr id="22" name="スライド番号プレースホルダー 11"/>
          <p:cNvSpPr>
            <a:spLocks noGrp="1"/>
          </p:cNvSpPr>
          <p:nvPr>
            <p:ph type="sldNum" sz="quarter" idx="12"/>
          </p:nvPr>
        </p:nvSpPr>
        <p:spPr>
          <a:xfrm>
            <a:off x="6392238" y="6082780"/>
            <a:ext cx="2133600" cy="556171"/>
          </a:xfrm>
        </p:spPr>
        <p:txBody>
          <a:bodyPr/>
          <a:lstStyle/>
          <a:p>
            <a:fld id="{CE417BAC-85B5-4DF5-BDC9-3FEF99C0B2AD}" type="slidenum">
              <a:rPr kumimoji="1" lang="ja-JP" altLang="en-US" smtClean="0"/>
              <a:t>13</a:t>
            </a:fld>
            <a:endParaRPr kumimoji="1" lang="ja-JP" altLang="en-US"/>
          </a:p>
        </p:txBody>
      </p:sp>
      <p:sp>
        <p:nvSpPr>
          <p:cNvPr id="23" name="正方形/長方形 22"/>
          <p:cNvSpPr/>
          <p:nvPr/>
        </p:nvSpPr>
        <p:spPr>
          <a:xfrm>
            <a:off x="5463412" y="6238115"/>
            <a:ext cx="3393801" cy="342038"/>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smtClean="0">
                <a:solidFill>
                  <a:srgbClr val="FF0000"/>
                </a:solidFill>
                <a:hlinkClick r:id="rId6"/>
              </a:rPr>
              <a:t>/en/publication/</a:t>
            </a:r>
            <a:r>
              <a:rPr lang="en-US" altLang="ja-JP" dirty="0" smtClean="0">
                <a:solidFill>
                  <a:srgbClr val="FF0000"/>
                </a:solidFill>
              </a:rPr>
              <a:t>index.html</a:t>
            </a:r>
            <a:endParaRPr kumimoji="1" lang="ja-JP" altLang="en-US" dirty="0">
              <a:solidFill>
                <a:srgbClr val="FF0000"/>
              </a:solidFill>
            </a:endParaRPr>
          </a:p>
        </p:txBody>
      </p:sp>
      <p:sp>
        <p:nvSpPr>
          <p:cNvPr id="24" name="正方形/長方形 23"/>
          <p:cNvSpPr/>
          <p:nvPr/>
        </p:nvSpPr>
        <p:spPr>
          <a:xfrm>
            <a:off x="5427103" y="5794748"/>
            <a:ext cx="3736463" cy="523220"/>
          </a:xfrm>
          <a:prstGeom prst="rect">
            <a:avLst/>
          </a:prstGeom>
        </p:spPr>
        <p:txBody>
          <a:bodyPr wrap="square">
            <a:spAutoFit/>
          </a:bodyPr>
          <a:lstStyle/>
          <a:p>
            <a:r>
              <a:rPr lang="en-US" altLang="ja-JP" sz="2800" dirty="0" smtClean="0"/>
              <a:t>Web</a:t>
            </a:r>
            <a:r>
              <a:rPr lang="ja-JP" altLang="en-US" sz="2800" dirty="0" smtClean="0"/>
              <a:t>ページのパスの例</a:t>
            </a:r>
            <a:endParaRPr lang="ja-JP" altLang="en-US" sz="2800" dirty="0"/>
          </a:p>
        </p:txBody>
      </p:sp>
    </p:spTree>
    <p:extLst>
      <p:ext uri="{BB962C8B-B14F-4D97-AF65-F5344CB8AC3E}">
        <p14:creationId xmlns:p14="http://schemas.microsoft.com/office/powerpoint/2010/main" val="285872081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lang="ja-JP" altLang="en-US" dirty="0"/>
              <a:t>ユーザの目的</a:t>
            </a:r>
            <a:r>
              <a:rPr lang="ja-JP" altLang="en-US" sz="2700" dirty="0" smtClean="0"/>
              <a:t>（予備実験のクラスタ分析の結果）</a:t>
            </a:r>
            <a:endParaRPr kumimoji="1" lang="ja-JP" altLang="en-US" sz="2700" dirty="0"/>
          </a:p>
        </p:txBody>
      </p:sp>
      <p:graphicFrame>
        <p:nvGraphicFramePr>
          <p:cNvPr id="5" name="コンテンツ プレースホルダー 4"/>
          <p:cNvGraphicFramePr>
            <a:graphicFrameLocks noGrp="1"/>
          </p:cNvGraphicFramePr>
          <p:nvPr>
            <p:ph idx="1"/>
            <p:extLst>
              <p:ext uri="{D42A27DB-BD31-4B8C-83A1-F6EECF244321}">
                <p14:modId xmlns:p14="http://schemas.microsoft.com/office/powerpoint/2010/main" val="1378623311"/>
              </p:ext>
            </p:extLst>
          </p:nvPr>
        </p:nvGraphicFramePr>
        <p:xfrm>
          <a:off x="467544" y="1412776"/>
          <a:ext cx="8496944" cy="4800098"/>
        </p:xfrm>
        <a:graphic>
          <a:graphicData uri="http://schemas.openxmlformats.org/drawingml/2006/table">
            <a:tbl>
              <a:tblPr firstRow="1" bandRow="1">
                <a:tableStyleId>{5C22544A-7EE6-4342-B048-85BDC9FD1C3A}</a:tableStyleId>
              </a:tblPr>
              <a:tblGrid>
                <a:gridCol w="4176464"/>
                <a:gridCol w="4320480"/>
              </a:tblGrid>
              <a:tr h="483154">
                <a:tc>
                  <a:txBody>
                    <a:bodyPr/>
                    <a:lstStyle/>
                    <a:p>
                      <a:r>
                        <a:rPr lang="ja-JP" altLang="en-US" sz="2000" dirty="0" smtClean="0"/>
                        <a:t>目的</a:t>
                      </a:r>
                      <a:endParaRPr kumimoji="1" lang="ja-JP" altLang="en-US" sz="2000" dirty="0"/>
                    </a:p>
                  </a:txBody>
                  <a:tcPr/>
                </a:tc>
                <a:tc>
                  <a:txBody>
                    <a:bodyPr/>
                    <a:lstStyle/>
                    <a:p>
                      <a:r>
                        <a:rPr kumimoji="1" lang="ja-JP" altLang="en-US" sz="2000" dirty="0" smtClean="0"/>
                        <a:t>主な行動</a:t>
                      </a:r>
                      <a:endParaRPr kumimoji="1" lang="ja-JP" altLang="en-US" sz="2000" dirty="0"/>
                    </a:p>
                  </a:txBody>
                  <a:tcPr/>
                </a:tc>
              </a:tr>
              <a:tr h="596966">
                <a:tc>
                  <a:txBody>
                    <a:bodyPr/>
                    <a:lstStyle/>
                    <a:p>
                      <a:r>
                        <a:rPr kumimoji="1" lang="en-US" altLang="ja-JP" sz="2400" baseline="0" dirty="0" smtClean="0"/>
                        <a:t> </a:t>
                      </a:r>
                      <a:r>
                        <a:rPr kumimoji="1" lang="ja-JP" altLang="en-US" sz="2400" dirty="0" smtClean="0"/>
                        <a:t>幅広い調査</a:t>
                      </a:r>
                      <a:endParaRPr kumimoji="1" lang="ja-JP" altLang="en-US" sz="2400" dirty="0"/>
                    </a:p>
                  </a:txBody>
                  <a:tcPr/>
                </a:tc>
                <a:tc>
                  <a:txBody>
                    <a:bodyPr/>
                    <a:lstStyle/>
                    <a:p>
                      <a:r>
                        <a:rPr kumimoji="1" lang="ja-JP" altLang="en-US" sz="2400" dirty="0" smtClean="0"/>
                        <a:t>ディレクトリ構造の上下に行動</a:t>
                      </a:r>
                      <a:endParaRPr kumimoji="1" lang="en-US" altLang="ja-JP" sz="2400" dirty="0" smtClean="0"/>
                    </a:p>
                  </a:txBody>
                  <a:tcPr/>
                </a:tc>
              </a:tr>
              <a:tr h="102256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2400" dirty="0" smtClean="0"/>
                        <a:t>ニュースの調査</a:t>
                      </a:r>
                    </a:p>
                    <a:p>
                      <a:pPr marL="0" marR="0" indent="0" algn="l" defTabSz="914400" rtl="0" eaLnBrk="1" fontAlgn="auto" latinLnBrk="0" hangingPunct="1">
                        <a:lnSpc>
                          <a:spcPct val="100000"/>
                        </a:lnSpc>
                        <a:spcBef>
                          <a:spcPts val="0"/>
                        </a:spcBef>
                        <a:spcAft>
                          <a:spcPts val="0"/>
                        </a:spcAft>
                        <a:buClrTx/>
                        <a:buSzTx/>
                        <a:buFontTx/>
                        <a:buNone/>
                        <a:tabLst/>
                        <a:defRPr/>
                      </a:pPr>
                      <a:endParaRPr kumimoji="1" lang="en-US" altLang="ja-JP" sz="2400" dirty="0" smtClean="0"/>
                    </a:p>
                  </a:txBody>
                  <a:tcPr/>
                </a:tc>
                <a:tc>
                  <a:txBody>
                    <a:bodyPr/>
                    <a:lstStyle/>
                    <a:p>
                      <a:r>
                        <a:rPr kumimoji="1" lang="ja-JP" altLang="en-US" sz="2400" dirty="0" smtClean="0"/>
                        <a:t>ディレクトリ構造の上下に行動</a:t>
                      </a:r>
                      <a:endParaRPr kumimoji="1" lang="en-US" altLang="ja-JP" sz="2400" dirty="0" smtClean="0"/>
                    </a:p>
                    <a:p>
                      <a:r>
                        <a:rPr kumimoji="1" lang="en-US" altLang="ja-JP" sz="2400" dirty="0" smtClean="0"/>
                        <a:t>+</a:t>
                      </a:r>
                      <a:r>
                        <a:rPr kumimoji="1" lang="ja-JP" altLang="en-US" sz="2400" dirty="0" smtClean="0"/>
                        <a:t>同じページへのアクセス</a:t>
                      </a:r>
                      <a:endParaRPr kumimoji="1" lang="en-US" altLang="ja-JP" sz="2400" dirty="0" smtClean="0"/>
                    </a:p>
                  </a:txBody>
                  <a:tcPr/>
                </a:tc>
              </a:tr>
              <a:tr h="83742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2400" dirty="0" smtClean="0"/>
                        <a:t>特定分野の調査</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2400" dirty="0" smtClean="0"/>
                        <a:t>同じ階層のページヘのアクセス</a:t>
                      </a:r>
                    </a:p>
                  </a:txBody>
                  <a:tcPr/>
                </a:tc>
              </a:tr>
              <a:tr h="102256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2400" dirty="0" smtClean="0"/>
                        <a:t>特定分野のニュースの調査</a:t>
                      </a:r>
                      <a:endParaRPr kumimoji="1" lang="en-US" altLang="ja-JP" sz="2400"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2400" dirty="0" smtClean="0"/>
                        <a:t>同じページヘのアクセス</a:t>
                      </a:r>
                    </a:p>
                  </a:txBody>
                  <a:tcPr/>
                </a:tc>
              </a:tr>
              <a:tr h="83742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2400" dirty="0" smtClean="0"/>
                        <a:t>その他</a:t>
                      </a:r>
                      <a:endParaRPr kumimoji="1" lang="ja-JP" altLang="en-US" sz="2400" dirty="0"/>
                    </a:p>
                  </a:txBody>
                  <a:tcPr/>
                </a:tc>
                <a:tc>
                  <a:txBody>
                    <a:bodyPr/>
                    <a:lstStyle/>
                    <a:p>
                      <a:r>
                        <a:rPr kumimoji="1" lang="ja-JP" altLang="en-US" sz="2400" dirty="0" smtClean="0"/>
                        <a:t>ディレクトリ構造に沿わない行動</a:t>
                      </a:r>
                      <a:endParaRPr kumimoji="1" lang="en-US" altLang="ja-JP" sz="2400" dirty="0" smtClean="0"/>
                    </a:p>
                  </a:txBody>
                  <a:tcPr/>
                </a:tc>
              </a:tr>
            </a:tbl>
          </a:graphicData>
        </a:graphic>
      </p:graphicFrame>
      <p:sp>
        <p:nvSpPr>
          <p:cNvPr id="3" name="スライド番号プレースホルダー 2"/>
          <p:cNvSpPr>
            <a:spLocks noGrp="1"/>
          </p:cNvSpPr>
          <p:nvPr>
            <p:ph type="sldNum" sz="quarter" idx="12"/>
          </p:nvPr>
        </p:nvSpPr>
        <p:spPr/>
        <p:txBody>
          <a:bodyPr/>
          <a:lstStyle/>
          <a:p>
            <a:fld id="{CE417BAC-85B5-4DF5-BDC9-3FEF99C0B2AD}" type="slidenum">
              <a:rPr kumimoji="1" lang="ja-JP" altLang="en-US" smtClean="0"/>
              <a:t>14</a:t>
            </a:fld>
            <a:endParaRPr kumimoji="1" lang="ja-JP" altLang="en-US"/>
          </a:p>
        </p:txBody>
      </p:sp>
    </p:spTree>
    <p:extLst>
      <p:ext uri="{BB962C8B-B14F-4D97-AF65-F5344CB8AC3E}">
        <p14:creationId xmlns:p14="http://schemas.microsoft.com/office/powerpoint/2010/main" val="412730815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実験で</a:t>
            </a:r>
            <a:r>
              <a:rPr kumimoji="1" lang="ja-JP" altLang="en-US" dirty="0" smtClean="0"/>
              <a:t>使用</a:t>
            </a:r>
            <a:r>
              <a:rPr lang="ja-JP" altLang="en-US" dirty="0"/>
              <a:t>する</a:t>
            </a:r>
            <a:r>
              <a:rPr kumimoji="1" lang="ja-JP" altLang="en-US" dirty="0" smtClean="0"/>
              <a:t>規則</a:t>
            </a:r>
            <a:r>
              <a:rPr lang="ja-JP" altLang="en-US" dirty="0" smtClean="0"/>
              <a:t>の例</a:t>
            </a:r>
            <a:endParaRPr kumimoji="1" lang="ja-JP" altLang="en-US" dirty="0"/>
          </a:p>
        </p:txBody>
      </p:sp>
      <p:sp>
        <p:nvSpPr>
          <p:cNvPr id="3" name="コンテンツ プレースホルダー 2"/>
          <p:cNvSpPr>
            <a:spLocks noGrp="1"/>
          </p:cNvSpPr>
          <p:nvPr>
            <p:ph idx="1"/>
          </p:nvPr>
        </p:nvSpPr>
        <p:spPr>
          <a:xfrm>
            <a:off x="457200" y="1600200"/>
            <a:ext cx="8229600" cy="5257800"/>
          </a:xfrm>
        </p:spPr>
        <p:txBody>
          <a:bodyPr>
            <a:normAutofit fontScale="92500" lnSpcReduction="10000"/>
          </a:bodyPr>
          <a:lstStyle/>
          <a:p>
            <a:r>
              <a:rPr lang="ja-JP" altLang="en-US" sz="3800" dirty="0" smtClean="0"/>
              <a:t>ユーザの目的</a:t>
            </a:r>
            <a:endParaRPr lang="en-US" altLang="ja-JP" dirty="0" smtClean="0"/>
          </a:p>
          <a:p>
            <a:pPr marL="400050" lvl="1" indent="0">
              <a:buNone/>
            </a:pPr>
            <a:r>
              <a:rPr lang="en-US" altLang="ja-JP" sz="3000" dirty="0" smtClean="0"/>
              <a:t>S </a:t>
            </a:r>
            <a:r>
              <a:rPr lang="ja-JP" altLang="en-US" sz="3000" dirty="0" smtClean="0">
                <a:latin typeface="+mj-ea"/>
              </a:rPr>
              <a:t>→　</a:t>
            </a:r>
            <a:r>
              <a:rPr lang="en-US" altLang="ja-JP" sz="3000" dirty="0" smtClean="0">
                <a:latin typeface="+mj-ea"/>
              </a:rPr>
              <a:t>Survey</a:t>
            </a:r>
          </a:p>
          <a:p>
            <a:pPr marL="400050" lvl="1" indent="0">
              <a:buNone/>
            </a:pPr>
            <a:r>
              <a:rPr lang="en-US" altLang="ja-JP" sz="3000" dirty="0" smtClean="0"/>
              <a:t>S </a:t>
            </a:r>
            <a:r>
              <a:rPr lang="ja-JP" altLang="en-US" sz="3000" dirty="0" smtClean="0">
                <a:latin typeface="+mj-ea"/>
              </a:rPr>
              <a:t>→　</a:t>
            </a:r>
            <a:r>
              <a:rPr lang="en-US" altLang="ja-JP" sz="3000" dirty="0" smtClean="0">
                <a:latin typeface="+mj-ea"/>
              </a:rPr>
              <a:t>News</a:t>
            </a:r>
          </a:p>
          <a:p>
            <a:pPr marL="400050" lvl="1" indent="0">
              <a:buNone/>
            </a:pPr>
            <a:r>
              <a:rPr lang="en-US" altLang="ja-JP" sz="3000" dirty="0" smtClean="0">
                <a:latin typeface="+mj-ea"/>
              </a:rPr>
              <a:t>…</a:t>
            </a:r>
          </a:p>
          <a:p>
            <a:pPr marL="0" indent="0">
              <a:buNone/>
            </a:pPr>
            <a:r>
              <a:rPr lang="en-US" altLang="ja-JP" sz="3000" dirty="0" smtClean="0">
                <a:latin typeface="+mj-ea"/>
              </a:rPr>
              <a:t>  (</a:t>
            </a:r>
            <a:r>
              <a:rPr lang="ja-JP" altLang="en-US" sz="3000" dirty="0" smtClean="0">
                <a:latin typeface="+mj-ea"/>
              </a:rPr>
              <a:t>前で説明した</a:t>
            </a:r>
            <a:r>
              <a:rPr lang="en-US" altLang="ja-JP" sz="3000" dirty="0" smtClean="0"/>
              <a:t>5</a:t>
            </a:r>
            <a:r>
              <a:rPr lang="ja-JP" altLang="en-US" sz="3000" dirty="0" smtClean="0"/>
              <a:t>種類の</a:t>
            </a:r>
            <a:r>
              <a:rPr lang="ja-JP" altLang="en-US" sz="3000" dirty="0">
                <a:latin typeface="+mj-ea"/>
              </a:rPr>
              <a:t>目的</a:t>
            </a:r>
            <a:r>
              <a:rPr lang="en-US" altLang="ja-JP" sz="3000" dirty="0" smtClean="0">
                <a:latin typeface="+mj-ea"/>
              </a:rPr>
              <a:t>)</a:t>
            </a:r>
            <a:endParaRPr lang="en-US" altLang="ja-JP" sz="3000" dirty="0" smtClean="0"/>
          </a:p>
          <a:p>
            <a:r>
              <a:rPr lang="ja-JP" altLang="en-US" sz="3800" dirty="0" smtClean="0"/>
              <a:t>繰り返し</a:t>
            </a:r>
            <a:endParaRPr lang="en-US" altLang="ja-JP" sz="3800" dirty="0"/>
          </a:p>
          <a:p>
            <a:pPr marL="457200" lvl="1" indent="0">
              <a:buNone/>
            </a:pPr>
            <a:r>
              <a:rPr lang="en-US" altLang="ja-JP" sz="3000" dirty="0" smtClean="0"/>
              <a:t>Up </a:t>
            </a:r>
            <a:r>
              <a:rPr lang="ja-JP" altLang="en-US" sz="3000" dirty="0" smtClean="0">
                <a:latin typeface="+mj-ea"/>
              </a:rPr>
              <a:t>→</a:t>
            </a:r>
            <a:r>
              <a:rPr lang="ja-JP" altLang="en-US" sz="3000" dirty="0">
                <a:latin typeface="+mj-ea"/>
              </a:rPr>
              <a:t>　</a:t>
            </a:r>
            <a:r>
              <a:rPr lang="en-US" altLang="ja-JP" sz="3000" dirty="0" smtClean="0"/>
              <a:t>Up, up</a:t>
            </a:r>
          </a:p>
          <a:p>
            <a:r>
              <a:rPr lang="ja-JP" altLang="en-US" dirty="0" smtClean="0"/>
              <a:t>複数の動き</a:t>
            </a:r>
            <a:endParaRPr lang="en-US" altLang="ja-JP" dirty="0"/>
          </a:p>
          <a:p>
            <a:pPr marL="457200" lvl="1" indent="0">
              <a:buNone/>
            </a:pPr>
            <a:r>
              <a:rPr lang="en-US" altLang="ja-JP" sz="3000" dirty="0" err="1" smtClean="0"/>
              <a:t>UpDown</a:t>
            </a:r>
            <a:r>
              <a:rPr lang="en-US" altLang="ja-JP" sz="3000" dirty="0" smtClean="0"/>
              <a:t> </a:t>
            </a:r>
            <a:r>
              <a:rPr lang="ja-JP" altLang="en-US" sz="3000" dirty="0" smtClean="0">
                <a:latin typeface="+mj-ea"/>
                <a:ea typeface="+mj-ea"/>
              </a:rPr>
              <a:t>→</a:t>
            </a:r>
            <a:r>
              <a:rPr lang="en-US" altLang="ja-JP" sz="3000" dirty="0" err="1" smtClean="0"/>
              <a:t>Up,Down</a:t>
            </a:r>
            <a:r>
              <a:rPr lang="ja-JP" altLang="en-US" sz="3000" dirty="0" smtClean="0"/>
              <a:t>　</a:t>
            </a:r>
            <a:endParaRPr lang="en-US" altLang="ja-JP" sz="3000" dirty="0"/>
          </a:p>
          <a:p>
            <a:pPr marL="457200" lvl="1" indent="0">
              <a:buNone/>
            </a:pPr>
            <a:r>
              <a:rPr lang="en-US" altLang="ja-JP" sz="3000" dirty="0" err="1" smtClean="0"/>
              <a:t>UpDown</a:t>
            </a:r>
            <a:r>
              <a:rPr lang="en-US" altLang="ja-JP" sz="3000" dirty="0" smtClean="0"/>
              <a:t> </a:t>
            </a:r>
            <a:r>
              <a:rPr lang="ja-JP" altLang="en-US" sz="3000" dirty="0" smtClean="0">
                <a:latin typeface="+mj-ea"/>
              </a:rPr>
              <a:t>→</a:t>
            </a:r>
            <a:r>
              <a:rPr lang="en-US" altLang="ja-JP" sz="3000" dirty="0" smtClean="0"/>
              <a:t>Up</a:t>
            </a:r>
            <a:r>
              <a:rPr lang="en-US" altLang="ja-JP" sz="3000" dirty="0"/>
              <a:t>, </a:t>
            </a:r>
            <a:r>
              <a:rPr lang="en-US" altLang="ja-JP" sz="3000" dirty="0" err="1" smtClean="0"/>
              <a:t>SameLayer</a:t>
            </a:r>
            <a:r>
              <a:rPr lang="en-US" altLang="ja-JP" sz="3000" dirty="0" smtClean="0"/>
              <a:t>, Down</a:t>
            </a:r>
          </a:p>
        </p:txBody>
      </p:sp>
      <p:sp>
        <p:nvSpPr>
          <p:cNvPr id="15" name="スライド番号プレースホルダー 14"/>
          <p:cNvSpPr>
            <a:spLocks noGrp="1"/>
          </p:cNvSpPr>
          <p:nvPr>
            <p:ph type="sldNum" sz="quarter" idx="12"/>
          </p:nvPr>
        </p:nvSpPr>
        <p:spPr/>
        <p:txBody>
          <a:bodyPr/>
          <a:lstStyle/>
          <a:p>
            <a:fld id="{CE417BAC-85B5-4DF5-BDC9-3FEF99C0B2AD}" type="slidenum">
              <a:rPr kumimoji="1" lang="ja-JP" altLang="en-US" smtClean="0"/>
              <a:t>15</a:t>
            </a:fld>
            <a:endParaRPr kumimoji="1" lang="ja-JP" altLang="en-US"/>
          </a:p>
        </p:txBody>
      </p:sp>
      <p:grpSp>
        <p:nvGrpSpPr>
          <p:cNvPr id="30" name="グループ化 29"/>
          <p:cNvGrpSpPr/>
          <p:nvPr/>
        </p:nvGrpSpPr>
        <p:grpSpPr>
          <a:xfrm>
            <a:off x="4774928" y="1476073"/>
            <a:ext cx="2666445" cy="3105055"/>
            <a:chOff x="1426760" y="3183389"/>
            <a:chExt cx="2666445" cy="3105055"/>
          </a:xfrm>
        </p:grpSpPr>
        <p:sp>
          <p:nvSpPr>
            <p:cNvPr id="33" name="コンテンツ プレースホルダー 2"/>
            <p:cNvSpPr txBox="1">
              <a:spLocks/>
            </p:cNvSpPr>
            <p:nvPr/>
          </p:nvSpPr>
          <p:spPr>
            <a:xfrm>
              <a:off x="1426760" y="5767829"/>
              <a:ext cx="1459732" cy="520615"/>
            </a:xfrm>
            <a:prstGeom prst="rect">
              <a:avLst/>
            </a:prstGeom>
          </p:spPr>
          <p:style>
            <a:lnRef idx="2">
              <a:schemeClr val="accent1"/>
            </a:lnRef>
            <a:fillRef idx="1">
              <a:schemeClr val="lt1"/>
            </a:fillRef>
            <a:effectRef idx="0">
              <a:schemeClr val="accent1"/>
            </a:effectRef>
            <a:fontRef idx="minor">
              <a:schemeClr val="dk1"/>
            </a:fontRef>
          </p:style>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pPr marL="0" indent="0" algn="ctr">
                <a:buNone/>
              </a:pPr>
              <a:r>
                <a:rPr lang="en-US" altLang="ja-JP" sz="2400" dirty="0" smtClean="0">
                  <a:latin typeface="ＭＳ Ｐゴシック" pitchFamily="50" charset="-128"/>
                  <a:ea typeface="ＭＳ Ｐゴシック" pitchFamily="50" charset="-128"/>
                </a:rPr>
                <a:t>up</a:t>
              </a:r>
            </a:p>
          </p:txBody>
        </p:sp>
        <p:sp>
          <p:nvSpPr>
            <p:cNvPr id="35" name="正方形/長方形 34"/>
            <p:cNvSpPr/>
            <p:nvPr/>
          </p:nvSpPr>
          <p:spPr>
            <a:xfrm>
              <a:off x="2886493" y="3895278"/>
              <a:ext cx="1206712" cy="461665"/>
            </a:xfrm>
            <a:prstGeom prst="rect">
              <a:avLst/>
            </a:prstGeom>
          </p:spPr>
          <p:txBody>
            <a:bodyPr wrap="square">
              <a:spAutoFit/>
            </a:bodyPr>
            <a:lstStyle/>
            <a:p>
              <a:r>
                <a:rPr lang="en-US" altLang="ja-JP" sz="2400" dirty="0" smtClean="0">
                  <a:latin typeface="+mj-ea"/>
                </a:rPr>
                <a:t>Survey</a:t>
              </a:r>
              <a:endParaRPr lang="ja-JP" altLang="en-US" sz="2400" dirty="0"/>
            </a:p>
          </p:txBody>
        </p:sp>
        <p:sp>
          <p:nvSpPr>
            <p:cNvPr id="39" name="正方形/長方形 38"/>
            <p:cNvSpPr/>
            <p:nvPr/>
          </p:nvSpPr>
          <p:spPr>
            <a:xfrm>
              <a:off x="3280226" y="3183389"/>
              <a:ext cx="535894" cy="584775"/>
            </a:xfrm>
            <a:prstGeom prst="rect">
              <a:avLst/>
            </a:prstGeom>
          </p:spPr>
          <p:txBody>
            <a:bodyPr wrap="square">
              <a:spAutoFit/>
            </a:bodyPr>
            <a:lstStyle/>
            <a:p>
              <a:r>
                <a:rPr lang="en-US" altLang="ja-JP" sz="3200" dirty="0" smtClean="0">
                  <a:latin typeface="ＭＳ Ｐゴシック" pitchFamily="50" charset="-128"/>
                  <a:ea typeface="ＭＳ Ｐゴシック" pitchFamily="50" charset="-128"/>
                </a:rPr>
                <a:t>S</a:t>
              </a:r>
              <a:endParaRPr lang="ja-JP" altLang="en-US" sz="3200" dirty="0"/>
            </a:p>
          </p:txBody>
        </p:sp>
        <p:cxnSp>
          <p:nvCxnSpPr>
            <p:cNvPr id="41" name="直線コネクタ 40"/>
            <p:cNvCxnSpPr/>
            <p:nvPr/>
          </p:nvCxnSpPr>
          <p:spPr>
            <a:xfrm flipV="1">
              <a:off x="3528088" y="3696156"/>
              <a:ext cx="0" cy="145695"/>
            </a:xfrm>
            <a:prstGeom prst="line">
              <a:avLst/>
            </a:prstGeom>
          </p:spPr>
          <p:style>
            <a:lnRef idx="1">
              <a:schemeClr val="accent1"/>
            </a:lnRef>
            <a:fillRef idx="0">
              <a:schemeClr val="accent1"/>
            </a:fillRef>
            <a:effectRef idx="0">
              <a:schemeClr val="accent1"/>
            </a:effectRef>
            <a:fontRef idx="minor">
              <a:schemeClr val="tx1"/>
            </a:fontRef>
          </p:style>
        </p:cxnSp>
      </p:grpSp>
      <p:sp>
        <p:nvSpPr>
          <p:cNvPr id="31" name="コンテンツ プレースホルダー 2"/>
          <p:cNvSpPr txBox="1">
            <a:spLocks/>
          </p:cNvSpPr>
          <p:nvPr/>
        </p:nvSpPr>
        <p:spPr>
          <a:xfrm>
            <a:off x="6234660" y="4060513"/>
            <a:ext cx="1459732" cy="520616"/>
          </a:xfrm>
          <a:prstGeom prst="rect">
            <a:avLst/>
          </a:prstGeom>
        </p:spPr>
        <p:style>
          <a:lnRef idx="2">
            <a:schemeClr val="accent1"/>
          </a:lnRef>
          <a:fillRef idx="1">
            <a:schemeClr val="lt1"/>
          </a:fillRef>
          <a:effectRef idx="0">
            <a:schemeClr val="accent1"/>
          </a:effectRef>
          <a:fontRef idx="minor">
            <a:schemeClr val="dk1"/>
          </a:fontRef>
        </p:style>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pPr marL="0" indent="0" algn="ctr">
              <a:buNone/>
            </a:pPr>
            <a:r>
              <a:rPr lang="en-US" altLang="ja-JP" sz="2400" dirty="0" smtClean="0">
                <a:latin typeface="ＭＳ Ｐゴシック" pitchFamily="50" charset="-128"/>
                <a:ea typeface="ＭＳ Ｐゴシック" pitchFamily="50" charset="-128"/>
              </a:rPr>
              <a:t>up</a:t>
            </a:r>
          </a:p>
        </p:txBody>
      </p:sp>
      <p:sp>
        <p:nvSpPr>
          <p:cNvPr id="32" name="コンテンツ プレースホルダー 2"/>
          <p:cNvSpPr txBox="1">
            <a:spLocks/>
          </p:cNvSpPr>
          <p:nvPr/>
        </p:nvSpPr>
        <p:spPr>
          <a:xfrm>
            <a:off x="7684268" y="4060513"/>
            <a:ext cx="1352228" cy="520615"/>
          </a:xfrm>
          <a:prstGeom prst="rect">
            <a:avLst/>
          </a:prstGeom>
        </p:spPr>
        <p:style>
          <a:lnRef idx="2">
            <a:schemeClr val="accent1"/>
          </a:lnRef>
          <a:fillRef idx="1">
            <a:schemeClr val="lt1"/>
          </a:fillRef>
          <a:effectRef idx="0">
            <a:schemeClr val="accent1"/>
          </a:effectRef>
          <a:fontRef idx="minor">
            <a:schemeClr val="dk1"/>
          </a:fontRef>
        </p:style>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pPr marL="0" indent="0" algn="ctr">
              <a:buNone/>
            </a:pPr>
            <a:r>
              <a:rPr lang="en-US" altLang="ja-JP" sz="2400" dirty="0" smtClean="0">
                <a:latin typeface="ＭＳ Ｐゴシック" pitchFamily="50" charset="-128"/>
                <a:ea typeface="ＭＳ Ｐゴシック" pitchFamily="50" charset="-128"/>
              </a:rPr>
              <a:t>down</a:t>
            </a:r>
          </a:p>
        </p:txBody>
      </p:sp>
      <p:sp>
        <p:nvSpPr>
          <p:cNvPr id="49" name="二等辺三角形 48"/>
          <p:cNvSpPr/>
          <p:nvPr/>
        </p:nvSpPr>
        <p:spPr>
          <a:xfrm>
            <a:off x="5231179" y="2852936"/>
            <a:ext cx="3182955" cy="974712"/>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130082326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実験</a:t>
            </a:r>
            <a:endParaRPr kumimoji="1" lang="ja-JP" altLang="en-US" dirty="0"/>
          </a:p>
        </p:txBody>
      </p:sp>
      <p:sp>
        <p:nvSpPr>
          <p:cNvPr id="3" name="コンテンツ プレースホルダー 2"/>
          <p:cNvSpPr>
            <a:spLocks noGrp="1"/>
          </p:cNvSpPr>
          <p:nvPr>
            <p:ph idx="1"/>
          </p:nvPr>
        </p:nvSpPr>
        <p:spPr>
          <a:xfrm>
            <a:off x="662880" y="4437112"/>
            <a:ext cx="8229600" cy="2952328"/>
          </a:xfrm>
        </p:spPr>
        <p:txBody>
          <a:bodyPr/>
          <a:lstStyle/>
          <a:p>
            <a:r>
              <a:rPr kumimoji="1" lang="ja-JP" altLang="en-US" sz="2800" dirty="0" smtClean="0"/>
              <a:t>前処理</a:t>
            </a:r>
            <a:endParaRPr kumimoji="1" lang="en-US" altLang="ja-JP" sz="2800" dirty="0" smtClean="0"/>
          </a:p>
          <a:p>
            <a:pPr lvl="1"/>
            <a:r>
              <a:rPr kumimoji="1" lang="ja-JP" altLang="en-US" sz="2000" dirty="0" smtClean="0"/>
              <a:t>アクセスの失敗を除去</a:t>
            </a:r>
            <a:endParaRPr kumimoji="1" lang="en-US" altLang="ja-JP" sz="2000" dirty="0" smtClean="0"/>
          </a:p>
          <a:p>
            <a:pPr lvl="1"/>
            <a:r>
              <a:rPr lang="ja-JP" altLang="en-US" sz="2000" dirty="0" smtClean="0"/>
              <a:t>リソースへのアクセスを除去</a:t>
            </a:r>
            <a:endParaRPr lang="en-US" altLang="ja-JP" sz="2000" dirty="0" smtClean="0"/>
          </a:p>
          <a:p>
            <a:pPr lvl="1"/>
            <a:r>
              <a:rPr lang="ja-JP" altLang="en-US" sz="2000" dirty="0" smtClean="0"/>
              <a:t>長さ</a:t>
            </a:r>
            <a:r>
              <a:rPr lang="en-US" altLang="ja-JP" sz="2000" dirty="0" smtClean="0"/>
              <a:t>20</a:t>
            </a:r>
            <a:r>
              <a:rPr lang="ja-JP" altLang="en-US" sz="2000" dirty="0" smtClean="0"/>
              <a:t>～</a:t>
            </a:r>
            <a:r>
              <a:rPr lang="en-US" altLang="ja-JP" sz="2000" dirty="0" smtClean="0"/>
              <a:t>30</a:t>
            </a:r>
            <a:r>
              <a:rPr lang="ja-JP" altLang="en-US" sz="2000" dirty="0" smtClean="0"/>
              <a:t>に制限</a:t>
            </a:r>
            <a:endParaRPr lang="en-US" altLang="ja-JP" sz="2000" dirty="0" smtClean="0"/>
          </a:p>
          <a:p>
            <a:r>
              <a:rPr lang="ja-JP" altLang="en-US" sz="2800" dirty="0" smtClean="0"/>
              <a:t>処理系：記号的確率モデリングシステム </a:t>
            </a:r>
            <a:r>
              <a:rPr lang="en-US" altLang="ja-JP" sz="2800" dirty="0" smtClean="0"/>
              <a:t>PRISM</a:t>
            </a:r>
          </a:p>
        </p:txBody>
      </p:sp>
      <p:sp>
        <p:nvSpPr>
          <p:cNvPr id="4" name="コンテンツ プレースホルダー 2"/>
          <p:cNvSpPr txBox="1">
            <a:spLocks/>
          </p:cNvSpPr>
          <p:nvPr/>
        </p:nvSpPr>
        <p:spPr>
          <a:xfrm>
            <a:off x="590872" y="1124744"/>
            <a:ext cx="8229600" cy="360040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r>
              <a:rPr lang="ja-JP" altLang="en-US" dirty="0" smtClean="0"/>
              <a:t>実験の目的</a:t>
            </a:r>
            <a:endParaRPr lang="en-US" altLang="ja-JP" dirty="0" smtClean="0"/>
          </a:p>
          <a:p>
            <a:pPr marL="0" lvl="1" indent="0">
              <a:buNone/>
            </a:pPr>
            <a:r>
              <a:rPr lang="ja-JP" altLang="en-US" dirty="0" smtClean="0"/>
              <a:t>　　</a:t>
            </a:r>
            <a:r>
              <a:rPr lang="en-US" altLang="ja-JP" dirty="0" smtClean="0"/>
              <a:t>prefix</a:t>
            </a:r>
            <a:r>
              <a:rPr lang="ja-JP" altLang="en-US" dirty="0" smtClean="0"/>
              <a:t>から推定した目的</a:t>
            </a:r>
            <a:endParaRPr lang="en-US" altLang="ja-JP" dirty="0" smtClean="0"/>
          </a:p>
          <a:p>
            <a:pPr marL="0" lvl="1" indent="0">
              <a:buNone/>
            </a:pPr>
            <a:r>
              <a:rPr lang="ja-JP" altLang="en-US" dirty="0" smtClean="0"/>
              <a:t>　　完全</a:t>
            </a:r>
            <a:r>
              <a:rPr lang="ja-JP" altLang="en-US" dirty="0"/>
              <a:t>な</a:t>
            </a:r>
            <a:r>
              <a:rPr lang="ja-JP" altLang="en-US" dirty="0" smtClean="0"/>
              <a:t>行動列から</a:t>
            </a:r>
            <a:r>
              <a:rPr lang="ja-JP" altLang="en-US" dirty="0"/>
              <a:t>推定</a:t>
            </a:r>
            <a:r>
              <a:rPr lang="ja-JP" altLang="en-US" dirty="0" smtClean="0"/>
              <a:t>した目的</a:t>
            </a:r>
            <a:endParaRPr lang="en-US" altLang="ja-JP" sz="2800" dirty="0" smtClean="0"/>
          </a:p>
          <a:p>
            <a:r>
              <a:rPr lang="ja-JP" altLang="en-US" sz="2800" dirty="0" smtClean="0"/>
              <a:t>実験データ：</a:t>
            </a:r>
            <a:endParaRPr lang="en-US" altLang="ja-JP" sz="2800" dirty="0" smtClean="0"/>
          </a:p>
          <a:p>
            <a:pPr lvl="1"/>
            <a:r>
              <a:rPr lang="ja-JP" altLang="en-US" dirty="0" smtClean="0"/>
              <a:t>実験１．人工</a:t>
            </a:r>
            <a:r>
              <a:rPr lang="ja-JP" altLang="en-US" dirty="0"/>
              <a:t>アクセスログデータ</a:t>
            </a:r>
            <a:endParaRPr lang="en-US" altLang="ja-JP" dirty="0" smtClean="0"/>
          </a:p>
          <a:p>
            <a:pPr lvl="1"/>
            <a:r>
              <a:rPr lang="ja-JP" altLang="en-US" dirty="0" smtClean="0"/>
              <a:t>実験２．</a:t>
            </a:r>
            <a:r>
              <a:rPr lang="ja-JP" altLang="en-US" dirty="0"/>
              <a:t>実</a:t>
            </a:r>
            <a:r>
              <a:rPr lang="ja-JP" altLang="en-US" dirty="0" smtClean="0"/>
              <a:t>アクセスログデータ</a:t>
            </a:r>
            <a:endParaRPr lang="en-US" altLang="ja-JP" dirty="0"/>
          </a:p>
        </p:txBody>
      </p:sp>
      <p:sp>
        <p:nvSpPr>
          <p:cNvPr id="5" name="スライド番号プレースホルダー 4"/>
          <p:cNvSpPr>
            <a:spLocks noGrp="1"/>
          </p:cNvSpPr>
          <p:nvPr>
            <p:ph type="sldNum" sz="quarter" idx="12"/>
          </p:nvPr>
        </p:nvSpPr>
        <p:spPr/>
        <p:txBody>
          <a:bodyPr/>
          <a:lstStyle/>
          <a:p>
            <a:fld id="{CE417BAC-85B5-4DF5-BDC9-3FEF99C0B2AD}" type="slidenum">
              <a:rPr kumimoji="1" lang="ja-JP" altLang="en-US" smtClean="0"/>
              <a:t>16</a:t>
            </a:fld>
            <a:endParaRPr kumimoji="1" lang="ja-JP" altLang="en-US"/>
          </a:p>
        </p:txBody>
      </p:sp>
      <p:sp>
        <p:nvSpPr>
          <p:cNvPr id="6" name="右中かっこ 5"/>
          <p:cNvSpPr/>
          <p:nvPr/>
        </p:nvSpPr>
        <p:spPr>
          <a:xfrm>
            <a:off x="6012160" y="1700808"/>
            <a:ext cx="360040" cy="936104"/>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7" name="コンテンツ プレースホルダー 2"/>
          <p:cNvSpPr txBox="1">
            <a:spLocks/>
          </p:cNvSpPr>
          <p:nvPr/>
        </p:nvSpPr>
        <p:spPr>
          <a:xfrm>
            <a:off x="5652120" y="4359714"/>
            <a:ext cx="3096344" cy="797478"/>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pPr marL="0" lvl="1" indent="0">
              <a:buNone/>
            </a:pPr>
            <a:r>
              <a:rPr lang="ja-JP" altLang="en-US" sz="2400" dirty="0" smtClean="0"/>
              <a:t>アクセスログの例</a:t>
            </a:r>
            <a:endParaRPr lang="en-US" altLang="ja-JP" sz="2400" dirty="0"/>
          </a:p>
        </p:txBody>
      </p:sp>
      <p:sp>
        <p:nvSpPr>
          <p:cNvPr id="8" name="正方形/長方形 7"/>
          <p:cNvSpPr/>
          <p:nvPr/>
        </p:nvSpPr>
        <p:spPr>
          <a:xfrm>
            <a:off x="4860032" y="5463226"/>
            <a:ext cx="4114800" cy="342038"/>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smtClean="0">
                <a:hlinkClick r:id="rId3"/>
              </a:rPr>
              <a:t>sato-www.cs.titech.ac.jp/en/publication</a:t>
            </a:r>
            <a:r>
              <a:rPr lang="en-US" altLang="ja-JP" dirty="0">
                <a:hlinkClick r:id="rId3"/>
              </a:rPr>
              <a:t>/</a:t>
            </a:r>
            <a:endParaRPr kumimoji="1" lang="ja-JP" altLang="en-US" dirty="0"/>
          </a:p>
        </p:txBody>
      </p:sp>
      <p:sp>
        <p:nvSpPr>
          <p:cNvPr id="9" name="正方形/長方形 8"/>
          <p:cNvSpPr/>
          <p:nvPr/>
        </p:nvSpPr>
        <p:spPr>
          <a:xfrm>
            <a:off x="4860032" y="5136027"/>
            <a:ext cx="4114800" cy="342038"/>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smtClean="0">
                <a:solidFill>
                  <a:schemeClr val="tx1"/>
                </a:solidFill>
              </a:rPr>
              <a:t>2013/07/26 11:00</a:t>
            </a:r>
            <a:endParaRPr kumimoji="1" lang="ja-JP" altLang="en-US" dirty="0">
              <a:solidFill>
                <a:schemeClr val="tx1"/>
              </a:solidFill>
            </a:endParaRPr>
          </a:p>
        </p:txBody>
      </p:sp>
      <p:sp>
        <p:nvSpPr>
          <p:cNvPr id="10" name="正方形/長方形 9"/>
          <p:cNvSpPr/>
          <p:nvPr/>
        </p:nvSpPr>
        <p:spPr>
          <a:xfrm>
            <a:off x="4860032" y="4793989"/>
            <a:ext cx="4114800" cy="342038"/>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smtClean="0">
                <a:solidFill>
                  <a:schemeClr val="tx1"/>
                </a:solidFill>
              </a:rPr>
              <a:t>example.com</a:t>
            </a:r>
            <a:endParaRPr kumimoji="1" lang="ja-JP" altLang="en-US" dirty="0">
              <a:solidFill>
                <a:schemeClr val="tx1"/>
              </a:solidFill>
            </a:endParaRPr>
          </a:p>
        </p:txBody>
      </p:sp>
      <p:sp>
        <p:nvSpPr>
          <p:cNvPr id="12" name="コンテンツ プレースホルダー 2"/>
          <p:cNvSpPr txBox="1">
            <a:spLocks/>
          </p:cNvSpPr>
          <p:nvPr/>
        </p:nvSpPr>
        <p:spPr>
          <a:xfrm>
            <a:off x="6524600" y="2063842"/>
            <a:ext cx="2592288" cy="797478"/>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pPr marL="0" lvl="1" indent="0">
              <a:buNone/>
            </a:pPr>
            <a:r>
              <a:rPr lang="ja-JP" altLang="en-US" dirty="0" smtClean="0"/>
              <a:t>一致するか？</a:t>
            </a:r>
            <a:endParaRPr lang="en-US" altLang="ja-JP" dirty="0"/>
          </a:p>
        </p:txBody>
      </p:sp>
    </p:spTree>
    <p:extLst>
      <p:ext uri="{BB962C8B-B14F-4D97-AF65-F5344CB8AC3E}">
        <p14:creationId xmlns:p14="http://schemas.microsoft.com/office/powerpoint/2010/main" val="211679306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 name="円/楕円 37"/>
          <p:cNvSpPr/>
          <p:nvPr/>
        </p:nvSpPr>
        <p:spPr>
          <a:xfrm>
            <a:off x="6228184" y="1333384"/>
            <a:ext cx="2394090" cy="504056"/>
          </a:xfrm>
          <a:prstGeom prst="ellipse">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タイトル 1"/>
          <p:cNvSpPr>
            <a:spLocks noGrp="1"/>
          </p:cNvSpPr>
          <p:nvPr>
            <p:ph type="title"/>
          </p:nvPr>
        </p:nvSpPr>
        <p:spPr/>
        <p:txBody>
          <a:bodyPr/>
          <a:lstStyle/>
          <a:p>
            <a:r>
              <a:rPr lang="ja-JP" altLang="en-US" dirty="0" smtClean="0"/>
              <a:t>実験内容：概要</a:t>
            </a:r>
            <a:endParaRPr kumimoji="1" lang="ja-JP" altLang="en-US" dirty="0"/>
          </a:p>
        </p:txBody>
      </p:sp>
      <p:sp>
        <p:nvSpPr>
          <p:cNvPr id="3" name="コンテンツ プレースホルダー 2"/>
          <p:cNvSpPr>
            <a:spLocks noGrp="1"/>
          </p:cNvSpPr>
          <p:nvPr>
            <p:ph idx="1"/>
          </p:nvPr>
        </p:nvSpPr>
        <p:spPr>
          <a:xfrm>
            <a:off x="216024" y="1202041"/>
            <a:ext cx="5292080" cy="5467319"/>
          </a:xfrm>
        </p:spPr>
        <p:txBody>
          <a:bodyPr>
            <a:normAutofit/>
          </a:bodyPr>
          <a:lstStyle/>
          <a:p>
            <a:pPr marL="0" indent="0">
              <a:buNone/>
            </a:pPr>
            <a:endParaRPr lang="en-US" altLang="ja-JP" dirty="0" smtClean="0"/>
          </a:p>
          <a:p>
            <a:pPr marL="0" indent="0">
              <a:buNone/>
            </a:pPr>
            <a:r>
              <a:rPr lang="en-US" altLang="ja-JP" dirty="0" smtClean="0"/>
              <a:t>A.</a:t>
            </a:r>
            <a:r>
              <a:rPr lang="ja-JP" altLang="en-US" dirty="0"/>
              <a:t> </a:t>
            </a:r>
            <a:r>
              <a:rPr lang="ja-JP" altLang="en-US" dirty="0" smtClean="0"/>
              <a:t>ラベル付与</a:t>
            </a:r>
            <a:endParaRPr lang="en-US" altLang="ja-JP" dirty="0" smtClean="0"/>
          </a:p>
          <a:p>
            <a:r>
              <a:rPr lang="en-US" altLang="ja-JP" sz="2800" dirty="0" smtClean="0"/>
              <a:t>PCFG</a:t>
            </a:r>
            <a:r>
              <a:rPr lang="ja-JP" altLang="en-US" sz="2800" dirty="0" smtClean="0"/>
              <a:t>のパラメータ学習</a:t>
            </a:r>
            <a:endParaRPr lang="en-US" altLang="ja-JP" sz="2800" dirty="0" smtClean="0"/>
          </a:p>
          <a:p>
            <a:r>
              <a:rPr lang="ja-JP" altLang="en-US" sz="2800" dirty="0" smtClean="0"/>
              <a:t>完全文から推定</a:t>
            </a:r>
            <a:r>
              <a:rPr lang="ja-JP" altLang="en-US" sz="2800" dirty="0"/>
              <a:t>した</a:t>
            </a:r>
            <a:r>
              <a:rPr lang="ja-JP" altLang="en-US" sz="2800" dirty="0" smtClean="0"/>
              <a:t>目的</a:t>
            </a:r>
            <a:endParaRPr lang="en-US" altLang="ja-JP" sz="2800" dirty="0" smtClean="0"/>
          </a:p>
          <a:p>
            <a:pPr marL="0" indent="0">
              <a:buNone/>
            </a:pPr>
            <a:r>
              <a:rPr lang="ja-JP" altLang="en-US" sz="2800" dirty="0"/>
              <a:t>　</a:t>
            </a:r>
            <a:r>
              <a:rPr lang="ja-JP" altLang="en-US" sz="2800" dirty="0" smtClean="0"/>
              <a:t>　（</a:t>
            </a:r>
            <a:r>
              <a:rPr lang="ja-JP" altLang="en-US" sz="2800" dirty="0"/>
              <a:t>正解ラベル）を</a:t>
            </a:r>
            <a:r>
              <a:rPr lang="ja-JP" altLang="en-US" sz="2800" dirty="0" smtClean="0"/>
              <a:t>付与</a:t>
            </a:r>
          </a:p>
          <a:p>
            <a:pPr marL="0" indent="0">
              <a:buNone/>
            </a:pPr>
            <a:endParaRPr lang="en-US" altLang="ja-JP" dirty="0" smtClean="0"/>
          </a:p>
          <a:p>
            <a:pPr marL="0" indent="0">
              <a:buNone/>
            </a:pPr>
            <a:r>
              <a:rPr lang="en-US" altLang="ja-JP" dirty="0" smtClean="0"/>
              <a:t>B.</a:t>
            </a:r>
            <a:r>
              <a:rPr lang="ja-JP" altLang="en-US" dirty="0"/>
              <a:t> </a:t>
            </a:r>
            <a:r>
              <a:rPr lang="ja-JP" altLang="en-US" dirty="0" smtClean="0"/>
              <a:t>タスク</a:t>
            </a:r>
            <a:r>
              <a:rPr lang="en-US" altLang="ja-JP" dirty="0" smtClean="0"/>
              <a:t>,</a:t>
            </a:r>
            <a:r>
              <a:rPr lang="ja-JP" altLang="en-US" dirty="0"/>
              <a:t>評価方法</a:t>
            </a:r>
            <a:r>
              <a:rPr lang="en-US" altLang="ja-JP" dirty="0"/>
              <a:t> </a:t>
            </a:r>
            <a:endParaRPr lang="en-US" altLang="ja-JP" dirty="0" smtClean="0"/>
          </a:p>
          <a:p>
            <a:r>
              <a:rPr lang="en-US" altLang="ja-JP" sz="2800" dirty="0"/>
              <a:t>Prefix </a:t>
            </a:r>
            <a:r>
              <a:rPr lang="ja-JP" altLang="en-US" sz="2800" dirty="0"/>
              <a:t>から目的</a:t>
            </a:r>
            <a:r>
              <a:rPr lang="ja-JP" altLang="en-US" sz="2800" dirty="0" smtClean="0"/>
              <a:t>を推定</a:t>
            </a:r>
            <a:endParaRPr lang="en-US" altLang="ja-JP" sz="2800" dirty="0" smtClean="0"/>
          </a:p>
          <a:p>
            <a:r>
              <a:rPr lang="ja-JP" altLang="en-US" sz="2800" dirty="0" smtClean="0"/>
              <a:t>予測ラベルと正解ラベルを比較</a:t>
            </a:r>
            <a:endParaRPr lang="en-US" altLang="ja-JP" sz="2800" dirty="0" smtClean="0"/>
          </a:p>
          <a:p>
            <a:pPr marL="0" indent="0">
              <a:buNone/>
            </a:pPr>
            <a:r>
              <a:rPr lang="en-US" altLang="ja-JP" sz="2800" dirty="0" smtClean="0"/>
              <a:t>	</a:t>
            </a:r>
            <a:r>
              <a:rPr lang="ja-JP" altLang="en-US" sz="2800" dirty="0" smtClean="0"/>
              <a:t>（</a:t>
            </a:r>
            <a:r>
              <a:rPr lang="en-US" altLang="ja-JP" sz="2800" dirty="0"/>
              <a:t>5-fold cross-validation</a:t>
            </a:r>
            <a:r>
              <a:rPr lang="ja-JP" altLang="en-US" sz="2800" dirty="0"/>
              <a:t>）</a:t>
            </a:r>
            <a:endParaRPr lang="en-US" altLang="ja-JP" sz="2800" dirty="0"/>
          </a:p>
          <a:p>
            <a:endParaRPr lang="en-US" altLang="ja-JP" sz="2800" dirty="0" smtClean="0"/>
          </a:p>
        </p:txBody>
      </p:sp>
      <p:sp>
        <p:nvSpPr>
          <p:cNvPr id="13" name="テキスト ボックス 1"/>
          <p:cNvSpPr txBox="1"/>
          <p:nvPr/>
        </p:nvSpPr>
        <p:spPr>
          <a:xfrm>
            <a:off x="7202578" y="6248546"/>
            <a:ext cx="2177175" cy="692696"/>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ja-JP" altLang="en-US" sz="2800" dirty="0"/>
          </a:p>
        </p:txBody>
      </p:sp>
      <p:grpSp>
        <p:nvGrpSpPr>
          <p:cNvPr id="19" name="グループ化 18"/>
          <p:cNvGrpSpPr/>
          <p:nvPr/>
        </p:nvGrpSpPr>
        <p:grpSpPr>
          <a:xfrm>
            <a:off x="5956938" y="2293022"/>
            <a:ext cx="3356338" cy="4088306"/>
            <a:chOff x="5292080" y="1340768"/>
            <a:chExt cx="4256019" cy="5700883"/>
          </a:xfrm>
        </p:grpSpPr>
        <p:sp>
          <p:nvSpPr>
            <p:cNvPr id="20" name="正方形/長方形 19"/>
            <p:cNvSpPr/>
            <p:nvPr/>
          </p:nvSpPr>
          <p:spPr>
            <a:xfrm>
              <a:off x="5474386" y="1340768"/>
              <a:ext cx="3456384" cy="50409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1" name="正方形/長方形 20"/>
            <p:cNvSpPr/>
            <p:nvPr/>
          </p:nvSpPr>
          <p:spPr>
            <a:xfrm>
              <a:off x="5475480" y="4503258"/>
              <a:ext cx="2176082" cy="504094"/>
            </a:xfrm>
            <a:prstGeom prst="rect">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 name="正方形/長方形 21"/>
            <p:cNvSpPr/>
            <p:nvPr/>
          </p:nvSpPr>
          <p:spPr>
            <a:xfrm>
              <a:off x="7651561" y="4503258"/>
              <a:ext cx="1311833" cy="504094"/>
            </a:xfrm>
            <a:prstGeom prst="rect">
              <a:avLst/>
            </a:prstGeom>
            <a:solidFill>
              <a:schemeClr val="accent3">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3" name="テキスト ボックス 1"/>
            <p:cNvSpPr txBox="1"/>
            <p:nvPr/>
          </p:nvSpPr>
          <p:spPr>
            <a:xfrm>
              <a:off x="5397658" y="5055961"/>
              <a:ext cx="2177174" cy="692696"/>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ja-JP" altLang="en-US" sz="2000" dirty="0"/>
                <a:t>訓練</a:t>
              </a:r>
              <a:r>
                <a:rPr lang="ja-JP" altLang="en-US" sz="2000" dirty="0" smtClean="0"/>
                <a:t>データ</a:t>
              </a:r>
              <a:endParaRPr lang="ja-JP" altLang="en-US" sz="2000" dirty="0"/>
            </a:p>
          </p:txBody>
        </p:sp>
        <p:sp>
          <p:nvSpPr>
            <p:cNvPr id="24" name="正方形/長方形 23"/>
            <p:cNvSpPr/>
            <p:nvPr/>
          </p:nvSpPr>
          <p:spPr>
            <a:xfrm>
              <a:off x="5493083" y="2924944"/>
              <a:ext cx="3456384" cy="50409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5" name="テキスト ボックス 1"/>
            <p:cNvSpPr txBox="1"/>
            <p:nvPr/>
          </p:nvSpPr>
          <p:spPr>
            <a:xfrm>
              <a:off x="5292081" y="3451319"/>
              <a:ext cx="3744414" cy="692696"/>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ja-JP" altLang="en-US" sz="2000" dirty="0"/>
                <a:t>ラベル付き完全列データ</a:t>
              </a:r>
            </a:p>
            <a:p>
              <a:endParaRPr lang="ja-JP" altLang="en-US" sz="2000" dirty="0"/>
            </a:p>
          </p:txBody>
        </p:sp>
        <p:sp>
          <p:nvSpPr>
            <p:cNvPr id="26" name="テキスト ボックス 1"/>
            <p:cNvSpPr txBox="1"/>
            <p:nvPr/>
          </p:nvSpPr>
          <p:spPr>
            <a:xfrm>
              <a:off x="7827479" y="5334672"/>
              <a:ext cx="1448733" cy="692696"/>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altLang="ja-JP" sz="2000" dirty="0" smtClean="0"/>
                <a:t>prefix</a:t>
              </a:r>
              <a:endParaRPr lang="ja-JP" altLang="en-US" sz="2000" dirty="0"/>
            </a:p>
          </p:txBody>
        </p:sp>
        <p:sp>
          <p:nvSpPr>
            <p:cNvPr id="27" name="テキスト ボックス 1"/>
            <p:cNvSpPr txBox="1"/>
            <p:nvPr/>
          </p:nvSpPr>
          <p:spPr>
            <a:xfrm>
              <a:off x="5292080" y="1844824"/>
              <a:ext cx="3816424" cy="692696"/>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ja-JP" altLang="en-US" sz="2000" dirty="0" smtClean="0"/>
                <a:t>ラベル無し完全</a:t>
              </a:r>
              <a:r>
                <a:rPr lang="ja-JP" altLang="en-US" sz="2000" dirty="0"/>
                <a:t>列</a:t>
              </a:r>
              <a:r>
                <a:rPr lang="ja-JP" altLang="en-US" sz="2000" dirty="0" smtClean="0"/>
                <a:t>データ</a:t>
              </a:r>
              <a:endParaRPr lang="ja-JP" altLang="en-US" sz="2000" dirty="0"/>
            </a:p>
          </p:txBody>
        </p:sp>
        <p:sp>
          <p:nvSpPr>
            <p:cNvPr id="28" name="正方形/長方形 27"/>
            <p:cNvSpPr/>
            <p:nvPr/>
          </p:nvSpPr>
          <p:spPr>
            <a:xfrm>
              <a:off x="7702679" y="5836725"/>
              <a:ext cx="1311833" cy="504094"/>
            </a:xfrm>
            <a:prstGeom prst="rect">
              <a:avLst/>
            </a:prstGeom>
            <a:solidFill>
              <a:schemeClr val="accent3">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9" name="テキスト ボックス 1"/>
            <p:cNvSpPr txBox="1"/>
            <p:nvPr/>
          </p:nvSpPr>
          <p:spPr>
            <a:xfrm>
              <a:off x="7370926" y="6348955"/>
              <a:ext cx="2177173" cy="692696"/>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ja-JP" altLang="en-US" sz="2000" dirty="0" smtClean="0"/>
                <a:t>テストデータ</a:t>
              </a:r>
              <a:endParaRPr lang="ja-JP" altLang="en-US" sz="2000" dirty="0"/>
            </a:p>
          </p:txBody>
        </p:sp>
        <p:sp>
          <p:nvSpPr>
            <p:cNvPr id="30" name="下矢印 29"/>
            <p:cNvSpPr/>
            <p:nvPr/>
          </p:nvSpPr>
          <p:spPr>
            <a:xfrm>
              <a:off x="7912094" y="5078617"/>
              <a:ext cx="790765" cy="344755"/>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1" name="下矢印 30"/>
            <p:cNvSpPr/>
            <p:nvPr/>
          </p:nvSpPr>
          <p:spPr>
            <a:xfrm>
              <a:off x="6447879" y="3964395"/>
              <a:ext cx="1546792" cy="35924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2" name="下矢印 31"/>
            <p:cNvSpPr/>
            <p:nvPr/>
          </p:nvSpPr>
          <p:spPr>
            <a:xfrm>
              <a:off x="6447879" y="2421686"/>
              <a:ext cx="1546792" cy="35924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33" name="左中かっこ 32"/>
          <p:cNvSpPr/>
          <p:nvPr/>
        </p:nvSpPr>
        <p:spPr>
          <a:xfrm>
            <a:off x="5651242" y="2693136"/>
            <a:ext cx="300851" cy="735955"/>
          </a:xfrm>
          <a:prstGeom prst="leftBrace">
            <a:avLst/>
          </a:prstGeom>
          <a:ln w="57150"/>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34" name="テキスト ボックス 33"/>
          <p:cNvSpPr txBox="1"/>
          <p:nvPr/>
        </p:nvSpPr>
        <p:spPr>
          <a:xfrm>
            <a:off x="5219194" y="2789272"/>
            <a:ext cx="432048" cy="523220"/>
          </a:xfrm>
          <a:prstGeom prst="rect">
            <a:avLst/>
          </a:prstGeom>
          <a:noFill/>
        </p:spPr>
        <p:txBody>
          <a:bodyPr wrap="square" rtlCol="0">
            <a:spAutoFit/>
          </a:bodyPr>
          <a:lstStyle/>
          <a:p>
            <a:r>
              <a:rPr lang="en-US" altLang="ja-JP" sz="2800" dirty="0"/>
              <a:t>A</a:t>
            </a:r>
            <a:endParaRPr kumimoji="1" lang="ja-JP" altLang="en-US" sz="2400" dirty="0"/>
          </a:p>
        </p:txBody>
      </p:sp>
      <p:sp>
        <p:nvSpPr>
          <p:cNvPr id="35" name="左中かっこ 34"/>
          <p:cNvSpPr/>
          <p:nvPr/>
        </p:nvSpPr>
        <p:spPr>
          <a:xfrm>
            <a:off x="5621711" y="4741707"/>
            <a:ext cx="335225" cy="1199085"/>
          </a:xfrm>
          <a:prstGeom prst="leftBrace">
            <a:avLst/>
          </a:prstGeom>
          <a:ln w="57150"/>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36" name="テキスト ボックス 35"/>
          <p:cNvSpPr txBox="1"/>
          <p:nvPr/>
        </p:nvSpPr>
        <p:spPr>
          <a:xfrm>
            <a:off x="5189663" y="5097286"/>
            <a:ext cx="481412" cy="461665"/>
          </a:xfrm>
          <a:prstGeom prst="rect">
            <a:avLst/>
          </a:prstGeom>
          <a:noFill/>
        </p:spPr>
        <p:txBody>
          <a:bodyPr wrap="square" rtlCol="0">
            <a:spAutoFit/>
          </a:bodyPr>
          <a:lstStyle/>
          <a:p>
            <a:r>
              <a:rPr kumimoji="1" lang="en-US" altLang="ja-JP" sz="2400" dirty="0" smtClean="0"/>
              <a:t>B</a:t>
            </a:r>
            <a:endParaRPr kumimoji="1" lang="ja-JP" altLang="en-US" sz="2400" dirty="0"/>
          </a:p>
        </p:txBody>
      </p:sp>
      <p:sp>
        <p:nvSpPr>
          <p:cNvPr id="37" name="テキスト ボックス 1"/>
          <p:cNvSpPr txBox="1"/>
          <p:nvPr/>
        </p:nvSpPr>
        <p:spPr>
          <a:xfrm>
            <a:off x="6660232" y="1420075"/>
            <a:ext cx="1620764" cy="496757"/>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ja-JP" altLang="en-US" sz="2000" dirty="0" smtClean="0"/>
              <a:t>アクセスログ</a:t>
            </a:r>
            <a:endParaRPr lang="ja-JP" altLang="en-US" sz="2000" dirty="0"/>
          </a:p>
        </p:txBody>
      </p:sp>
      <p:sp>
        <p:nvSpPr>
          <p:cNvPr id="39" name="下矢印 38"/>
          <p:cNvSpPr/>
          <p:nvPr/>
        </p:nvSpPr>
        <p:spPr>
          <a:xfrm>
            <a:off x="6823468" y="1884319"/>
            <a:ext cx="1219815" cy="257625"/>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0" name="スライド番号プレースホルダー 18"/>
          <p:cNvSpPr>
            <a:spLocks noGrp="1"/>
          </p:cNvSpPr>
          <p:nvPr>
            <p:ph type="sldNum" sz="quarter" idx="12"/>
          </p:nvPr>
        </p:nvSpPr>
        <p:spPr>
          <a:xfrm>
            <a:off x="6553200" y="6165304"/>
            <a:ext cx="2133600" cy="556171"/>
          </a:xfrm>
        </p:spPr>
        <p:txBody>
          <a:bodyPr/>
          <a:lstStyle/>
          <a:p>
            <a:fld id="{CE417BAC-85B5-4DF5-BDC9-3FEF99C0B2AD}" type="slidenum">
              <a:rPr kumimoji="1" lang="ja-JP" altLang="en-US" smtClean="0"/>
              <a:t>17</a:t>
            </a:fld>
            <a:endParaRPr kumimoji="1" lang="ja-JP" altLang="en-US" dirty="0"/>
          </a:p>
        </p:txBody>
      </p:sp>
    </p:spTree>
    <p:extLst>
      <p:ext uri="{BB962C8B-B14F-4D97-AF65-F5344CB8AC3E}">
        <p14:creationId xmlns:p14="http://schemas.microsoft.com/office/powerpoint/2010/main" val="322730695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円/楕円 22"/>
          <p:cNvSpPr/>
          <p:nvPr/>
        </p:nvSpPr>
        <p:spPr>
          <a:xfrm>
            <a:off x="6241708" y="1412776"/>
            <a:ext cx="2394090" cy="504056"/>
          </a:xfrm>
          <a:prstGeom prst="ellipse">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タイトル 1"/>
          <p:cNvSpPr>
            <a:spLocks noGrp="1"/>
          </p:cNvSpPr>
          <p:nvPr>
            <p:ph type="title"/>
          </p:nvPr>
        </p:nvSpPr>
        <p:spPr/>
        <p:txBody>
          <a:bodyPr/>
          <a:lstStyle/>
          <a:p>
            <a:r>
              <a:rPr kumimoji="1" lang="ja-JP" altLang="en-US" dirty="0" smtClean="0"/>
              <a:t>実験１．人工アクセスログデータ</a:t>
            </a:r>
            <a:endParaRPr kumimoji="1" lang="ja-JP" altLang="en-US" dirty="0"/>
          </a:p>
        </p:txBody>
      </p:sp>
      <p:sp>
        <p:nvSpPr>
          <p:cNvPr id="3" name="コンテンツ プレースホルダー 2"/>
          <p:cNvSpPr>
            <a:spLocks noGrp="1"/>
          </p:cNvSpPr>
          <p:nvPr>
            <p:ph idx="1"/>
          </p:nvPr>
        </p:nvSpPr>
        <p:spPr>
          <a:xfrm>
            <a:off x="457200" y="1556792"/>
            <a:ext cx="8229600" cy="5112568"/>
          </a:xfrm>
        </p:spPr>
        <p:txBody>
          <a:bodyPr>
            <a:normAutofit fontScale="77500" lnSpcReduction="20000"/>
          </a:bodyPr>
          <a:lstStyle/>
          <a:p>
            <a:pPr marL="514350" indent="-514350">
              <a:buFont typeface="+mj-ea"/>
              <a:buAutoNum type="circleNumDbPlain"/>
            </a:pPr>
            <a:r>
              <a:rPr lang="ja-JP" altLang="en-US" dirty="0" smtClean="0"/>
              <a:t>データの性質を変えて実験</a:t>
            </a:r>
            <a:endParaRPr lang="en-US" altLang="ja-JP" dirty="0" smtClean="0"/>
          </a:p>
          <a:p>
            <a:pPr lvl="1"/>
            <a:r>
              <a:rPr lang="en-US" altLang="ja-JP" dirty="0"/>
              <a:t>HMM</a:t>
            </a:r>
            <a:r>
              <a:rPr lang="ja-JP" altLang="en-US" dirty="0"/>
              <a:t>から生成</a:t>
            </a:r>
          </a:p>
          <a:p>
            <a:pPr lvl="1"/>
            <a:r>
              <a:rPr lang="en-US" altLang="ja-JP" dirty="0" smtClean="0"/>
              <a:t>PCFG</a:t>
            </a:r>
            <a:r>
              <a:rPr lang="ja-JP" altLang="en-US" dirty="0"/>
              <a:t>から生成</a:t>
            </a:r>
            <a:r>
              <a:rPr lang="ja-JP" altLang="en-US" sz="2200" dirty="0"/>
              <a:t>（簡易文法を利用</a:t>
            </a:r>
            <a:r>
              <a:rPr lang="ja-JP" altLang="en-US" sz="2200" dirty="0" smtClean="0"/>
              <a:t>）</a:t>
            </a:r>
            <a:endParaRPr lang="en-US" altLang="ja-JP" sz="2200" dirty="0" smtClean="0"/>
          </a:p>
          <a:p>
            <a:pPr marL="457200" lvl="1" indent="0">
              <a:buNone/>
            </a:pPr>
            <a:r>
              <a:rPr lang="ja-JP" altLang="en-US" dirty="0" smtClean="0"/>
              <a:t>データ</a:t>
            </a:r>
            <a:r>
              <a:rPr lang="ja-JP" altLang="en-US" dirty="0"/>
              <a:t>数</a:t>
            </a:r>
            <a:r>
              <a:rPr lang="en-US" altLang="ja-JP" dirty="0" smtClean="0"/>
              <a:t>1000</a:t>
            </a:r>
          </a:p>
          <a:p>
            <a:pPr marL="457200" lvl="1" indent="0">
              <a:buNone/>
            </a:pPr>
            <a:endParaRPr lang="en-US" altLang="ja-JP" dirty="0"/>
          </a:p>
          <a:p>
            <a:pPr marL="514350" indent="-514350">
              <a:buFont typeface="+mj-ea"/>
              <a:buAutoNum type="circleNumDbPlain"/>
            </a:pPr>
            <a:r>
              <a:rPr lang="ja-JP" altLang="en-US" dirty="0" smtClean="0"/>
              <a:t>（完全列）ラベル推定</a:t>
            </a:r>
            <a:r>
              <a:rPr lang="en-US" altLang="ja-JP" dirty="0" smtClean="0">
                <a:sym typeface="Wingdings" pitchFamily="2" charset="2"/>
              </a:rPr>
              <a:t>(PCFG)</a:t>
            </a:r>
          </a:p>
          <a:p>
            <a:pPr lvl="1"/>
            <a:r>
              <a:rPr lang="ja-JP" altLang="en-US" dirty="0" smtClean="0"/>
              <a:t>複雑な文法</a:t>
            </a:r>
            <a:endParaRPr lang="en-US" altLang="ja-JP" dirty="0" smtClean="0"/>
          </a:p>
          <a:p>
            <a:pPr marL="457200" lvl="1" indent="0">
              <a:buNone/>
            </a:pPr>
            <a:r>
              <a:rPr lang="ja-JP" altLang="en-US" sz="2300" dirty="0"/>
              <a:t>（</a:t>
            </a:r>
            <a:r>
              <a:rPr lang="en-US" altLang="ja-JP" sz="2300" dirty="0"/>
              <a:t> </a:t>
            </a:r>
            <a:r>
              <a:rPr lang="ja-JP" altLang="en-US" sz="2300" dirty="0"/>
              <a:t>規則</a:t>
            </a:r>
            <a:r>
              <a:rPr lang="ja-JP" altLang="en-US" sz="2300" dirty="0" smtClean="0"/>
              <a:t>：</a:t>
            </a:r>
            <a:r>
              <a:rPr lang="en-US" altLang="ja-JP" sz="2300" dirty="0" smtClean="0"/>
              <a:t>102</a:t>
            </a:r>
            <a:r>
              <a:rPr lang="ja-JP" altLang="en-US" sz="2300" dirty="0" smtClean="0"/>
              <a:t>個</a:t>
            </a:r>
            <a:r>
              <a:rPr lang="en-US" altLang="ja-JP" sz="2300" dirty="0"/>
              <a:t>/ </a:t>
            </a:r>
            <a:r>
              <a:rPr lang="ja-JP" altLang="en-US" sz="2300" dirty="0"/>
              <a:t>非終端</a:t>
            </a:r>
            <a:r>
              <a:rPr lang="ja-JP" altLang="en-US" sz="2300" dirty="0" smtClean="0"/>
              <a:t>記号</a:t>
            </a:r>
            <a:r>
              <a:rPr lang="en-US" altLang="ja-JP" sz="2300" dirty="0" smtClean="0"/>
              <a:t>32</a:t>
            </a:r>
            <a:r>
              <a:rPr lang="ja-JP" altLang="en-US" sz="2300" dirty="0" smtClean="0"/>
              <a:t>個）</a:t>
            </a:r>
            <a:endParaRPr lang="en-US" altLang="ja-JP" sz="2300" dirty="0" smtClean="0"/>
          </a:p>
          <a:p>
            <a:pPr lvl="1"/>
            <a:r>
              <a:rPr lang="ja-JP" altLang="en-US" dirty="0"/>
              <a:t>簡単</a:t>
            </a:r>
            <a:r>
              <a:rPr lang="ja-JP" altLang="en-US" dirty="0" smtClean="0"/>
              <a:t>な文法</a:t>
            </a:r>
            <a:endParaRPr lang="en-US" altLang="ja-JP" dirty="0" smtClean="0"/>
          </a:p>
          <a:p>
            <a:pPr marL="457200" lvl="1" indent="0">
              <a:buNone/>
            </a:pPr>
            <a:r>
              <a:rPr lang="ja-JP" altLang="en-US" sz="2300" dirty="0" smtClean="0"/>
              <a:t>（</a:t>
            </a:r>
            <a:r>
              <a:rPr lang="en-US" altLang="ja-JP" sz="2300" dirty="0" smtClean="0"/>
              <a:t> </a:t>
            </a:r>
            <a:r>
              <a:rPr lang="ja-JP" altLang="en-US" sz="2300" dirty="0" smtClean="0"/>
              <a:t>規則：</a:t>
            </a:r>
            <a:r>
              <a:rPr lang="en-US" altLang="ja-JP" sz="2300" dirty="0" smtClean="0"/>
              <a:t>42</a:t>
            </a:r>
            <a:r>
              <a:rPr lang="ja-JP" altLang="en-US" sz="2300" dirty="0" smtClean="0"/>
              <a:t>個</a:t>
            </a:r>
            <a:r>
              <a:rPr lang="en-US" altLang="ja-JP" sz="2300" dirty="0" smtClean="0"/>
              <a:t>/</a:t>
            </a:r>
            <a:r>
              <a:rPr lang="en-US" altLang="ja-JP" sz="2300" dirty="0"/>
              <a:t> </a:t>
            </a:r>
            <a:r>
              <a:rPr lang="ja-JP" altLang="en-US" sz="2300" dirty="0" smtClean="0"/>
              <a:t>非終端記号</a:t>
            </a:r>
            <a:r>
              <a:rPr lang="en-US" altLang="ja-JP" sz="2300" dirty="0" smtClean="0"/>
              <a:t>24</a:t>
            </a:r>
            <a:r>
              <a:rPr lang="ja-JP" altLang="en-US" sz="2300" dirty="0"/>
              <a:t>個</a:t>
            </a:r>
            <a:r>
              <a:rPr lang="ja-JP" altLang="en-US" sz="2300" dirty="0" smtClean="0"/>
              <a:t>）</a:t>
            </a:r>
            <a:endParaRPr lang="en-US" altLang="ja-JP" sz="2300" dirty="0" smtClean="0"/>
          </a:p>
          <a:p>
            <a:pPr lvl="1"/>
            <a:endParaRPr lang="en-US" altLang="ja-JP" dirty="0"/>
          </a:p>
          <a:p>
            <a:pPr marL="514350" indent="-514350">
              <a:buFont typeface="+mj-ea"/>
              <a:buAutoNum type="circleNumDbPlain"/>
            </a:pPr>
            <a:r>
              <a:rPr lang="ja-JP" altLang="en-US" dirty="0" smtClean="0"/>
              <a:t>（</a:t>
            </a:r>
            <a:r>
              <a:rPr lang="en-US" altLang="ja-JP" dirty="0" smtClean="0"/>
              <a:t>prefix</a:t>
            </a:r>
            <a:r>
              <a:rPr lang="ja-JP" altLang="en-US" dirty="0" smtClean="0"/>
              <a:t>）ラベル推定手法</a:t>
            </a:r>
            <a:endParaRPr lang="en-US" altLang="ja-JP" dirty="0" smtClean="0"/>
          </a:p>
          <a:p>
            <a:pPr lvl="1"/>
            <a:r>
              <a:rPr lang="ja-JP" altLang="en-US" dirty="0" smtClean="0"/>
              <a:t>提案法</a:t>
            </a:r>
            <a:endParaRPr lang="en-US" altLang="ja-JP" dirty="0" smtClean="0"/>
          </a:p>
          <a:p>
            <a:pPr lvl="1"/>
            <a:r>
              <a:rPr lang="en-US" altLang="ja-JP" dirty="0" smtClean="0"/>
              <a:t>HMM</a:t>
            </a:r>
            <a:r>
              <a:rPr lang="ja-JP" altLang="en-US" dirty="0" smtClean="0"/>
              <a:t>（状態</a:t>
            </a:r>
            <a:r>
              <a:rPr lang="ja-JP" altLang="en-US" dirty="0"/>
              <a:t>数</a:t>
            </a:r>
            <a:r>
              <a:rPr lang="en-US" altLang="ja-JP" dirty="0"/>
              <a:t>2</a:t>
            </a:r>
            <a:r>
              <a:rPr lang="ja-JP" altLang="en-US" dirty="0"/>
              <a:t>～</a:t>
            </a:r>
            <a:r>
              <a:rPr lang="en-US" altLang="ja-JP" dirty="0" smtClean="0"/>
              <a:t>8</a:t>
            </a:r>
            <a:r>
              <a:rPr lang="ja-JP" altLang="en-US" dirty="0" smtClean="0"/>
              <a:t>）</a:t>
            </a:r>
            <a:endParaRPr lang="en-US" altLang="ja-JP" dirty="0" smtClean="0"/>
          </a:p>
          <a:p>
            <a:pPr marL="457200" lvl="1" indent="0">
              <a:buNone/>
            </a:pPr>
            <a:r>
              <a:rPr lang="en-US" altLang="ja-JP" dirty="0" smtClean="0"/>
              <a:t>5-fold cross validation</a:t>
            </a:r>
          </a:p>
          <a:p>
            <a:endParaRPr kumimoji="1" lang="ja-JP" altLang="en-US" dirty="0"/>
          </a:p>
        </p:txBody>
      </p:sp>
      <p:grpSp>
        <p:nvGrpSpPr>
          <p:cNvPr id="17" name="グループ化 16"/>
          <p:cNvGrpSpPr/>
          <p:nvPr/>
        </p:nvGrpSpPr>
        <p:grpSpPr>
          <a:xfrm>
            <a:off x="5953677" y="2348880"/>
            <a:ext cx="3009668" cy="3161053"/>
            <a:chOff x="5292080" y="1340768"/>
            <a:chExt cx="3816424" cy="4407889"/>
          </a:xfrm>
        </p:grpSpPr>
        <p:sp>
          <p:nvSpPr>
            <p:cNvPr id="4" name="正方形/長方形 3"/>
            <p:cNvSpPr/>
            <p:nvPr/>
          </p:nvSpPr>
          <p:spPr>
            <a:xfrm>
              <a:off x="5474386" y="1340768"/>
              <a:ext cx="3456384" cy="50409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正方形/長方形 4"/>
            <p:cNvSpPr/>
            <p:nvPr/>
          </p:nvSpPr>
          <p:spPr>
            <a:xfrm>
              <a:off x="5475480" y="4503258"/>
              <a:ext cx="2176082" cy="504094"/>
            </a:xfrm>
            <a:prstGeom prst="rect">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正方形/長方形 5"/>
            <p:cNvSpPr/>
            <p:nvPr/>
          </p:nvSpPr>
          <p:spPr>
            <a:xfrm>
              <a:off x="7651561" y="4503258"/>
              <a:ext cx="1311833" cy="504094"/>
            </a:xfrm>
            <a:prstGeom prst="rect">
              <a:avLst/>
            </a:prstGeom>
            <a:solidFill>
              <a:schemeClr val="accent3">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テキスト ボックス 1"/>
            <p:cNvSpPr txBox="1"/>
            <p:nvPr/>
          </p:nvSpPr>
          <p:spPr>
            <a:xfrm>
              <a:off x="5397658" y="5055961"/>
              <a:ext cx="2177174" cy="692696"/>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ja-JP" altLang="en-US" sz="2000" dirty="0"/>
                <a:t>訓練</a:t>
              </a:r>
              <a:r>
                <a:rPr lang="ja-JP" altLang="en-US" sz="2000" dirty="0" smtClean="0"/>
                <a:t>データ</a:t>
              </a:r>
              <a:endParaRPr lang="ja-JP" altLang="en-US" sz="2000" dirty="0"/>
            </a:p>
          </p:txBody>
        </p:sp>
        <p:sp>
          <p:nvSpPr>
            <p:cNvPr id="8" name="正方形/長方形 7"/>
            <p:cNvSpPr/>
            <p:nvPr/>
          </p:nvSpPr>
          <p:spPr>
            <a:xfrm>
              <a:off x="5493083" y="2924944"/>
              <a:ext cx="3456384" cy="50409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テキスト ボックス 1"/>
            <p:cNvSpPr txBox="1"/>
            <p:nvPr/>
          </p:nvSpPr>
          <p:spPr>
            <a:xfrm>
              <a:off x="5292081" y="3451319"/>
              <a:ext cx="3744414" cy="692696"/>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ja-JP" altLang="en-US" sz="2000" dirty="0"/>
                <a:t>ラベル付き完全列データ</a:t>
              </a:r>
            </a:p>
            <a:p>
              <a:endParaRPr lang="ja-JP" altLang="en-US" sz="2000" dirty="0"/>
            </a:p>
          </p:txBody>
        </p:sp>
        <p:sp>
          <p:nvSpPr>
            <p:cNvPr id="11" name="テキスト ボックス 1"/>
            <p:cNvSpPr txBox="1"/>
            <p:nvPr/>
          </p:nvSpPr>
          <p:spPr>
            <a:xfrm>
              <a:off x="5292080" y="1844824"/>
              <a:ext cx="3816424" cy="692696"/>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ja-JP" altLang="en-US" sz="2000" dirty="0" smtClean="0"/>
                <a:t>ラベル無し完全</a:t>
              </a:r>
              <a:r>
                <a:rPr lang="ja-JP" altLang="en-US" sz="2000" dirty="0"/>
                <a:t>列</a:t>
              </a:r>
              <a:r>
                <a:rPr lang="ja-JP" altLang="en-US" sz="2000" dirty="0" smtClean="0"/>
                <a:t>データ</a:t>
              </a:r>
              <a:endParaRPr lang="ja-JP" altLang="en-US" sz="2000" dirty="0"/>
            </a:p>
          </p:txBody>
        </p:sp>
        <p:sp>
          <p:nvSpPr>
            <p:cNvPr id="15" name="下矢印 14"/>
            <p:cNvSpPr/>
            <p:nvPr/>
          </p:nvSpPr>
          <p:spPr>
            <a:xfrm>
              <a:off x="6447879" y="3964395"/>
              <a:ext cx="1546792" cy="35924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下矢印 15"/>
            <p:cNvSpPr/>
            <p:nvPr/>
          </p:nvSpPr>
          <p:spPr>
            <a:xfrm>
              <a:off x="6447879" y="2421686"/>
              <a:ext cx="1546792" cy="35924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18" name="左中かっこ 17"/>
          <p:cNvSpPr/>
          <p:nvPr/>
        </p:nvSpPr>
        <p:spPr>
          <a:xfrm>
            <a:off x="5678788" y="4230376"/>
            <a:ext cx="274888" cy="1638046"/>
          </a:xfrm>
          <a:prstGeom prst="leftBrace">
            <a:avLst/>
          </a:prstGeom>
          <a:ln w="57150"/>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20" name="左中かっこ 19"/>
          <p:cNvSpPr/>
          <p:nvPr/>
        </p:nvSpPr>
        <p:spPr>
          <a:xfrm>
            <a:off x="5652121" y="2706824"/>
            <a:ext cx="300851" cy="735955"/>
          </a:xfrm>
          <a:prstGeom prst="leftBrace">
            <a:avLst/>
          </a:prstGeom>
          <a:ln w="57150"/>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21" name="下矢印 20"/>
          <p:cNvSpPr/>
          <p:nvPr/>
        </p:nvSpPr>
        <p:spPr>
          <a:xfrm>
            <a:off x="6820209" y="1988840"/>
            <a:ext cx="1219815" cy="257625"/>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 name="テキスト ボックス 1"/>
          <p:cNvSpPr txBox="1"/>
          <p:nvPr/>
        </p:nvSpPr>
        <p:spPr>
          <a:xfrm>
            <a:off x="7105804" y="1492083"/>
            <a:ext cx="850270" cy="496757"/>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ja-JP" altLang="en-US" sz="2000" dirty="0"/>
              <a:t>生成</a:t>
            </a:r>
          </a:p>
        </p:txBody>
      </p:sp>
      <p:sp>
        <p:nvSpPr>
          <p:cNvPr id="24" name="左中かっこ 23"/>
          <p:cNvSpPr/>
          <p:nvPr/>
        </p:nvSpPr>
        <p:spPr>
          <a:xfrm>
            <a:off x="5652120" y="1648019"/>
            <a:ext cx="300851" cy="735955"/>
          </a:xfrm>
          <a:prstGeom prst="leftBrace">
            <a:avLst/>
          </a:prstGeom>
          <a:ln w="57150"/>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grpSp>
        <p:nvGrpSpPr>
          <p:cNvPr id="35" name="グループ化 34"/>
          <p:cNvGrpSpPr/>
          <p:nvPr/>
        </p:nvGrpSpPr>
        <p:grpSpPr>
          <a:xfrm>
            <a:off x="5148064" y="1753652"/>
            <a:ext cx="432048" cy="523220"/>
            <a:chOff x="4968044" y="1753652"/>
            <a:chExt cx="432048" cy="523220"/>
          </a:xfrm>
        </p:grpSpPr>
        <p:sp>
          <p:nvSpPr>
            <p:cNvPr id="26" name="円/楕円 25"/>
            <p:cNvSpPr/>
            <p:nvPr/>
          </p:nvSpPr>
          <p:spPr>
            <a:xfrm>
              <a:off x="4968044" y="1784371"/>
              <a:ext cx="432048" cy="452848"/>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7" name="テキスト ボックス 26"/>
            <p:cNvSpPr txBox="1"/>
            <p:nvPr/>
          </p:nvSpPr>
          <p:spPr>
            <a:xfrm>
              <a:off x="4968044" y="1753652"/>
              <a:ext cx="432048" cy="523220"/>
            </a:xfrm>
            <a:prstGeom prst="rect">
              <a:avLst/>
            </a:prstGeom>
            <a:noFill/>
          </p:spPr>
          <p:txBody>
            <a:bodyPr wrap="square" rtlCol="0">
              <a:spAutoFit/>
            </a:bodyPr>
            <a:lstStyle/>
            <a:p>
              <a:r>
                <a:rPr lang="ja-JP" altLang="en-US" sz="2800" dirty="0" smtClean="0"/>
                <a:t>１</a:t>
              </a:r>
              <a:endParaRPr kumimoji="1" lang="ja-JP" altLang="en-US" sz="2400" dirty="0"/>
            </a:p>
          </p:txBody>
        </p:sp>
      </p:grpSp>
      <p:grpSp>
        <p:nvGrpSpPr>
          <p:cNvPr id="34" name="グループ化 33"/>
          <p:cNvGrpSpPr/>
          <p:nvPr/>
        </p:nvGrpSpPr>
        <p:grpSpPr>
          <a:xfrm>
            <a:off x="5148064" y="2833772"/>
            <a:ext cx="432048" cy="523220"/>
            <a:chOff x="4981127" y="2885199"/>
            <a:chExt cx="432048" cy="523220"/>
          </a:xfrm>
        </p:grpSpPr>
        <p:sp>
          <p:nvSpPr>
            <p:cNvPr id="28" name="円/楕円 27"/>
            <p:cNvSpPr/>
            <p:nvPr/>
          </p:nvSpPr>
          <p:spPr>
            <a:xfrm>
              <a:off x="4981127" y="2915918"/>
              <a:ext cx="432048" cy="452848"/>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9" name="テキスト ボックス 28"/>
            <p:cNvSpPr txBox="1"/>
            <p:nvPr/>
          </p:nvSpPr>
          <p:spPr>
            <a:xfrm>
              <a:off x="4981127" y="2885199"/>
              <a:ext cx="432048" cy="523220"/>
            </a:xfrm>
            <a:prstGeom prst="rect">
              <a:avLst/>
            </a:prstGeom>
            <a:noFill/>
          </p:spPr>
          <p:txBody>
            <a:bodyPr wrap="square" rtlCol="0">
              <a:spAutoFit/>
            </a:bodyPr>
            <a:lstStyle/>
            <a:p>
              <a:r>
                <a:rPr lang="ja-JP" altLang="en-US" sz="2800" dirty="0"/>
                <a:t>２</a:t>
              </a:r>
              <a:endParaRPr kumimoji="1" lang="ja-JP" altLang="en-US" sz="2400" dirty="0"/>
            </a:p>
          </p:txBody>
        </p:sp>
      </p:grpSp>
      <p:grpSp>
        <p:nvGrpSpPr>
          <p:cNvPr id="33" name="グループ化 32"/>
          <p:cNvGrpSpPr/>
          <p:nvPr/>
        </p:nvGrpSpPr>
        <p:grpSpPr>
          <a:xfrm>
            <a:off x="5148064" y="4777988"/>
            <a:ext cx="432048" cy="523220"/>
            <a:chOff x="5056313" y="4849995"/>
            <a:chExt cx="432048" cy="523220"/>
          </a:xfrm>
        </p:grpSpPr>
        <p:sp>
          <p:nvSpPr>
            <p:cNvPr id="31" name="円/楕円 30"/>
            <p:cNvSpPr/>
            <p:nvPr/>
          </p:nvSpPr>
          <p:spPr>
            <a:xfrm>
              <a:off x="5056313" y="4880714"/>
              <a:ext cx="432048" cy="452848"/>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2" name="テキスト ボックス 31"/>
            <p:cNvSpPr txBox="1"/>
            <p:nvPr/>
          </p:nvSpPr>
          <p:spPr>
            <a:xfrm>
              <a:off x="5056313" y="4849995"/>
              <a:ext cx="432048" cy="523220"/>
            </a:xfrm>
            <a:prstGeom prst="rect">
              <a:avLst/>
            </a:prstGeom>
            <a:noFill/>
          </p:spPr>
          <p:txBody>
            <a:bodyPr wrap="square" rtlCol="0">
              <a:spAutoFit/>
            </a:bodyPr>
            <a:lstStyle/>
            <a:p>
              <a:r>
                <a:rPr lang="ja-JP" altLang="en-US" sz="2800" dirty="0"/>
                <a:t>３</a:t>
              </a:r>
              <a:endParaRPr kumimoji="1" lang="ja-JP" altLang="en-US" sz="2400" dirty="0"/>
            </a:p>
          </p:txBody>
        </p:sp>
      </p:grpSp>
      <p:sp>
        <p:nvSpPr>
          <p:cNvPr id="19" name="スライド番号プレースホルダー 18"/>
          <p:cNvSpPr>
            <a:spLocks noGrp="1"/>
          </p:cNvSpPr>
          <p:nvPr>
            <p:ph type="sldNum" sz="quarter" idx="12"/>
          </p:nvPr>
        </p:nvSpPr>
        <p:spPr/>
        <p:txBody>
          <a:bodyPr/>
          <a:lstStyle/>
          <a:p>
            <a:fld id="{CE417BAC-85B5-4DF5-BDC9-3FEF99C0B2AD}" type="slidenum">
              <a:rPr kumimoji="1" lang="ja-JP" altLang="en-US" smtClean="0"/>
              <a:t>18</a:t>
            </a:fld>
            <a:endParaRPr kumimoji="1" lang="ja-JP" altLang="en-US"/>
          </a:p>
        </p:txBody>
      </p:sp>
      <p:sp>
        <p:nvSpPr>
          <p:cNvPr id="36" name="テキスト ボックス 1"/>
          <p:cNvSpPr txBox="1"/>
          <p:nvPr/>
        </p:nvSpPr>
        <p:spPr>
          <a:xfrm>
            <a:off x="7956376" y="5236499"/>
            <a:ext cx="1142485" cy="496757"/>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altLang="ja-JP" sz="2000" dirty="0" smtClean="0"/>
              <a:t>prefix</a:t>
            </a:r>
            <a:endParaRPr lang="ja-JP" altLang="en-US" sz="2000" dirty="0"/>
          </a:p>
        </p:txBody>
      </p:sp>
      <p:sp>
        <p:nvSpPr>
          <p:cNvPr id="37" name="正方形/長方形 36"/>
          <p:cNvSpPr/>
          <p:nvPr/>
        </p:nvSpPr>
        <p:spPr>
          <a:xfrm>
            <a:off x="7854899" y="5587776"/>
            <a:ext cx="1034524" cy="361504"/>
          </a:xfrm>
          <a:prstGeom prst="rect">
            <a:avLst/>
          </a:prstGeom>
          <a:solidFill>
            <a:schemeClr val="accent3">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8" name="下矢印 37"/>
          <p:cNvSpPr/>
          <p:nvPr/>
        </p:nvSpPr>
        <p:spPr>
          <a:xfrm>
            <a:off x="8052851" y="5053972"/>
            <a:ext cx="623605" cy="24723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9" name="テキスト ボックス 1"/>
          <p:cNvSpPr txBox="1"/>
          <p:nvPr/>
        </p:nvSpPr>
        <p:spPr>
          <a:xfrm>
            <a:off x="7668344" y="5949280"/>
            <a:ext cx="1716940" cy="496757"/>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ja-JP" altLang="en-US" sz="2000" dirty="0"/>
              <a:t>テスト</a:t>
            </a:r>
            <a:r>
              <a:rPr lang="ja-JP" altLang="en-US" sz="2000" dirty="0" smtClean="0"/>
              <a:t>データ</a:t>
            </a:r>
            <a:endParaRPr lang="ja-JP" altLang="en-US" sz="2000" dirty="0"/>
          </a:p>
        </p:txBody>
      </p:sp>
    </p:spTree>
    <p:extLst>
      <p:ext uri="{BB962C8B-B14F-4D97-AF65-F5344CB8AC3E}">
        <p14:creationId xmlns:p14="http://schemas.microsoft.com/office/powerpoint/2010/main" val="307348245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円/楕円 22"/>
          <p:cNvSpPr/>
          <p:nvPr/>
        </p:nvSpPr>
        <p:spPr>
          <a:xfrm>
            <a:off x="6241708" y="1412776"/>
            <a:ext cx="2394090" cy="504056"/>
          </a:xfrm>
          <a:prstGeom prst="ellipse">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タイトル 1"/>
          <p:cNvSpPr>
            <a:spLocks noGrp="1"/>
          </p:cNvSpPr>
          <p:nvPr>
            <p:ph type="title"/>
          </p:nvPr>
        </p:nvSpPr>
        <p:spPr/>
        <p:txBody>
          <a:bodyPr/>
          <a:lstStyle/>
          <a:p>
            <a:r>
              <a:rPr kumimoji="1" lang="ja-JP" altLang="en-US" dirty="0" smtClean="0"/>
              <a:t>実験１．人工アクセスログデータ</a:t>
            </a:r>
            <a:endParaRPr kumimoji="1" lang="ja-JP" altLang="en-US" dirty="0"/>
          </a:p>
        </p:txBody>
      </p:sp>
      <p:sp>
        <p:nvSpPr>
          <p:cNvPr id="3" name="コンテンツ プレースホルダー 2"/>
          <p:cNvSpPr>
            <a:spLocks noGrp="1"/>
          </p:cNvSpPr>
          <p:nvPr>
            <p:ph idx="1"/>
          </p:nvPr>
        </p:nvSpPr>
        <p:spPr>
          <a:xfrm>
            <a:off x="457200" y="1556792"/>
            <a:ext cx="8229600" cy="5112568"/>
          </a:xfrm>
        </p:spPr>
        <p:txBody>
          <a:bodyPr>
            <a:normAutofit fontScale="77500" lnSpcReduction="20000"/>
          </a:bodyPr>
          <a:lstStyle/>
          <a:p>
            <a:pPr marL="514350" indent="-514350">
              <a:buFont typeface="+mj-ea"/>
              <a:buAutoNum type="circleNumDbPlain"/>
            </a:pPr>
            <a:r>
              <a:rPr lang="ja-JP" altLang="en-US" dirty="0" smtClean="0"/>
              <a:t>データの性質を変えて実験</a:t>
            </a:r>
            <a:endParaRPr lang="en-US" altLang="ja-JP" dirty="0" smtClean="0"/>
          </a:p>
          <a:p>
            <a:pPr lvl="1"/>
            <a:r>
              <a:rPr lang="en-US" altLang="ja-JP" dirty="0">
                <a:solidFill>
                  <a:srgbClr val="FF0000"/>
                </a:solidFill>
              </a:rPr>
              <a:t>HMM</a:t>
            </a:r>
            <a:r>
              <a:rPr lang="ja-JP" altLang="en-US" dirty="0">
                <a:solidFill>
                  <a:srgbClr val="FF0000"/>
                </a:solidFill>
              </a:rPr>
              <a:t>から生成</a:t>
            </a:r>
          </a:p>
          <a:p>
            <a:pPr lvl="1"/>
            <a:r>
              <a:rPr lang="en-US" altLang="ja-JP" dirty="0" smtClean="0">
                <a:solidFill>
                  <a:srgbClr val="FF0000"/>
                </a:solidFill>
              </a:rPr>
              <a:t>PCFG</a:t>
            </a:r>
            <a:r>
              <a:rPr lang="ja-JP" altLang="en-US" dirty="0">
                <a:solidFill>
                  <a:srgbClr val="FF0000"/>
                </a:solidFill>
              </a:rPr>
              <a:t>から生成</a:t>
            </a:r>
            <a:r>
              <a:rPr lang="ja-JP" altLang="en-US" sz="2200" dirty="0">
                <a:solidFill>
                  <a:srgbClr val="FF0000"/>
                </a:solidFill>
              </a:rPr>
              <a:t>（簡易文法を利用</a:t>
            </a:r>
            <a:r>
              <a:rPr lang="ja-JP" altLang="en-US" sz="2200" dirty="0" smtClean="0">
                <a:solidFill>
                  <a:srgbClr val="FF0000"/>
                </a:solidFill>
              </a:rPr>
              <a:t>）</a:t>
            </a:r>
            <a:endParaRPr lang="en-US" altLang="ja-JP" sz="2200" dirty="0" smtClean="0">
              <a:solidFill>
                <a:srgbClr val="FF0000"/>
              </a:solidFill>
            </a:endParaRPr>
          </a:p>
          <a:p>
            <a:pPr marL="457200" lvl="1" indent="0">
              <a:buNone/>
            </a:pPr>
            <a:r>
              <a:rPr lang="ja-JP" altLang="en-US" dirty="0" smtClean="0"/>
              <a:t>データ</a:t>
            </a:r>
            <a:r>
              <a:rPr lang="ja-JP" altLang="en-US" dirty="0"/>
              <a:t>数</a:t>
            </a:r>
            <a:r>
              <a:rPr lang="en-US" altLang="ja-JP" dirty="0" smtClean="0"/>
              <a:t>1000</a:t>
            </a:r>
          </a:p>
          <a:p>
            <a:pPr marL="457200" lvl="1" indent="0">
              <a:buNone/>
            </a:pPr>
            <a:endParaRPr lang="en-US" altLang="ja-JP" dirty="0"/>
          </a:p>
          <a:p>
            <a:pPr marL="514350" indent="-514350">
              <a:buFont typeface="+mj-ea"/>
              <a:buAutoNum type="circleNumDbPlain"/>
            </a:pPr>
            <a:r>
              <a:rPr lang="ja-JP" altLang="en-US" dirty="0" smtClean="0"/>
              <a:t>（完全列）ラベル推定</a:t>
            </a:r>
            <a:r>
              <a:rPr lang="en-US" altLang="ja-JP" dirty="0" smtClean="0">
                <a:sym typeface="Wingdings" pitchFamily="2" charset="2"/>
              </a:rPr>
              <a:t>(PCFG)</a:t>
            </a:r>
          </a:p>
          <a:p>
            <a:pPr lvl="1"/>
            <a:r>
              <a:rPr lang="ja-JP" altLang="en-US" dirty="0" smtClean="0">
                <a:solidFill>
                  <a:srgbClr val="FF0000"/>
                </a:solidFill>
              </a:rPr>
              <a:t>複雑な文法</a:t>
            </a:r>
            <a:endParaRPr lang="en-US" altLang="ja-JP" dirty="0" smtClean="0">
              <a:solidFill>
                <a:srgbClr val="FF0000"/>
              </a:solidFill>
            </a:endParaRPr>
          </a:p>
          <a:p>
            <a:pPr marL="457200" lvl="1" indent="0">
              <a:buNone/>
            </a:pPr>
            <a:r>
              <a:rPr lang="ja-JP" altLang="en-US" sz="2300" dirty="0"/>
              <a:t>（</a:t>
            </a:r>
            <a:r>
              <a:rPr lang="en-US" altLang="ja-JP" sz="2300" dirty="0"/>
              <a:t> </a:t>
            </a:r>
            <a:r>
              <a:rPr lang="ja-JP" altLang="en-US" sz="2300" dirty="0"/>
              <a:t>規則</a:t>
            </a:r>
            <a:r>
              <a:rPr lang="ja-JP" altLang="en-US" sz="2300" dirty="0" smtClean="0"/>
              <a:t>：</a:t>
            </a:r>
            <a:r>
              <a:rPr lang="en-US" altLang="ja-JP" sz="2300" dirty="0" smtClean="0"/>
              <a:t>102</a:t>
            </a:r>
            <a:r>
              <a:rPr lang="ja-JP" altLang="en-US" sz="2300" dirty="0" smtClean="0"/>
              <a:t>個</a:t>
            </a:r>
            <a:r>
              <a:rPr lang="en-US" altLang="ja-JP" sz="2300" dirty="0"/>
              <a:t>/ </a:t>
            </a:r>
            <a:r>
              <a:rPr lang="ja-JP" altLang="en-US" sz="2300" dirty="0"/>
              <a:t>非終端</a:t>
            </a:r>
            <a:r>
              <a:rPr lang="ja-JP" altLang="en-US" sz="2300" dirty="0" smtClean="0"/>
              <a:t>記号</a:t>
            </a:r>
            <a:r>
              <a:rPr lang="en-US" altLang="ja-JP" sz="2300" dirty="0" smtClean="0"/>
              <a:t>32</a:t>
            </a:r>
            <a:r>
              <a:rPr lang="ja-JP" altLang="en-US" sz="2300" dirty="0" smtClean="0"/>
              <a:t>個）</a:t>
            </a:r>
            <a:endParaRPr lang="en-US" altLang="ja-JP" sz="2300" dirty="0" smtClean="0"/>
          </a:p>
          <a:p>
            <a:pPr lvl="1"/>
            <a:r>
              <a:rPr lang="ja-JP" altLang="en-US" dirty="0"/>
              <a:t>簡単</a:t>
            </a:r>
            <a:r>
              <a:rPr lang="ja-JP" altLang="en-US" dirty="0" smtClean="0"/>
              <a:t>な文法</a:t>
            </a:r>
            <a:endParaRPr lang="en-US" altLang="ja-JP" dirty="0" smtClean="0"/>
          </a:p>
          <a:p>
            <a:pPr marL="457200" lvl="1" indent="0">
              <a:buNone/>
            </a:pPr>
            <a:r>
              <a:rPr lang="ja-JP" altLang="en-US" sz="2300" dirty="0" smtClean="0"/>
              <a:t>（</a:t>
            </a:r>
            <a:r>
              <a:rPr lang="en-US" altLang="ja-JP" sz="2300" dirty="0" smtClean="0"/>
              <a:t> </a:t>
            </a:r>
            <a:r>
              <a:rPr lang="ja-JP" altLang="en-US" sz="2300" dirty="0" smtClean="0"/>
              <a:t>規則：</a:t>
            </a:r>
            <a:r>
              <a:rPr lang="en-US" altLang="ja-JP" sz="2300" dirty="0" smtClean="0"/>
              <a:t>42</a:t>
            </a:r>
            <a:r>
              <a:rPr lang="ja-JP" altLang="en-US" sz="2300" dirty="0" smtClean="0"/>
              <a:t>個</a:t>
            </a:r>
            <a:r>
              <a:rPr lang="en-US" altLang="ja-JP" sz="2300" dirty="0" smtClean="0"/>
              <a:t>/</a:t>
            </a:r>
            <a:r>
              <a:rPr lang="en-US" altLang="ja-JP" sz="2300" dirty="0"/>
              <a:t> </a:t>
            </a:r>
            <a:r>
              <a:rPr lang="ja-JP" altLang="en-US" sz="2300" dirty="0" smtClean="0"/>
              <a:t>非終端記号</a:t>
            </a:r>
            <a:r>
              <a:rPr lang="en-US" altLang="ja-JP" sz="2300" dirty="0" smtClean="0"/>
              <a:t>24</a:t>
            </a:r>
            <a:r>
              <a:rPr lang="ja-JP" altLang="en-US" sz="2300" dirty="0"/>
              <a:t>個</a:t>
            </a:r>
            <a:r>
              <a:rPr lang="ja-JP" altLang="en-US" sz="2300" dirty="0" smtClean="0"/>
              <a:t>）</a:t>
            </a:r>
            <a:endParaRPr lang="en-US" altLang="ja-JP" sz="2300" dirty="0" smtClean="0"/>
          </a:p>
          <a:p>
            <a:pPr lvl="1"/>
            <a:endParaRPr lang="en-US" altLang="ja-JP" dirty="0"/>
          </a:p>
          <a:p>
            <a:pPr marL="514350" indent="-514350">
              <a:buFont typeface="+mj-ea"/>
              <a:buAutoNum type="circleNumDbPlain"/>
            </a:pPr>
            <a:r>
              <a:rPr lang="ja-JP" altLang="en-US" dirty="0" smtClean="0"/>
              <a:t>（</a:t>
            </a:r>
            <a:r>
              <a:rPr lang="en-US" altLang="ja-JP" dirty="0" smtClean="0"/>
              <a:t>prefix</a:t>
            </a:r>
            <a:r>
              <a:rPr lang="ja-JP" altLang="en-US" dirty="0" smtClean="0"/>
              <a:t>）ラベル推定手法</a:t>
            </a:r>
            <a:endParaRPr lang="en-US" altLang="ja-JP" dirty="0" smtClean="0"/>
          </a:p>
          <a:p>
            <a:pPr lvl="1"/>
            <a:r>
              <a:rPr lang="ja-JP" altLang="en-US" dirty="0" smtClean="0">
                <a:solidFill>
                  <a:srgbClr val="FF0000"/>
                </a:solidFill>
              </a:rPr>
              <a:t>提案法</a:t>
            </a:r>
            <a:endParaRPr lang="en-US" altLang="ja-JP" dirty="0" smtClean="0">
              <a:solidFill>
                <a:srgbClr val="FF0000"/>
              </a:solidFill>
            </a:endParaRPr>
          </a:p>
          <a:p>
            <a:pPr lvl="1"/>
            <a:r>
              <a:rPr lang="en-US" altLang="ja-JP" dirty="0" smtClean="0">
                <a:solidFill>
                  <a:srgbClr val="FF0000"/>
                </a:solidFill>
              </a:rPr>
              <a:t>HMM</a:t>
            </a:r>
            <a:r>
              <a:rPr lang="ja-JP" altLang="en-US" dirty="0" smtClean="0">
                <a:solidFill>
                  <a:srgbClr val="FF0000"/>
                </a:solidFill>
              </a:rPr>
              <a:t>（状態</a:t>
            </a:r>
            <a:r>
              <a:rPr lang="ja-JP" altLang="en-US" dirty="0">
                <a:solidFill>
                  <a:srgbClr val="FF0000"/>
                </a:solidFill>
              </a:rPr>
              <a:t>数</a:t>
            </a:r>
            <a:r>
              <a:rPr lang="en-US" altLang="ja-JP" dirty="0">
                <a:solidFill>
                  <a:srgbClr val="FF0000"/>
                </a:solidFill>
              </a:rPr>
              <a:t>2</a:t>
            </a:r>
            <a:r>
              <a:rPr lang="ja-JP" altLang="en-US" dirty="0">
                <a:solidFill>
                  <a:srgbClr val="FF0000"/>
                </a:solidFill>
              </a:rPr>
              <a:t>～</a:t>
            </a:r>
            <a:r>
              <a:rPr lang="en-US" altLang="ja-JP" dirty="0" smtClean="0">
                <a:solidFill>
                  <a:srgbClr val="FF0000"/>
                </a:solidFill>
              </a:rPr>
              <a:t>8</a:t>
            </a:r>
            <a:r>
              <a:rPr lang="ja-JP" altLang="en-US" dirty="0" smtClean="0">
                <a:solidFill>
                  <a:srgbClr val="FF0000"/>
                </a:solidFill>
              </a:rPr>
              <a:t>）</a:t>
            </a:r>
            <a:endParaRPr lang="en-US" altLang="ja-JP" dirty="0" smtClean="0">
              <a:solidFill>
                <a:srgbClr val="FF0000"/>
              </a:solidFill>
            </a:endParaRPr>
          </a:p>
          <a:p>
            <a:pPr marL="457200" lvl="1" indent="0">
              <a:buNone/>
            </a:pPr>
            <a:r>
              <a:rPr lang="en-US" altLang="ja-JP" dirty="0" smtClean="0"/>
              <a:t>5-fold cross validation</a:t>
            </a:r>
          </a:p>
          <a:p>
            <a:endParaRPr kumimoji="1" lang="ja-JP" altLang="en-US" dirty="0"/>
          </a:p>
        </p:txBody>
      </p:sp>
      <p:grpSp>
        <p:nvGrpSpPr>
          <p:cNvPr id="17" name="グループ化 16"/>
          <p:cNvGrpSpPr/>
          <p:nvPr/>
        </p:nvGrpSpPr>
        <p:grpSpPr>
          <a:xfrm>
            <a:off x="5953677" y="2348880"/>
            <a:ext cx="3009668" cy="3161053"/>
            <a:chOff x="5292080" y="1340768"/>
            <a:chExt cx="3816424" cy="4407889"/>
          </a:xfrm>
        </p:grpSpPr>
        <p:sp>
          <p:nvSpPr>
            <p:cNvPr id="4" name="正方形/長方形 3"/>
            <p:cNvSpPr/>
            <p:nvPr/>
          </p:nvSpPr>
          <p:spPr>
            <a:xfrm>
              <a:off x="5474386" y="1340768"/>
              <a:ext cx="3456384" cy="50409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正方形/長方形 4"/>
            <p:cNvSpPr/>
            <p:nvPr/>
          </p:nvSpPr>
          <p:spPr>
            <a:xfrm>
              <a:off x="5475480" y="4503258"/>
              <a:ext cx="2176082" cy="504094"/>
            </a:xfrm>
            <a:prstGeom prst="rect">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正方形/長方形 5"/>
            <p:cNvSpPr/>
            <p:nvPr/>
          </p:nvSpPr>
          <p:spPr>
            <a:xfrm>
              <a:off x="7651561" y="4503258"/>
              <a:ext cx="1311833" cy="504094"/>
            </a:xfrm>
            <a:prstGeom prst="rect">
              <a:avLst/>
            </a:prstGeom>
            <a:solidFill>
              <a:schemeClr val="accent3">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テキスト ボックス 1"/>
            <p:cNvSpPr txBox="1"/>
            <p:nvPr/>
          </p:nvSpPr>
          <p:spPr>
            <a:xfrm>
              <a:off x="5397658" y="5055961"/>
              <a:ext cx="2177174" cy="692696"/>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ja-JP" altLang="en-US" sz="2000" dirty="0"/>
                <a:t>訓練</a:t>
              </a:r>
              <a:r>
                <a:rPr lang="ja-JP" altLang="en-US" sz="2000" dirty="0" smtClean="0"/>
                <a:t>データ</a:t>
              </a:r>
              <a:endParaRPr lang="ja-JP" altLang="en-US" sz="2000" dirty="0"/>
            </a:p>
          </p:txBody>
        </p:sp>
        <p:sp>
          <p:nvSpPr>
            <p:cNvPr id="8" name="正方形/長方形 7"/>
            <p:cNvSpPr/>
            <p:nvPr/>
          </p:nvSpPr>
          <p:spPr>
            <a:xfrm>
              <a:off x="5493083" y="2924944"/>
              <a:ext cx="3456384" cy="50409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テキスト ボックス 1"/>
            <p:cNvSpPr txBox="1"/>
            <p:nvPr/>
          </p:nvSpPr>
          <p:spPr>
            <a:xfrm>
              <a:off x="5292081" y="3451319"/>
              <a:ext cx="3744414" cy="692696"/>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ja-JP" altLang="en-US" sz="2000" dirty="0"/>
                <a:t>ラベル付き完全列データ</a:t>
              </a:r>
            </a:p>
            <a:p>
              <a:endParaRPr lang="ja-JP" altLang="en-US" sz="2000" dirty="0"/>
            </a:p>
          </p:txBody>
        </p:sp>
        <p:sp>
          <p:nvSpPr>
            <p:cNvPr id="11" name="テキスト ボックス 1"/>
            <p:cNvSpPr txBox="1"/>
            <p:nvPr/>
          </p:nvSpPr>
          <p:spPr>
            <a:xfrm>
              <a:off x="5292080" y="1844824"/>
              <a:ext cx="3816424" cy="692696"/>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ja-JP" altLang="en-US" sz="2000" dirty="0" smtClean="0"/>
                <a:t>ラベル無し完全</a:t>
              </a:r>
              <a:r>
                <a:rPr lang="ja-JP" altLang="en-US" sz="2000" dirty="0"/>
                <a:t>列</a:t>
              </a:r>
              <a:r>
                <a:rPr lang="ja-JP" altLang="en-US" sz="2000" dirty="0" smtClean="0"/>
                <a:t>データ</a:t>
              </a:r>
              <a:endParaRPr lang="ja-JP" altLang="en-US" sz="2000" dirty="0"/>
            </a:p>
          </p:txBody>
        </p:sp>
        <p:sp>
          <p:nvSpPr>
            <p:cNvPr id="15" name="下矢印 14"/>
            <p:cNvSpPr/>
            <p:nvPr/>
          </p:nvSpPr>
          <p:spPr>
            <a:xfrm>
              <a:off x="6447879" y="3964395"/>
              <a:ext cx="1546792" cy="35924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下矢印 15"/>
            <p:cNvSpPr/>
            <p:nvPr/>
          </p:nvSpPr>
          <p:spPr>
            <a:xfrm>
              <a:off x="6447879" y="2421686"/>
              <a:ext cx="1546792" cy="35924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18" name="左中かっこ 17"/>
          <p:cNvSpPr/>
          <p:nvPr/>
        </p:nvSpPr>
        <p:spPr>
          <a:xfrm>
            <a:off x="5678788" y="4230376"/>
            <a:ext cx="274888" cy="1638046"/>
          </a:xfrm>
          <a:prstGeom prst="leftBrace">
            <a:avLst/>
          </a:prstGeom>
          <a:ln w="57150"/>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20" name="左中かっこ 19"/>
          <p:cNvSpPr/>
          <p:nvPr/>
        </p:nvSpPr>
        <p:spPr>
          <a:xfrm>
            <a:off x="5652121" y="2706824"/>
            <a:ext cx="300851" cy="735955"/>
          </a:xfrm>
          <a:prstGeom prst="leftBrace">
            <a:avLst/>
          </a:prstGeom>
          <a:ln w="57150"/>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21" name="下矢印 20"/>
          <p:cNvSpPr/>
          <p:nvPr/>
        </p:nvSpPr>
        <p:spPr>
          <a:xfrm>
            <a:off x="6820209" y="1988840"/>
            <a:ext cx="1219815" cy="257625"/>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 name="テキスト ボックス 1"/>
          <p:cNvSpPr txBox="1"/>
          <p:nvPr/>
        </p:nvSpPr>
        <p:spPr>
          <a:xfrm>
            <a:off x="7105804" y="1492083"/>
            <a:ext cx="850270" cy="496757"/>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ja-JP" altLang="en-US" sz="2000" dirty="0"/>
              <a:t>生成</a:t>
            </a:r>
          </a:p>
        </p:txBody>
      </p:sp>
      <p:sp>
        <p:nvSpPr>
          <p:cNvPr id="24" name="左中かっこ 23"/>
          <p:cNvSpPr/>
          <p:nvPr/>
        </p:nvSpPr>
        <p:spPr>
          <a:xfrm>
            <a:off x="5652120" y="1648019"/>
            <a:ext cx="300851" cy="735955"/>
          </a:xfrm>
          <a:prstGeom prst="leftBrace">
            <a:avLst/>
          </a:prstGeom>
          <a:ln w="57150"/>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grpSp>
        <p:nvGrpSpPr>
          <p:cNvPr id="35" name="グループ化 34"/>
          <p:cNvGrpSpPr/>
          <p:nvPr/>
        </p:nvGrpSpPr>
        <p:grpSpPr>
          <a:xfrm>
            <a:off x="5148064" y="1753652"/>
            <a:ext cx="432048" cy="523220"/>
            <a:chOff x="4968044" y="1753652"/>
            <a:chExt cx="432048" cy="523220"/>
          </a:xfrm>
        </p:grpSpPr>
        <p:sp>
          <p:nvSpPr>
            <p:cNvPr id="26" name="円/楕円 25"/>
            <p:cNvSpPr/>
            <p:nvPr/>
          </p:nvSpPr>
          <p:spPr>
            <a:xfrm>
              <a:off x="4968044" y="1784371"/>
              <a:ext cx="432048" cy="452848"/>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7" name="テキスト ボックス 26"/>
            <p:cNvSpPr txBox="1"/>
            <p:nvPr/>
          </p:nvSpPr>
          <p:spPr>
            <a:xfrm>
              <a:off x="4968044" y="1753652"/>
              <a:ext cx="432048" cy="523220"/>
            </a:xfrm>
            <a:prstGeom prst="rect">
              <a:avLst/>
            </a:prstGeom>
            <a:noFill/>
          </p:spPr>
          <p:txBody>
            <a:bodyPr wrap="square" rtlCol="0">
              <a:spAutoFit/>
            </a:bodyPr>
            <a:lstStyle/>
            <a:p>
              <a:r>
                <a:rPr lang="ja-JP" altLang="en-US" sz="2800" dirty="0" smtClean="0"/>
                <a:t>１</a:t>
              </a:r>
              <a:endParaRPr kumimoji="1" lang="ja-JP" altLang="en-US" sz="2400" dirty="0"/>
            </a:p>
          </p:txBody>
        </p:sp>
      </p:grpSp>
      <p:grpSp>
        <p:nvGrpSpPr>
          <p:cNvPr id="34" name="グループ化 33"/>
          <p:cNvGrpSpPr/>
          <p:nvPr/>
        </p:nvGrpSpPr>
        <p:grpSpPr>
          <a:xfrm>
            <a:off x="5148064" y="2833772"/>
            <a:ext cx="432048" cy="523220"/>
            <a:chOff x="4981127" y="2885199"/>
            <a:chExt cx="432048" cy="523220"/>
          </a:xfrm>
        </p:grpSpPr>
        <p:sp>
          <p:nvSpPr>
            <p:cNvPr id="28" name="円/楕円 27"/>
            <p:cNvSpPr/>
            <p:nvPr/>
          </p:nvSpPr>
          <p:spPr>
            <a:xfrm>
              <a:off x="4981127" y="2915918"/>
              <a:ext cx="432048" cy="452848"/>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9" name="テキスト ボックス 28"/>
            <p:cNvSpPr txBox="1"/>
            <p:nvPr/>
          </p:nvSpPr>
          <p:spPr>
            <a:xfrm>
              <a:off x="4981127" y="2885199"/>
              <a:ext cx="432048" cy="523220"/>
            </a:xfrm>
            <a:prstGeom prst="rect">
              <a:avLst/>
            </a:prstGeom>
            <a:noFill/>
          </p:spPr>
          <p:txBody>
            <a:bodyPr wrap="square" rtlCol="0">
              <a:spAutoFit/>
            </a:bodyPr>
            <a:lstStyle/>
            <a:p>
              <a:r>
                <a:rPr lang="ja-JP" altLang="en-US" sz="2800" dirty="0"/>
                <a:t>２</a:t>
              </a:r>
              <a:endParaRPr kumimoji="1" lang="ja-JP" altLang="en-US" sz="2400" dirty="0"/>
            </a:p>
          </p:txBody>
        </p:sp>
      </p:grpSp>
      <p:grpSp>
        <p:nvGrpSpPr>
          <p:cNvPr id="33" name="グループ化 32"/>
          <p:cNvGrpSpPr/>
          <p:nvPr/>
        </p:nvGrpSpPr>
        <p:grpSpPr>
          <a:xfrm>
            <a:off x="5148064" y="4777988"/>
            <a:ext cx="432048" cy="523220"/>
            <a:chOff x="5056313" y="4849995"/>
            <a:chExt cx="432048" cy="523220"/>
          </a:xfrm>
        </p:grpSpPr>
        <p:sp>
          <p:nvSpPr>
            <p:cNvPr id="31" name="円/楕円 30"/>
            <p:cNvSpPr/>
            <p:nvPr/>
          </p:nvSpPr>
          <p:spPr>
            <a:xfrm>
              <a:off x="5056313" y="4880714"/>
              <a:ext cx="432048" cy="452848"/>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2" name="テキスト ボックス 31"/>
            <p:cNvSpPr txBox="1"/>
            <p:nvPr/>
          </p:nvSpPr>
          <p:spPr>
            <a:xfrm>
              <a:off x="5056313" y="4849995"/>
              <a:ext cx="432048" cy="523220"/>
            </a:xfrm>
            <a:prstGeom prst="rect">
              <a:avLst/>
            </a:prstGeom>
            <a:noFill/>
          </p:spPr>
          <p:txBody>
            <a:bodyPr wrap="square" rtlCol="0">
              <a:spAutoFit/>
            </a:bodyPr>
            <a:lstStyle/>
            <a:p>
              <a:r>
                <a:rPr lang="ja-JP" altLang="en-US" sz="2800" dirty="0"/>
                <a:t>３</a:t>
              </a:r>
              <a:endParaRPr kumimoji="1" lang="ja-JP" altLang="en-US" sz="2400" dirty="0"/>
            </a:p>
          </p:txBody>
        </p:sp>
      </p:grpSp>
      <p:sp>
        <p:nvSpPr>
          <p:cNvPr id="19" name="スライド番号プレースホルダー 18"/>
          <p:cNvSpPr>
            <a:spLocks noGrp="1"/>
          </p:cNvSpPr>
          <p:nvPr>
            <p:ph type="sldNum" sz="quarter" idx="12"/>
          </p:nvPr>
        </p:nvSpPr>
        <p:spPr/>
        <p:txBody>
          <a:bodyPr/>
          <a:lstStyle/>
          <a:p>
            <a:fld id="{CE417BAC-85B5-4DF5-BDC9-3FEF99C0B2AD}" type="slidenum">
              <a:rPr kumimoji="1" lang="ja-JP" altLang="en-US" smtClean="0"/>
              <a:t>19</a:t>
            </a:fld>
            <a:endParaRPr kumimoji="1" lang="ja-JP" altLang="en-US"/>
          </a:p>
        </p:txBody>
      </p:sp>
      <p:sp>
        <p:nvSpPr>
          <p:cNvPr id="36" name="テキスト ボックス 1"/>
          <p:cNvSpPr txBox="1"/>
          <p:nvPr/>
        </p:nvSpPr>
        <p:spPr>
          <a:xfrm>
            <a:off x="7946638" y="5308507"/>
            <a:ext cx="1142485" cy="496757"/>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altLang="ja-JP" sz="2000" dirty="0" smtClean="0"/>
              <a:t>prefix</a:t>
            </a:r>
            <a:endParaRPr lang="ja-JP" altLang="en-US" sz="2000" dirty="0"/>
          </a:p>
        </p:txBody>
      </p:sp>
      <p:sp>
        <p:nvSpPr>
          <p:cNvPr id="37" name="正方形/長方形 36"/>
          <p:cNvSpPr/>
          <p:nvPr/>
        </p:nvSpPr>
        <p:spPr>
          <a:xfrm>
            <a:off x="7854899" y="5659784"/>
            <a:ext cx="1034524" cy="361504"/>
          </a:xfrm>
          <a:prstGeom prst="rect">
            <a:avLst/>
          </a:prstGeom>
          <a:solidFill>
            <a:schemeClr val="accent3">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8" name="下矢印 37"/>
          <p:cNvSpPr/>
          <p:nvPr/>
        </p:nvSpPr>
        <p:spPr>
          <a:xfrm>
            <a:off x="7986437" y="5085184"/>
            <a:ext cx="623605" cy="24723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9" name="テキスト ボックス 1"/>
          <p:cNvSpPr txBox="1"/>
          <p:nvPr/>
        </p:nvSpPr>
        <p:spPr>
          <a:xfrm>
            <a:off x="7668344" y="6028587"/>
            <a:ext cx="1716940" cy="496757"/>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ja-JP" altLang="en-US" sz="2000" dirty="0"/>
              <a:t>テスト</a:t>
            </a:r>
            <a:r>
              <a:rPr lang="ja-JP" altLang="en-US" sz="2000" dirty="0" smtClean="0"/>
              <a:t>データ</a:t>
            </a:r>
            <a:endParaRPr lang="ja-JP" altLang="en-US" sz="2000" dirty="0"/>
          </a:p>
        </p:txBody>
      </p:sp>
    </p:spTree>
    <p:extLst>
      <p:ext uri="{BB962C8B-B14F-4D97-AF65-F5344CB8AC3E}">
        <p14:creationId xmlns:p14="http://schemas.microsoft.com/office/powerpoint/2010/main" val="393993661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背景</a:t>
            </a:r>
            <a:endParaRPr kumimoji="1" lang="ja-JP" altLang="en-US" dirty="0"/>
          </a:p>
        </p:txBody>
      </p:sp>
      <p:sp>
        <p:nvSpPr>
          <p:cNvPr id="3" name="コンテンツ プレースホルダー 2"/>
          <p:cNvSpPr>
            <a:spLocks noGrp="1"/>
          </p:cNvSpPr>
          <p:nvPr>
            <p:ph idx="1"/>
          </p:nvPr>
        </p:nvSpPr>
        <p:spPr>
          <a:xfrm>
            <a:off x="1763688" y="1441852"/>
            <a:ext cx="6191913" cy="841478"/>
          </a:xfrm>
        </p:spPr>
        <p:txBody>
          <a:bodyPr/>
          <a:lstStyle/>
          <a:p>
            <a:pPr marL="0" indent="0">
              <a:buNone/>
            </a:pPr>
            <a:r>
              <a:rPr kumimoji="1" lang="en-US" altLang="ja-JP" dirty="0" smtClean="0"/>
              <a:t>Web</a:t>
            </a:r>
            <a:r>
              <a:rPr lang="ja-JP" altLang="en-US" dirty="0" smtClean="0"/>
              <a:t>サイト</a:t>
            </a:r>
            <a:r>
              <a:rPr kumimoji="1" lang="ja-JP" altLang="en-US" dirty="0" smtClean="0"/>
              <a:t>のサービスの多様化</a:t>
            </a:r>
            <a:endParaRPr kumimoji="1" lang="ja-JP" altLang="en-US" dirty="0"/>
          </a:p>
        </p:txBody>
      </p:sp>
      <p:grpSp>
        <p:nvGrpSpPr>
          <p:cNvPr id="4" name="グループ化 3"/>
          <p:cNvGrpSpPr/>
          <p:nvPr/>
        </p:nvGrpSpPr>
        <p:grpSpPr>
          <a:xfrm>
            <a:off x="5405831" y="2785911"/>
            <a:ext cx="2678946" cy="2438325"/>
            <a:chOff x="194331" y="2348880"/>
            <a:chExt cx="3568739" cy="3248198"/>
          </a:xfrm>
        </p:grpSpPr>
        <p:pic>
          <p:nvPicPr>
            <p:cNvPr id="5" name="Picture 10" descr="C:\SecondDisc\n\Pictures\PC_server-01.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1520" y="2348880"/>
              <a:ext cx="3511550" cy="3121025"/>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11" descr="C:\SecondDisc\n\Pictures\PC_server-02.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94331" y="3573016"/>
              <a:ext cx="1779587" cy="2024062"/>
            </a:xfrm>
            <a:prstGeom prst="rect">
              <a:avLst/>
            </a:prstGeom>
            <a:noFill/>
            <a:extLst>
              <a:ext uri="{909E8E84-426E-40DD-AFC4-6F175D3DCCD1}">
                <a14:hiddenFill xmlns:a14="http://schemas.microsoft.com/office/drawing/2010/main">
                  <a:solidFill>
                    <a:srgbClr val="FFFFFF"/>
                  </a:solidFill>
                </a14:hiddenFill>
              </a:ext>
            </a:extLst>
          </p:spPr>
        </p:pic>
      </p:grpSp>
      <p:sp>
        <p:nvSpPr>
          <p:cNvPr id="7" name="テキスト ボックス 1"/>
          <p:cNvSpPr txBox="1"/>
          <p:nvPr/>
        </p:nvSpPr>
        <p:spPr>
          <a:xfrm>
            <a:off x="5220072" y="2283329"/>
            <a:ext cx="2735529" cy="692696"/>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altLang="ja-JP" sz="4000" dirty="0" smtClean="0"/>
              <a:t>Web</a:t>
            </a:r>
            <a:r>
              <a:rPr lang="ja-JP" altLang="en-US" sz="4000" dirty="0" smtClean="0"/>
              <a:t>サイト</a:t>
            </a:r>
            <a:endParaRPr lang="ja-JP" altLang="en-US" sz="4000" dirty="0"/>
          </a:p>
        </p:txBody>
      </p:sp>
      <p:pic>
        <p:nvPicPr>
          <p:cNvPr id="1026"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89469" y="3501008"/>
            <a:ext cx="5952245" cy="2820541"/>
          </a:xfrm>
          <a:prstGeom prst="rect">
            <a:avLst/>
          </a:prstGeom>
          <a:noFill/>
          <a:ln w="38100">
            <a:solidFill>
              <a:schemeClr val="tx1"/>
            </a:solidFill>
            <a:miter lim="800000"/>
            <a:headEnd/>
            <a:tailEnd/>
          </a:ln>
          <a:extLst>
            <a:ext uri="{909E8E84-426E-40DD-AFC4-6F175D3DCCD1}">
              <a14:hiddenFill xmlns:a14="http://schemas.microsoft.com/office/drawing/2010/main">
                <a:solidFill>
                  <a:schemeClr val="accent1"/>
                </a:solidFill>
              </a14:hiddenFill>
            </a:ext>
          </a:extLst>
        </p:spPr>
      </p:pic>
      <p:sp>
        <p:nvSpPr>
          <p:cNvPr id="9" name="コンテンツ プレースホルダー 2"/>
          <p:cNvSpPr txBox="1">
            <a:spLocks/>
          </p:cNvSpPr>
          <p:nvPr/>
        </p:nvSpPr>
        <p:spPr>
          <a:xfrm>
            <a:off x="971600" y="6392598"/>
            <a:ext cx="4839161" cy="527163"/>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pPr marL="0" indent="0">
              <a:buNone/>
            </a:pPr>
            <a:r>
              <a:rPr lang="en-US" altLang="ja-JP" sz="2400" dirty="0" smtClean="0"/>
              <a:t>http://www.amazon.com/</a:t>
            </a:r>
            <a:endParaRPr lang="ja-JP" altLang="en-US" sz="2400" dirty="0"/>
          </a:p>
        </p:txBody>
      </p:sp>
      <p:sp>
        <p:nvSpPr>
          <p:cNvPr id="8" name="角丸四角形吹き出し 7"/>
          <p:cNvSpPr/>
          <p:nvPr/>
        </p:nvSpPr>
        <p:spPr>
          <a:xfrm>
            <a:off x="611560" y="2629677"/>
            <a:ext cx="2979746" cy="799356"/>
          </a:xfrm>
          <a:prstGeom prst="wedgeRoundRectCallout">
            <a:avLst>
              <a:gd name="adj1" fmla="val -5027"/>
              <a:gd name="adj2" fmla="val 85378"/>
              <a:gd name="adj3" fmla="val 16667"/>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4000" dirty="0" smtClean="0">
                <a:solidFill>
                  <a:sysClr val="windowText" lastClr="000000"/>
                </a:solidFill>
              </a:rPr>
              <a:t>Shopping</a:t>
            </a:r>
            <a:endParaRPr kumimoji="1" lang="ja-JP" altLang="en-US" sz="4000" dirty="0">
              <a:solidFill>
                <a:sysClr val="windowText" lastClr="000000"/>
              </a:solidFill>
            </a:endParaRPr>
          </a:p>
        </p:txBody>
      </p:sp>
      <p:sp>
        <p:nvSpPr>
          <p:cNvPr id="11" name="角丸四角形吹き出し 10"/>
          <p:cNvSpPr/>
          <p:nvPr/>
        </p:nvSpPr>
        <p:spPr>
          <a:xfrm>
            <a:off x="6092656" y="4729093"/>
            <a:ext cx="2979746" cy="799356"/>
          </a:xfrm>
          <a:prstGeom prst="wedgeRoundRectCallout">
            <a:avLst>
              <a:gd name="adj1" fmla="val -78676"/>
              <a:gd name="adj2" fmla="val 73939"/>
              <a:gd name="adj3" fmla="val 16667"/>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4000" dirty="0" smtClean="0">
                <a:solidFill>
                  <a:sysClr val="windowText" lastClr="000000"/>
                </a:solidFill>
              </a:rPr>
              <a:t>Review</a:t>
            </a:r>
            <a:endParaRPr kumimoji="1" lang="ja-JP" altLang="en-US" sz="4000" dirty="0">
              <a:solidFill>
                <a:sysClr val="windowText" lastClr="000000"/>
              </a:solidFill>
            </a:endParaRPr>
          </a:p>
        </p:txBody>
      </p:sp>
      <p:sp>
        <p:nvSpPr>
          <p:cNvPr id="12" name="角丸四角形吹き出し 11"/>
          <p:cNvSpPr/>
          <p:nvPr/>
        </p:nvSpPr>
        <p:spPr>
          <a:xfrm>
            <a:off x="5076056" y="5992920"/>
            <a:ext cx="2979746" cy="799356"/>
          </a:xfrm>
          <a:prstGeom prst="wedgeRoundRectCallout">
            <a:avLst>
              <a:gd name="adj1" fmla="val -82256"/>
              <a:gd name="adj2" fmla="val -30920"/>
              <a:gd name="adj3" fmla="val 16667"/>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4000" dirty="0" smtClean="0">
                <a:solidFill>
                  <a:sysClr val="windowText" lastClr="000000"/>
                </a:solidFill>
              </a:rPr>
              <a:t>News</a:t>
            </a:r>
            <a:endParaRPr kumimoji="1" lang="ja-JP" altLang="en-US" sz="4000" dirty="0">
              <a:solidFill>
                <a:sysClr val="windowText" lastClr="000000"/>
              </a:solidFill>
            </a:endParaRPr>
          </a:p>
        </p:txBody>
      </p:sp>
      <p:sp>
        <p:nvSpPr>
          <p:cNvPr id="10" name="スライド番号プレースホルダー 9"/>
          <p:cNvSpPr>
            <a:spLocks noGrp="1"/>
          </p:cNvSpPr>
          <p:nvPr>
            <p:ph type="sldNum" sz="quarter" idx="12"/>
          </p:nvPr>
        </p:nvSpPr>
        <p:spPr/>
        <p:txBody>
          <a:bodyPr/>
          <a:lstStyle/>
          <a:p>
            <a:fld id="{CE417BAC-85B5-4DF5-BDC9-3FEF99C0B2AD}" type="slidenum">
              <a:rPr kumimoji="1" lang="ja-JP" altLang="en-US" smtClean="0"/>
              <a:t>2</a:t>
            </a:fld>
            <a:endParaRPr kumimoji="1" lang="ja-JP" altLang="en-US"/>
          </a:p>
        </p:txBody>
      </p:sp>
    </p:spTree>
    <p:extLst>
      <p:ext uri="{BB962C8B-B14F-4D97-AF65-F5344CB8AC3E}">
        <p14:creationId xmlns:p14="http://schemas.microsoft.com/office/powerpoint/2010/main" val="116105648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70839" y="0"/>
            <a:ext cx="8229600" cy="1143000"/>
          </a:xfrm>
        </p:spPr>
        <p:txBody>
          <a:bodyPr/>
          <a:lstStyle/>
          <a:p>
            <a:r>
              <a:rPr lang="ja-JP" altLang="en-US" dirty="0"/>
              <a:t>結果</a:t>
            </a:r>
            <a:r>
              <a:rPr lang="en-US" altLang="ja-JP" dirty="0"/>
              <a:t>(1/2)</a:t>
            </a:r>
            <a:r>
              <a:rPr lang="ja-JP" altLang="en-US" dirty="0"/>
              <a:t> </a:t>
            </a:r>
            <a:endParaRPr kumimoji="1" lang="ja-JP" altLang="en-US" dirty="0"/>
          </a:p>
        </p:txBody>
      </p:sp>
      <p:graphicFrame>
        <p:nvGraphicFramePr>
          <p:cNvPr id="5" name="グラフ 4"/>
          <p:cNvGraphicFramePr>
            <a:graphicFrameLocks/>
          </p:cNvGraphicFramePr>
          <p:nvPr>
            <p:extLst>
              <p:ext uri="{D42A27DB-BD31-4B8C-83A1-F6EECF244321}">
                <p14:modId xmlns:p14="http://schemas.microsoft.com/office/powerpoint/2010/main" val="3047507203"/>
              </p:ext>
            </p:extLst>
          </p:nvPr>
        </p:nvGraphicFramePr>
        <p:xfrm>
          <a:off x="1043608" y="1808389"/>
          <a:ext cx="3600400" cy="2844747"/>
        </p:xfrm>
        <a:graphic>
          <a:graphicData uri="http://schemas.openxmlformats.org/drawingml/2006/chart">
            <c:chart xmlns:c="http://schemas.openxmlformats.org/drawingml/2006/chart" xmlns:r="http://schemas.openxmlformats.org/officeDocument/2006/relationships" r:id="rId3"/>
          </a:graphicData>
        </a:graphic>
      </p:graphicFrame>
      <p:sp>
        <p:nvSpPr>
          <p:cNvPr id="7" name="テキスト ボックス 1"/>
          <p:cNvSpPr txBox="1"/>
          <p:nvPr/>
        </p:nvSpPr>
        <p:spPr>
          <a:xfrm>
            <a:off x="632942" y="980728"/>
            <a:ext cx="4011066" cy="692696"/>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altLang="ja-JP" sz="2800" dirty="0" smtClean="0"/>
              <a:t>HMM</a:t>
            </a:r>
            <a:r>
              <a:rPr lang="ja-JP" altLang="en-US" sz="2800" dirty="0" smtClean="0"/>
              <a:t>から生成したデータに対する目的予測</a:t>
            </a:r>
            <a:endParaRPr lang="ja-JP" altLang="en-US" sz="2800" dirty="0"/>
          </a:p>
        </p:txBody>
      </p:sp>
      <p:sp>
        <p:nvSpPr>
          <p:cNvPr id="8" name="テキスト ボックス 1"/>
          <p:cNvSpPr txBox="1"/>
          <p:nvPr/>
        </p:nvSpPr>
        <p:spPr>
          <a:xfrm>
            <a:off x="4860032" y="908720"/>
            <a:ext cx="3851920" cy="692696"/>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altLang="ja-JP" sz="2800" dirty="0" smtClean="0"/>
              <a:t>PCFG</a:t>
            </a:r>
            <a:r>
              <a:rPr lang="ja-JP" altLang="en-US" sz="2800" dirty="0" smtClean="0"/>
              <a:t>から</a:t>
            </a:r>
            <a:r>
              <a:rPr lang="ja-JP" altLang="en-US" sz="2800" dirty="0"/>
              <a:t>生成したデータに対する目的予測</a:t>
            </a:r>
          </a:p>
        </p:txBody>
      </p:sp>
      <p:graphicFrame>
        <p:nvGraphicFramePr>
          <p:cNvPr id="9" name="グラフ 8"/>
          <p:cNvGraphicFramePr>
            <a:graphicFrameLocks/>
          </p:cNvGraphicFramePr>
          <p:nvPr>
            <p:extLst>
              <p:ext uri="{D42A27DB-BD31-4B8C-83A1-F6EECF244321}">
                <p14:modId xmlns:p14="http://schemas.microsoft.com/office/powerpoint/2010/main" val="1972271691"/>
              </p:ext>
            </p:extLst>
          </p:nvPr>
        </p:nvGraphicFramePr>
        <p:xfrm>
          <a:off x="4816662" y="1776676"/>
          <a:ext cx="4293604" cy="2804452"/>
        </p:xfrm>
        <a:graphic>
          <a:graphicData uri="http://schemas.openxmlformats.org/drawingml/2006/chart">
            <c:chart xmlns:c="http://schemas.openxmlformats.org/drawingml/2006/chart" xmlns:r="http://schemas.openxmlformats.org/officeDocument/2006/relationships" r:id="rId4"/>
          </a:graphicData>
        </a:graphic>
      </p:graphicFrame>
      <p:sp>
        <p:nvSpPr>
          <p:cNvPr id="10" name="テキスト ボックス 1"/>
          <p:cNvSpPr txBox="1"/>
          <p:nvPr/>
        </p:nvSpPr>
        <p:spPr>
          <a:xfrm>
            <a:off x="287016" y="5157192"/>
            <a:ext cx="8424936" cy="1138436"/>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457200" indent="-457200">
              <a:buFont typeface="Arial" pitchFamily="34" charset="0"/>
              <a:buChar char="•"/>
            </a:pPr>
            <a:r>
              <a:rPr lang="en-US" altLang="ja-JP" sz="3200" dirty="0" smtClean="0"/>
              <a:t>Prefix </a:t>
            </a:r>
            <a:r>
              <a:rPr lang="ja-JP" altLang="en-US" sz="3200" dirty="0" smtClean="0"/>
              <a:t>長が長いとき提案法が有利</a:t>
            </a:r>
            <a:endParaRPr lang="en-US" altLang="ja-JP" sz="3200" dirty="0" smtClean="0"/>
          </a:p>
          <a:p>
            <a:pPr marL="457200" indent="-457200">
              <a:buFont typeface="Arial" pitchFamily="34" charset="0"/>
              <a:buChar char="•"/>
            </a:pPr>
            <a:r>
              <a:rPr lang="en-US" altLang="ja-JP" sz="3200" dirty="0" smtClean="0"/>
              <a:t>HMM</a:t>
            </a:r>
            <a:r>
              <a:rPr lang="ja-JP" altLang="en-US" sz="3200" dirty="0" smtClean="0"/>
              <a:t>による予測は</a:t>
            </a:r>
            <a:r>
              <a:rPr lang="en-US" altLang="ja-JP" sz="3200" dirty="0" smtClean="0"/>
              <a:t>PCFG</a:t>
            </a:r>
            <a:r>
              <a:rPr lang="ja-JP" altLang="en-US" sz="3200" dirty="0"/>
              <a:t>から</a:t>
            </a:r>
            <a:r>
              <a:rPr lang="ja-JP" altLang="en-US" sz="3200" dirty="0" smtClean="0"/>
              <a:t>生成した規則性のある長い列に対して不利</a:t>
            </a:r>
            <a:endParaRPr lang="en-US" altLang="ja-JP" sz="3200" dirty="0" smtClean="0"/>
          </a:p>
        </p:txBody>
      </p:sp>
      <p:sp>
        <p:nvSpPr>
          <p:cNvPr id="11" name="テキスト ボックス 1"/>
          <p:cNvSpPr txBox="1"/>
          <p:nvPr/>
        </p:nvSpPr>
        <p:spPr>
          <a:xfrm>
            <a:off x="9463" y="3183818"/>
            <a:ext cx="1539788" cy="346348"/>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ja-JP" altLang="en-US" sz="1800" dirty="0" smtClean="0"/>
              <a:t>正答率</a:t>
            </a:r>
            <a:endParaRPr lang="ja-JP" altLang="en-US" sz="1800" dirty="0"/>
          </a:p>
        </p:txBody>
      </p:sp>
      <p:sp>
        <p:nvSpPr>
          <p:cNvPr id="12" name="テキスト ボックス 1"/>
          <p:cNvSpPr txBox="1"/>
          <p:nvPr/>
        </p:nvSpPr>
        <p:spPr>
          <a:xfrm>
            <a:off x="2311152" y="4509120"/>
            <a:ext cx="1539788" cy="346348"/>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altLang="ja-JP" sz="1800" dirty="0" smtClean="0"/>
              <a:t>Prefix </a:t>
            </a:r>
            <a:r>
              <a:rPr lang="ja-JP" altLang="en-US" sz="1800" dirty="0" smtClean="0"/>
              <a:t>長</a:t>
            </a:r>
            <a:endParaRPr lang="ja-JP" altLang="en-US" sz="1800" dirty="0"/>
          </a:p>
        </p:txBody>
      </p:sp>
      <p:sp>
        <p:nvSpPr>
          <p:cNvPr id="13" name="テキスト ボックス 1"/>
          <p:cNvSpPr txBox="1"/>
          <p:nvPr/>
        </p:nvSpPr>
        <p:spPr>
          <a:xfrm>
            <a:off x="5911552" y="4509120"/>
            <a:ext cx="1539788" cy="346348"/>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altLang="ja-JP" sz="1800" dirty="0" smtClean="0"/>
              <a:t>Prefix </a:t>
            </a:r>
            <a:r>
              <a:rPr lang="ja-JP" altLang="en-US" sz="1800" dirty="0" smtClean="0"/>
              <a:t>長</a:t>
            </a:r>
            <a:endParaRPr lang="ja-JP" altLang="en-US" sz="1800" dirty="0"/>
          </a:p>
        </p:txBody>
      </p:sp>
      <p:sp>
        <p:nvSpPr>
          <p:cNvPr id="3" name="スライド番号プレースホルダー 2"/>
          <p:cNvSpPr>
            <a:spLocks noGrp="1"/>
          </p:cNvSpPr>
          <p:nvPr>
            <p:ph type="sldNum" sz="quarter" idx="12"/>
          </p:nvPr>
        </p:nvSpPr>
        <p:spPr/>
        <p:txBody>
          <a:bodyPr/>
          <a:lstStyle/>
          <a:p>
            <a:fld id="{CE417BAC-85B5-4DF5-BDC9-3FEF99C0B2AD}" type="slidenum">
              <a:rPr kumimoji="1" lang="ja-JP" altLang="en-US" smtClean="0"/>
              <a:t>20</a:t>
            </a:fld>
            <a:endParaRPr kumimoji="1" lang="ja-JP" altLang="en-US"/>
          </a:p>
        </p:txBody>
      </p:sp>
    </p:spTree>
    <p:extLst>
      <p:ext uri="{BB962C8B-B14F-4D97-AF65-F5344CB8AC3E}">
        <p14:creationId xmlns:p14="http://schemas.microsoft.com/office/powerpoint/2010/main" val="333250339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円/楕円 22"/>
          <p:cNvSpPr/>
          <p:nvPr/>
        </p:nvSpPr>
        <p:spPr>
          <a:xfrm>
            <a:off x="6241708" y="1412776"/>
            <a:ext cx="2394090" cy="504056"/>
          </a:xfrm>
          <a:prstGeom prst="ellipse">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タイトル 1"/>
          <p:cNvSpPr>
            <a:spLocks noGrp="1"/>
          </p:cNvSpPr>
          <p:nvPr>
            <p:ph type="title"/>
          </p:nvPr>
        </p:nvSpPr>
        <p:spPr/>
        <p:txBody>
          <a:bodyPr/>
          <a:lstStyle/>
          <a:p>
            <a:r>
              <a:rPr kumimoji="1" lang="ja-JP" altLang="en-US" dirty="0" smtClean="0"/>
              <a:t>実験１．人工アクセスログデータ</a:t>
            </a:r>
            <a:endParaRPr kumimoji="1" lang="ja-JP" altLang="en-US" dirty="0"/>
          </a:p>
        </p:txBody>
      </p:sp>
      <p:sp>
        <p:nvSpPr>
          <p:cNvPr id="3" name="コンテンツ プレースホルダー 2"/>
          <p:cNvSpPr>
            <a:spLocks noGrp="1"/>
          </p:cNvSpPr>
          <p:nvPr>
            <p:ph idx="1"/>
          </p:nvPr>
        </p:nvSpPr>
        <p:spPr>
          <a:xfrm>
            <a:off x="457200" y="1556792"/>
            <a:ext cx="8229600" cy="5112568"/>
          </a:xfrm>
        </p:spPr>
        <p:txBody>
          <a:bodyPr>
            <a:normAutofit fontScale="77500" lnSpcReduction="20000"/>
          </a:bodyPr>
          <a:lstStyle/>
          <a:p>
            <a:pPr marL="514350" indent="-514350">
              <a:buFont typeface="+mj-ea"/>
              <a:buAutoNum type="circleNumDbPlain"/>
            </a:pPr>
            <a:r>
              <a:rPr lang="ja-JP" altLang="en-US" dirty="0" smtClean="0"/>
              <a:t>データの性質を変えて実験</a:t>
            </a:r>
            <a:endParaRPr lang="en-US" altLang="ja-JP" dirty="0" smtClean="0"/>
          </a:p>
          <a:p>
            <a:pPr lvl="1"/>
            <a:r>
              <a:rPr lang="en-US" altLang="ja-JP" dirty="0"/>
              <a:t>HMM</a:t>
            </a:r>
            <a:r>
              <a:rPr lang="ja-JP" altLang="en-US" dirty="0"/>
              <a:t>から生成</a:t>
            </a:r>
          </a:p>
          <a:p>
            <a:pPr lvl="1"/>
            <a:r>
              <a:rPr lang="en-US" altLang="ja-JP" dirty="0" smtClean="0">
                <a:solidFill>
                  <a:srgbClr val="FF0000"/>
                </a:solidFill>
              </a:rPr>
              <a:t>PCFG</a:t>
            </a:r>
            <a:r>
              <a:rPr lang="ja-JP" altLang="en-US" dirty="0">
                <a:solidFill>
                  <a:srgbClr val="FF0000"/>
                </a:solidFill>
              </a:rPr>
              <a:t>から生成</a:t>
            </a:r>
            <a:r>
              <a:rPr lang="ja-JP" altLang="en-US" sz="2200" dirty="0">
                <a:solidFill>
                  <a:srgbClr val="FF0000"/>
                </a:solidFill>
              </a:rPr>
              <a:t>（簡易文法を利用</a:t>
            </a:r>
            <a:r>
              <a:rPr lang="ja-JP" altLang="en-US" sz="2200" dirty="0" smtClean="0">
                <a:solidFill>
                  <a:srgbClr val="FF0000"/>
                </a:solidFill>
              </a:rPr>
              <a:t>）</a:t>
            </a:r>
            <a:endParaRPr lang="en-US" altLang="ja-JP" sz="2200" dirty="0" smtClean="0">
              <a:solidFill>
                <a:srgbClr val="FF0000"/>
              </a:solidFill>
            </a:endParaRPr>
          </a:p>
          <a:p>
            <a:pPr marL="457200" lvl="1" indent="0">
              <a:buNone/>
            </a:pPr>
            <a:r>
              <a:rPr lang="ja-JP" altLang="en-US" dirty="0" smtClean="0"/>
              <a:t>データ</a:t>
            </a:r>
            <a:r>
              <a:rPr lang="ja-JP" altLang="en-US" dirty="0"/>
              <a:t>数</a:t>
            </a:r>
            <a:r>
              <a:rPr lang="en-US" altLang="ja-JP" dirty="0" smtClean="0"/>
              <a:t>1000</a:t>
            </a:r>
          </a:p>
          <a:p>
            <a:pPr marL="457200" lvl="1" indent="0">
              <a:buNone/>
            </a:pPr>
            <a:endParaRPr lang="en-US" altLang="ja-JP" dirty="0"/>
          </a:p>
          <a:p>
            <a:pPr marL="514350" indent="-514350">
              <a:buFont typeface="+mj-ea"/>
              <a:buAutoNum type="circleNumDbPlain"/>
            </a:pPr>
            <a:r>
              <a:rPr lang="ja-JP" altLang="en-US" dirty="0" smtClean="0"/>
              <a:t>（完全列）ラベル推定</a:t>
            </a:r>
            <a:r>
              <a:rPr lang="en-US" altLang="ja-JP" dirty="0" smtClean="0">
                <a:sym typeface="Wingdings" pitchFamily="2" charset="2"/>
              </a:rPr>
              <a:t>(PCFG)</a:t>
            </a:r>
          </a:p>
          <a:p>
            <a:pPr lvl="1"/>
            <a:r>
              <a:rPr lang="ja-JP" altLang="en-US" dirty="0" smtClean="0">
                <a:solidFill>
                  <a:srgbClr val="FF0000"/>
                </a:solidFill>
              </a:rPr>
              <a:t>複雑な文法</a:t>
            </a:r>
            <a:endParaRPr lang="en-US" altLang="ja-JP" dirty="0" smtClean="0">
              <a:solidFill>
                <a:srgbClr val="FF0000"/>
              </a:solidFill>
            </a:endParaRPr>
          </a:p>
          <a:p>
            <a:pPr marL="457200" lvl="1" indent="0">
              <a:buNone/>
            </a:pPr>
            <a:r>
              <a:rPr lang="ja-JP" altLang="en-US" sz="2300" dirty="0"/>
              <a:t>（</a:t>
            </a:r>
            <a:r>
              <a:rPr lang="en-US" altLang="ja-JP" sz="2300" dirty="0"/>
              <a:t> </a:t>
            </a:r>
            <a:r>
              <a:rPr lang="ja-JP" altLang="en-US" sz="2300" dirty="0"/>
              <a:t>規則</a:t>
            </a:r>
            <a:r>
              <a:rPr lang="ja-JP" altLang="en-US" sz="2300" dirty="0" smtClean="0"/>
              <a:t>：</a:t>
            </a:r>
            <a:r>
              <a:rPr lang="en-US" altLang="ja-JP" sz="2300" dirty="0" smtClean="0"/>
              <a:t>102</a:t>
            </a:r>
            <a:r>
              <a:rPr lang="ja-JP" altLang="en-US" sz="2300" dirty="0" smtClean="0"/>
              <a:t>個</a:t>
            </a:r>
            <a:r>
              <a:rPr lang="en-US" altLang="ja-JP" sz="2300" dirty="0"/>
              <a:t>/ </a:t>
            </a:r>
            <a:r>
              <a:rPr lang="ja-JP" altLang="en-US" sz="2300" dirty="0"/>
              <a:t>非終端</a:t>
            </a:r>
            <a:r>
              <a:rPr lang="ja-JP" altLang="en-US" sz="2300" dirty="0" smtClean="0"/>
              <a:t>記号</a:t>
            </a:r>
            <a:r>
              <a:rPr lang="en-US" altLang="ja-JP" sz="2300" dirty="0" smtClean="0"/>
              <a:t>32</a:t>
            </a:r>
            <a:r>
              <a:rPr lang="ja-JP" altLang="en-US" sz="2300" dirty="0" smtClean="0"/>
              <a:t>個）</a:t>
            </a:r>
            <a:endParaRPr lang="en-US" altLang="ja-JP" sz="2300" dirty="0" smtClean="0"/>
          </a:p>
          <a:p>
            <a:pPr lvl="1"/>
            <a:r>
              <a:rPr lang="ja-JP" altLang="en-US" dirty="0">
                <a:solidFill>
                  <a:srgbClr val="FF0000"/>
                </a:solidFill>
              </a:rPr>
              <a:t>簡単</a:t>
            </a:r>
            <a:r>
              <a:rPr lang="ja-JP" altLang="en-US" dirty="0" smtClean="0">
                <a:solidFill>
                  <a:srgbClr val="FF0000"/>
                </a:solidFill>
              </a:rPr>
              <a:t>な文法</a:t>
            </a:r>
            <a:endParaRPr lang="en-US" altLang="ja-JP" dirty="0" smtClean="0">
              <a:solidFill>
                <a:srgbClr val="FF0000"/>
              </a:solidFill>
            </a:endParaRPr>
          </a:p>
          <a:p>
            <a:pPr marL="457200" lvl="1" indent="0">
              <a:buNone/>
            </a:pPr>
            <a:r>
              <a:rPr lang="ja-JP" altLang="en-US" sz="2300" dirty="0" smtClean="0"/>
              <a:t>（</a:t>
            </a:r>
            <a:r>
              <a:rPr lang="en-US" altLang="ja-JP" sz="2300" dirty="0" smtClean="0"/>
              <a:t> </a:t>
            </a:r>
            <a:r>
              <a:rPr lang="ja-JP" altLang="en-US" sz="2300" dirty="0" smtClean="0"/>
              <a:t>規則：</a:t>
            </a:r>
            <a:r>
              <a:rPr lang="en-US" altLang="ja-JP" sz="2300" dirty="0" smtClean="0"/>
              <a:t>42</a:t>
            </a:r>
            <a:r>
              <a:rPr lang="ja-JP" altLang="en-US" sz="2300" dirty="0" smtClean="0"/>
              <a:t>個</a:t>
            </a:r>
            <a:r>
              <a:rPr lang="en-US" altLang="ja-JP" sz="2300" dirty="0" smtClean="0"/>
              <a:t>/</a:t>
            </a:r>
            <a:r>
              <a:rPr lang="en-US" altLang="ja-JP" sz="2300" dirty="0"/>
              <a:t> </a:t>
            </a:r>
            <a:r>
              <a:rPr lang="ja-JP" altLang="en-US" sz="2300" dirty="0" smtClean="0"/>
              <a:t>非終端記号</a:t>
            </a:r>
            <a:r>
              <a:rPr lang="en-US" altLang="ja-JP" sz="2300" dirty="0" smtClean="0"/>
              <a:t>24</a:t>
            </a:r>
            <a:r>
              <a:rPr lang="ja-JP" altLang="en-US" sz="2300" dirty="0"/>
              <a:t>個</a:t>
            </a:r>
            <a:r>
              <a:rPr lang="ja-JP" altLang="en-US" sz="2300" dirty="0" smtClean="0"/>
              <a:t>）</a:t>
            </a:r>
            <a:endParaRPr lang="en-US" altLang="ja-JP" sz="2300" dirty="0" smtClean="0"/>
          </a:p>
          <a:p>
            <a:pPr lvl="1"/>
            <a:endParaRPr lang="en-US" altLang="ja-JP" dirty="0"/>
          </a:p>
          <a:p>
            <a:pPr marL="514350" indent="-514350">
              <a:buFont typeface="+mj-ea"/>
              <a:buAutoNum type="circleNumDbPlain"/>
            </a:pPr>
            <a:r>
              <a:rPr lang="ja-JP" altLang="en-US" dirty="0" smtClean="0"/>
              <a:t>（</a:t>
            </a:r>
            <a:r>
              <a:rPr lang="en-US" altLang="ja-JP" dirty="0" smtClean="0"/>
              <a:t>prefix</a:t>
            </a:r>
            <a:r>
              <a:rPr lang="ja-JP" altLang="en-US" dirty="0" smtClean="0"/>
              <a:t>）ラベル推定手法</a:t>
            </a:r>
            <a:endParaRPr lang="en-US" altLang="ja-JP" dirty="0" smtClean="0"/>
          </a:p>
          <a:p>
            <a:pPr lvl="1"/>
            <a:r>
              <a:rPr lang="ja-JP" altLang="en-US" dirty="0" smtClean="0">
                <a:solidFill>
                  <a:srgbClr val="FF0000"/>
                </a:solidFill>
              </a:rPr>
              <a:t>提案法</a:t>
            </a:r>
            <a:endParaRPr lang="en-US" altLang="ja-JP" dirty="0" smtClean="0">
              <a:solidFill>
                <a:srgbClr val="FF0000"/>
              </a:solidFill>
            </a:endParaRPr>
          </a:p>
          <a:p>
            <a:pPr lvl="1"/>
            <a:r>
              <a:rPr lang="en-US" altLang="ja-JP" dirty="0" smtClean="0">
                <a:solidFill>
                  <a:srgbClr val="FF0000"/>
                </a:solidFill>
              </a:rPr>
              <a:t>HMM</a:t>
            </a:r>
            <a:r>
              <a:rPr lang="ja-JP" altLang="en-US" dirty="0" smtClean="0">
                <a:solidFill>
                  <a:srgbClr val="FF0000"/>
                </a:solidFill>
              </a:rPr>
              <a:t>（状態</a:t>
            </a:r>
            <a:r>
              <a:rPr lang="ja-JP" altLang="en-US" dirty="0">
                <a:solidFill>
                  <a:srgbClr val="FF0000"/>
                </a:solidFill>
              </a:rPr>
              <a:t>数</a:t>
            </a:r>
            <a:r>
              <a:rPr lang="en-US" altLang="ja-JP" dirty="0">
                <a:solidFill>
                  <a:srgbClr val="FF0000"/>
                </a:solidFill>
              </a:rPr>
              <a:t>2</a:t>
            </a:r>
            <a:r>
              <a:rPr lang="ja-JP" altLang="en-US" dirty="0">
                <a:solidFill>
                  <a:srgbClr val="FF0000"/>
                </a:solidFill>
              </a:rPr>
              <a:t>～</a:t>
            </a:r>
            <a:r>
              <a:rPr lang="en-US" altLang="ja-JP" dirty="0" smtClean="0">
                <a:solidFill>
                  <a:srgbClr val="FF0000"/>
                </a:solidFill>
              </a:rPr>
              <a:t>8</a:t>
            </a:r>
            <a:r>
              <a:rPr lang="ja-JP" altLang="en-US" dirty="0" smtClean="0">
                <a:solidFill>
                  <a:srgbClr val="FF0000"/>
                </a:solidFill>
              </a:rPr>
              <a:t>）</a:t>
            </a:r>
            <a:endParaRPr lang="en-US" altLang="ja-JP" dirty="0" smtClean="0">
              <a:solidFill>
                <a:srgbClr val="FF0000"/>
              </a:solidFill>
            </a:endParaRPr>
          </a:p>
          <a:p>
            <a:pPr marL="457200" lvl="1" indent="0">
              <a:buNone/>
            </a:pPr>
            <a:r>
              <a:rPr lang="en-US" altLang="ja-JP" dirty="0" smtClean="0"/>
              <a:t>5-fold cross validation</a:t>
            </a:r>
          </a:p>
          <a:p>
            <a:endParaRPr kumimoji="1" lang="ja-JP" altLang="en-US" dirty="0"/>
          </a:p>
        </p:txBody>
      </p:sp>
      <p:grpSp>
        <p:nvGrpSpPr>
          <p:cNvPr id="17" name="グループ化 16"/>
          <p:cNvGrpSpPr/>
          <p:nvPr/>
        </p:nvGrpSpPr>
        <p:grpSpPr>
          <a:xfrm>
            <a:off x="5953677" y="2348880"/>
            <a:ext cx="3009668" cy="3161053"/>
            <a:chOff x="5292080" y="1340768"/>
            <a:chExt cx="3816424" cy="4407889"/>
          </a:xfrm>
        </p:grpSpPr>
        <p:sp>
          <p:nvSpPr>
            <p:cNvPr id="4" name="正方形/長方形 3"/>
            <p:cNvSpPr/>
            <p:nvPr/>
          </p:nvSpPr>
          <p:spPr>
            <a:xfrm>
              <a:off x="5474386" y="1340768"/>
              <a:ext cx="3456384" cy="50409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正方形/長方形 4"/>
            <p:cNvSpPr/>
            <p:nvPr/>
          </p:nvSpPr>
          <p:spPr>
            <a:xfrm>
              <a:off x="5475480" y="4503258"/>
              <a:ext cx="2176082" cy="504094"/>
            </a:xfrm>
            <a:prstGeom prst="rect">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正方形/長方形 5"/>
            <p:cNvSpPr/>
            <p:nvPr/>
          </p:nvSpPr>
          <p:spPr>
            <a:xfrm>
              <a:off x="7651561" y="4503258"/>
              <a:ext cx="1311833" cy="504094"/>
            </a:xfrm>
            <a:prstGeom prst="rect">
              <a:avLst/>
            </a:prstGeom>
            <a:solidFill>
              <a:schemeClr val="accent3">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テキスト ボックス 1"/>
            <p:cNvSpPr txBox="1"/>
            <p:nvPr/>
          </p:nvSpPr>
          <p:spPr>
            <a:xfrm>
              <a:off x="5397658" y="5055961"/>
              <a:ext cx="2177174" cy="692696"/>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ja-JP" altLang="en-US" sz="2000" dirty="0"/>
                <a:t>訓練</a:t>
              </a:r>
              <a:r>
                <a:rPr lang="ja-JP" altLang="en-US" sz="2000" dirty="0" smtClean="0"/>
                <a:t>データ</a:t>
              </a:r>
              <a:endParaRPr lang="ja-JP" altLang="en-US" sz="2000" dirty="0"/>
            </a:p>
          </p:txBody>
        </p:sp>
        <p:sp>
          <p:nvSpPr>
            <p:cNvPr id="8" name="正方形/長方形 7"/>
            <p:cNvSpPr/>
            <p:nvPr/>
          </p:nvSpPr>
          <p:spPr>
            <a:xfrm>
              <a:off x="5493083" y="2924944"/>
              <a:ext cx="3456384" cy="50409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テキスト ボックス 1"/>
            <p:cNvSpPr txBox="1"/>
            <p:nvPr/>
          </p:nvSpPr>
          <p:spPr>
            <a:xfrm>
              <a:off x="5292081" y="3451319"/>
              <a:ext cx="3744414" cy="692696"/>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ja-JP" altLang="en-US" sz="2000" dirty="0"/>
                <a:t>ラベル付き完全列データ</a:t>
              </a:r>
            </a:p>
            <a:p>
              <a:endParaRPr lang="ja-JP" altLang="en-US" sz="2000" dirty="0"/>
            </a:p>
          </p:txBody>
        </p:sp>
        <p:sp>
          <p:nvSpPr>
            <p:cNvPr id="11" name="テキスト ボックス 1"/>
            <p:cNvSpPr txBox="1"/>
            <p:nvPr/>
          </p:nvSpPr>
          <p:spPr>
            <a:xfrm>
              <a:off x="5292080" y="1844824"/>
              <a:ext cx="3816424" cy="692696"/>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ja-JP" altLang="en-US" sz="2000" dirty="0" smtClean="0"/>
                <a:t>ラベル無し完全</a:t>
              </a:r>
              <a:r>
                <a:rPr lang="ja-JP" altLang="en-US" sz="2000" dirty="0"/>
                <a:t>列</a:t>
              </a:r>
              <a:r>
                <a:rPr lang="ja-JP" altLang="en-US" sz="2000" dirty="0" smtClean="0"/>
                <a:t>データ</a:t>
              </a:r>
              <a:endParaRPr lang="ja-JP" altLang="en-US" sz="2000" dirty="0"/>
            </a:p>
          </p:txBody>
        </p:sp>
        <p:sp>
          <p:nvSpPr>
            <p:cNvPr id="15" name="下矢印 14"/>
            <p:cNvSpPr/>
            <p:nvPr/>
          </p:nvSpPr>
          <p:spPr>
            <a:xfrm>
              <a:off x="6447879" y="3964395"/>
              <a:ext cx="1546792" cy="35924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下矢印 15"/>
            <p:cNvSpPr/>
            <p:nvPr/>
          </p:nvSpPr>
          <p:spPr>
            <a:xfrm>
              <a:off x="6447879" y="2421686"/>
              <a:ext cx="1546792" cy="35924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18" name="左中かっこ 17"/>
          <p:cNvSpPr/>
          <p:nvPr/>
        </p:nvSpPr>
        <p:spPr>
          <a:xfrm>
            <a:off x="5678788" y="4230376"/>
            <a:ext cx="274888" cy="1638046"/>
          </a:xfrm>
          <a:prstGeom prst="leftBrace">
            <a:avLst/>
          </a:prstGeom>
          <a:ln w="57150"/>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20" name="左中かっこ 19"/>
          <p:cNvSpPr/>
          <p:nvPr/>
        </p:nvSpPr>
        <p:spPr>
          <a:xfrm>
            <a:off x="5652121" y="2706824"/>
            <a:ext cx="300851" cy="735955"/>
          </a:xfrm>
          <a:prstGeom prst="leftBrace">
            <a:avLst/>
          </a:prstGeom>
          <a:ln w="57150"/>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21" name="下矢印 20"/>
          <p:cNvSpPr/>
          <p:nvPr/>
        </p:nvSpPr>
        <p:spPr>
          <a:xfrm>
            <a:off x="6820209" y="1988840"/>
            <a:ext cx="1219815" cy="257625"/>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 name="テキスト ボックス 1"/>
          <p:cNvSpPr txBox="1"/>
          <p:nvPr/>
        </p:nvSpPr>
        <p:spPr>
          <a:xfrm>
            <a:off x="7105804" y="1492083"/>
            <a:ext cx="850270" cy="496757"/>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ja-JP" altLang="en-US" sz="2000" dirty="0"/>
              <a:t>生成</a:t>
            </a:r>
          </a:p>
        </p:txBody>
      </p:sp>
      <p:sp>
        <p:nvSpPr>
          <p:cNvPr id="24" name="左中かっこ 23"/>
          <p:cNvSpPr/>
          <p:nvPr/>
        </p:nvSpPr>
        <p:spPr>
          <a:xfrm>
            <a:off x="5652120" y="1648019"/>
            <a:ext cx="300851" cy="735955"/>
          </a:xfrm>
          <a:prstGeom prst="leftBrace">
            <a:avLst/>
          </a:prstGeom>
          <a:ln w="57150"/>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grpSp>
        <p:nvGrpSpPr>
          <p:cNvPr id="35" name="グループ化 34"/>
          <p:cNvGrpSpPr/>
          <p:nvPr/>
        </p:nvGrpSpPr>
        <p:grpSpPr>
          <a:xfrm>
            <a:off x="5148064" y="1753652"/>
            <a:ext cx="432048" cy="523220"/>
            <a:chOff x="4968044" y="1753652"/>
            <a:chExt cx="432048" cy="523220"/>
          </a:xfrm>
        </p:grpSpPr>
        <p:sp>
          <p:nvSpPr>
            <p:cNvPr id="26" name="円/楕円 25"/>
            <p:cNvSpPr/>
            <p:nvPr/>
          </p:nvSpPr>
          <p:spPr>
            <a:xfrm>
              <a:off x="4968044" y="1784371"/>
              <a:ext cx="432048" cy="452848"/>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7" name="テキスト ボックス 26"/>
            <p:cNvSpPr txBox="1"/>
            <p:nvPr/>
          </p:nvSpPr>
          <p:spPr>
            <a:xfrm>
              <a:off x="4968044" y="1753652"/>
              <a:ext cx="432048" cy="523220"/>
            </a:xfrm>
            <a:prstGeom prst="rect">
              <a:avLst/>
            </a:prstGeom>
            <a:noFill/>
          </p:spPr>
          <p:txBody>
            <a:bodyPr wrap="square" rtlCol="0">
              <a:spAutoFit/>
            </a:bodyPr>
            <a:lstStyle/>
            <a:p>
              <a:r>
                <a:rPr lang="ja-JP" altLang="en-US" sz="2800" dirty="0" smtClean="0"/>
                <a:t>１</a:t>
              </a:r>
              <a:endParaRPr kumimoji="1" lang="ja-JP" altLang="en-US" sz="2400" dirty="0"/>
            </a:p>
          </p:txBody>
        </p:sp>
      </p:grpSp>
      <p:grpSp>
        <p:nvGrpSpPr>
          <p:cNvPr id="34" name="グループ化 33"/>
          <p:cNvGrpSpPr/>
          <p:nvPr/>
        </p:nvGrpSpPr>
        <p:grpSpPr>
          <a:xfrm>
            <a:off x="5148064" y="2833772"/>
            <a:ext cx="432048" cy="523220"/>
            <a:chOff x="4981127" y="2885199"/>
            <a:chExt cx="432048" cy="523220"/>
          </a:xfrm>
        </p:grpSpPr>
        <p:sp>
          <p:nvSpPr>
            <p:cNvPr id="28" name="円/楕円 27"/>
            <p:cNvSpPr/>
            <p:nvPr/>
          </p:nvSpPr>
          <p:spPr>
            <a:xfrm>
              <a:off x="4981127" y="2915918"/>
              <a:ext cx="432048" cy="452848"/>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9" name="テキスト ボックス 28"/>
            <p:cNvSpPr txBox="1"/>
            <p:nvPr/>
          </p:nvSpPr>
          <p:spPr>
            <a:xfrm>
              <a:off x="4981127" y="2885199"/>
              <a:ext cx="432048" cy="523220"/>
            </a:xfrm>
            <a:prstGeom prst="rect">
              <a:avLst/>
            </a:prstGeom>
            <a:noFill/>
          </p:spPr>
          <p:txBody>
            <a:bodyPr wrap="square" rtlCol="0">
              <a:spAutoFit/>
            </a:bodyPr>
            <a:lstStyle/>
            <a:p>
              <a:r>
                <a:rPr lang="ja-JP" altLang="en-US" sz="2800" dirty="0"/>
                <a:t>２</a:t>
              </a:r>
              <a:endParaRPr kumimoji="1" lang="ja-JP" altLang="en-US" sz="2400" dirty="0"/>
            </a:p>
          </p:txBody>
        </p:sp>
      </p:grpSp>
      <p:grpSp>
        <p:nvGrpSpPr>
          <p:cNvPr id="33" name="グループ化 32"/>
          <p:cNvGrpSpPr/>
          <p:nvPr/>
        </p:nvGrpSpPr>
        <p:grpSpPr>
          <a:xfrm>
            <a:off x="5148064" y="4777988"/>
            <a:ext cx="432048" cy="523220"/>
            <a:chOff x="5056313" y="4849995"/>
            <a:chExt cx="432048" cy="523220"/>
          </a:xfrm>
        </p:grpSpPr>
        <p:sp>
          <p:nvSpPr>
            <p:cNvPr id="31" name="円/楕円 30"/>
            <p:cNvSpPr/>
            <p:nvPr/>
          </p:nvSpPr>
          <p:spPr>
            <a:xfrm>
              <a:off x="5056313" y="4880714"/>
              <a:ext cx="432048" cy="452848"/>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2" name="テキスト ボックス 31"/>
            <p:cNvSpPr txBox="1"/>
            <p:nvPr/>
          </p:nvSpPr>
          <p:spPr>
            <a:xfrm>
              <a:off x="5056313" y="4849995"/>
              <a:ext cx="432048" cy="523220"/>
            </a:xfrm>
            <a:prstGeom prst="rect">
              <a:avLst/>
            </a:prstGeom>
            <a:noFill/>
          </p:spPr>
          <p:txBody>
            <a:bodyPr wrap="square" rtlCol="0">
              <a:spAutoFit/>
            </a:bodyPr>
            <a:lstStyle/>
            <a:p>
              <a:r>
                <a:rPr lang="ja-JP" altLang="en-US" sz="2800" dirty="0"/>
                <a:t>３</a:t>
              </a:r>
              <a:endParaRPr kumimoji="1" lang="ja-JP" altLang="en-US" sz="2400" dirty="0"/>
            </a:p>
          </p:txBody>
        </p:sp>
      </p:grpSp>
      <p:sp>
        <p:nvSpPr>
          <p:cNvPr id="19" name="スライド番号プレースホルダー 18"/>
          <p:cNvSpPr>
            <a:spLocks noGrp="1"/>
          </p:cNvSpPr>
          <p:nvPr>
            <p:ph type="sldNum" sz="quarter" idx="12"/>
          </p:nvPr>
        </p:nvSpPr>
        <p:spPr/>
        <p:txBody>
          <a:bodyPr/>
          <a:lstStyle/>
          <a:p>
            <a:fld id="{CE417BAC-85B5-4DF5-BDC9-3FEF99C0B2AD}" type="slidenum">
              <a:rPr kumimoji="1" lang="ja-JP" altLang="en-US" smtClean="0"/>
              <a:t>21</a:t>
            </a:fld>
            <a:endParaRPr kumimoji="1" lang="ja-JP" altLang="en-US"/>
          </a:p>
        </p:txBody>
      </p:sp>
      <p:sp>
        <p:nvSpPr>
          <p:cNvPr id="36" name="テキスト ボックス 1"/>
          <p:cNvSpPr txBox="1"/>
          <p:nvPr/>
        </p:nvSpPr>
        <p:spPr>
          <a:xfrm>
            <a:off x="7946638" y="5236499"/>
            <a:ext cx="1142485" cy="496757"/>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altLang="ja-JP" sz="2000" dirty="0" smtClean="0"/>
              <a:t>prefix</a:t>
            </a:r>
            <a:endParaRPr lang="ja-JP" altLang="en-US" sz="2000" dirty="0"/>
          </a:p>
        </p:txBody>
      </p:sp>
      <p:sp>
        <p:nvSpPr>
          <p:cNvPr id="37" name="正方形/長方形 36"/>
          <p:cNvSpPr/>
          <p:nvPr/>
        </p:nvSpPr>
        <p:spPr>
          <a:xfrm>
            <a:off x="7854899" y="5589240"/>
            <a:ext cx="1034524" cy="361504"/>
          </a:xfrm>
          <a:prstGeom prst="rect">
            <a:avLst/>
          </a:prstGeom>
          <a:solidFill>
            <a:schemeClr val="accent3">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8" name="下矢印 37"/>
          <p:cNvSpPr/>
          <p:nvPr/>
        </p:nvSpPr>
        <p:spPr>
          <a:xfrm>
            <a:off x="7986437" y="5053972"/>
            <a:ext cx="623605" cy="24723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9" name="テキスト ボックス 1"/>
          <p:cNvSpPr txBox="1"/>
          <p:nvPr/>
        </p:nvSpPr>
        <p:spPr>
          <a:xfrm>
            <a:off x="7668344" y="5949280"/>
            <a:ext cx="1716940" cy="496757"/>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ja-JP" altLang="en-US" sz="2000" dirty="0"/>
              <a:t>テスト</a:t>
            </a:r>
            <a:r>
              <a:rPr lang="ja-JP" altLang="en-US" sz="2000" dirty="0" smtClean="0"/>
              <a:t>データ</a:t>
            </a:r>
            <a:endParaRPr lang="ja-JP" altLang="en-US" sz="2000" dirty="0"/>
          </a:p>
        </p:txBody>
      </p:sp>
    </p:spTree>
    <p:extLst>
      <p:ext uri="{BB962C8B-B14F-4D97-AF65-F5344CB8AC3E}">
        <p14:creationId xmlns:p14="http://schemas.microsoft.com/office/powerpoint/2010/main" val="71894105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グラフ 4"/>
          <p:cNvGraphicFramePr>
            <a:graphicFrameLocks/>
          </p:cNvGraphicFramePr>
          <p:nvPr>
            <p:extLst>
              <p:ext uri="{D42A27DB-BD31-4B8C-83A1-F6EECF244321}">
                <p14:modId xmlns:p14="http://schemas.microsoft.com/office/powerpoint/2010/main" val="3239712040"/>
              </p:ext>
            </p:extLst>
          </p:nvPr>
        </p:nvGraphicFramePr>
        <p:xfrm>
          <a:off x="467544" y="1943102"/>
          <a:ext cx="3456384" cy="32365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6" name="グラフ 5"/>
          <p:cNvGraphicFramePr>
            <a:graphicFrameLocks/>
          </p:cNvGraphicFramePr>
          <p:nvPr>
            <p:extLst>
              <p:ext uri="{D42A27DB-BD31-4B8C-83A1-F6EECF244321}">
                <p14:modId xmlns:p14="http://schemas.microsoft.com/office/powerpoint/2010/main" val="1380142580"/>
              </p:ext>
            </p:extLst>
          </p:nvPr>
        </p:nvGraphicFramePr>
        <p:xfrm>
          <a:off x="4118761" y="1943101"/>
          <a:ext cx="3513192" cy="3286099"/>
        </p:xfrm>
        <a:graphic>
          <a:graphicData uri="http://schemas.openxmlformats.org/drawingml/2006/chart">
            <c:chart xmlns:c="http://schemas.openxmlformats.org/drawingml/2006/chart" xmlns:r="http://schemas.openxmlformats.org/officeDocument/2006/relationships" r:id="rId4"/>
          </a:graphicData>
        </a:graphic>
      </p:graphicFrame>
      <p:sp>
        <p:nvSpPr>
          <p:cNvPr id="8" name="テキスト ボックス 1"/>
          <p:cNvSpPr txBox="1"/>
          <p:nvPr/>
        </p:nvSpPr>
        <p:spPr>
          <a:xfrm>
            <a:off x="681648" y="936104"/>
            <a:ext cx="3419872" cy="692696"/>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ja-JP" altLang="en-US" sz="3200" dirty="0" smtClean="0"/>
              <a:t>ラベルの</a:t>
            </a:r>
            <a:r>
              <a:rPr lang="ja-JP" altLang="en-US" sz="3200" dirty="0"/>
              <a:t>付与</a:t>
            </a:r>
            <a:r>
              <a:rPr lang="ja-JP" altLang="en-US" sz="3200" dirty="0" smtClean="0"/>
              <a:t>に</a:t>
            </a:r>
            <a:endParaRPr lang="en-US" altLang="ja-JP" sz="3200" dirty="0" smtClean="0"/>
          </a:p>
          <a:p>
            <a:r>
              <a:rPr lang="ja-JP" altLang="en-US" sz="3200" dirty="0" smtClean="0"/>
              <a:t>複雑な文法を使用</a:t>
            </a:r>
            <a:endParaRPr lang="ja-JP" altLang="en-US" sz="3200" dirty="0"/>
          </a:p>
        </p:txBody>
      </p:sp>
      <p:sp>
        <p:nvSpPr>
          <p:cNvPr id="9" name="テキスト ボックス 1"/>
          <p:cNvSpPr txBox="1"/>
          <p:nvPr/>
        </p:nvSpPr>
        <p:spPr>
          <a:xfrm>
            <a:off x="4232023" y="936104"/>
            <a:ext cx="3419872" cy="692696"/>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ja-JP" altLang="en-US" sz="3200" dirty="0"/>
              <a:t>ラベルの付与に</a:t>
            </a:r>
            <a:endParaRPr lang="en-US" altLang="ja-JP" sz="3200" dirty="0"/>
          </a:p>
          <a:p>
            <a:r>
              <a:rPr lang="ja-JP" altLang="en-US" sz="3200" dirty="0"/>
              <a:t>簡単</a:t>
            </a:r>
            <a:r>
              <a:rPr lang="ja-JP" altLang="en-US" sz="3200" dirty="0" smtClean="0"/>
              <a:t>な</a:t>
            </a:r>
            <a:r>
              <a:rPr lang="ja-JP" altLang="en-US" sz="3200" dirty="0"/>
              <a:t>文法を使用</a:t>
            </a:r>
          </a:p>
        </p:txBody>
      </p:sp>
      <mc:AlternateContent xmlns:mc="http://schemas.openxmlformats.org/markup-compatibility/2006" xmlns:a14="http://schemas.microsoft.com/office/drawing/2010/main">
        <mc:Choice Requires="a14">
          <p:sp>
            <p:nvSpPr>
              <p:cNvPr id="11" name="テキスト ボックス 1"/>
              <p:cNvSpPr txBox="1"/>
              <p:nvPr/>
            </p:nvSpPr>
            <p:spPr>
              <a:xfrm>
                <a:off x="4232023" y="5867261"/>
                <a:ext cx="3419872" cy="692696"/>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14:m>
                  <m:oMathPara xmlns:m="http://schemas.openxmlformats.org/officeDocument/2006/math">
                    <m:oMathParaPr>
                      <m:jc m:val="centerGroup"/>
                    </m:oMathParaPr>
                    <m:oMath xmlns:m="http://schemas.openxmlformats.org/officeDocument/2006/math">
                      <m:r>
                        <m:rPr>
                          <m:nor/>
                        </m:rPr>
                        <a:rPr lang="en-US" altLang="ja-JP" sz="3600" dirty="0" smtClean="0">
                          <a:latin typeface="Cambria Math"/>
                        </a:rPr>
                        <m:t>2</m:t>
                      </m:r>
                      <m:r>
                        <m:rPr>
                          <m:nor/>
                        </m:rPr>
                        <a:rPr lang="en-US" altLang="ja-JP" sz="3600" i="1" dirty="0"/>
                        <m:t>.</m:t>
                      </m:r>
                      <m:r>
                        <m:rPr>
                          <m:nor/>
                        </m:rPr>
                        <a:rPr lang="en-US" altLang="ja-JP" sz="3600" b="0" i="0" dirty="0" smtClean="0"/>
                        <m:t>09</m:t>
                      </m:r>
                      <m:r>
                        <m:rPr>
                          <m:nor/>
                        </m:rPr>
                        <a:rPr lang="ja-JP" altLang="en-US" sz="3600" dirty="0"/>
                        <m:t>✕</m:t>
                      </m:r>
                      <m:sSup>
                        <m:sSupPr>
                          <m:ctrlPr>
                            <a:rPr lang="en-US" altLang="ja-JP" sz="3600" i="1" dirty="0">
                              <a:latin typeface="Cambria Math"/>
                            </a:rPr>
                          </m:ctrlPr>
                        </m:sSupPr>
                        <m:e>
                          <m:r>
                            <m:rPr>
                              <m:nor/>
                            </m:rPr>
                            <a:rPr lang="en-US" altLang="ja-JP" sz="3600" dirty="0"/>
                            <m:t>10</m:t>
                          </m:r>
                        </m:e>
                        <m:sup>
                          <m:r>
                            <a:rPr lang="en-US" altLang="ja-JP" sz="3600" i="1" dirty="0">
                              <a:latin typeface="Cambria Math"/>
                            </a:rPr>
                            <m:t>6</m:t>
                          </m:r>
                        </m:sup>
                      </m:sSup>
                    </m:oMath>
                  </m:oMathPara>
                </a14:m>
                <a:endParaRPr lang="ja-JP" altLang="en-US" sz="3600" dirty="0"/>
              </a:p>
            </p:txBody>
          </p:sp>
        </mc:Choice>
        <mc:Fallback xmlns="">
          <p:sp>
            <p:nvSpPr>
              <p:cNvPr id="11" name="テキスト ボックス 1"/>
              <p:cNvSpPr txBox="1">
                <a:spLocks noRot="1" noChangeAspect="1" noMove="1" noResize="1" noEditPoints="1" noAdjustHandles="1" noChangeArrowheads="1" noChangeShapeType="1" noTextEdit="1"/>
              </p:cNvSpPr>
              <p:nvPr/>
            </p:nvSpPr>
            <p:spPr>
              <a:xfrm>
                <a:off x="4232023" y="5867261"/>
                <a:ext cx="3419872" cy="692696"/>
              </a:xfrm>
              <a:prstGeom prst="rect">
                <a:avLst/>
              </a:prstGeom>
              <a:blipFill rotWithShape="1">
                <a:blip r:embed="rId5"/>
                <a:stretch>
                  <a:fillRect/>
                </a:stretch>
              </a:blipFill>
            </p:spPr>
            <p:txBody>
              <a:bodyPr/>
              <a:lstStyle/>
              <a:p>
                <a:r>
                  <a:rPr lang="ja-JP" altLang="en-US">
                    <a:noFill/>
                  </a:rPr>
                  <a:t> </a:t>
                </a:r>
              </a:p>
            </p:txBody>
          </p:sp>
        </mc:Fallback>
      </mc:AlternateContent>
      <mc:AlternateContent xmlns:mc="http://schemas.openxmlformats.org/markup-compatibility/2006" xmlns:a14="http://schemas.microsoft.com/office/drawing/2010/main">
        <mc:Choice Requires="a14">
          <p:sp>
            <p:nvSpPr>
              <p:cNvPr id="13" name="正方形/長方形 12"/>
              <p:cNvSpPr/>
              <p:nvPr/>
            </p:nvSpPr>
            <p:spPr>
              <a:xfrm>
                <a:off x="6660232" y="3717032"/>
                <a:ext cx="2376264" cy="1728192"/>
              </a:xfrm>
              <a:prstGeom prst="rect">
                <a:avLst/>
              </a:prstGeom>
              <a:solidFill>
                <a:schemeClr val="accent3">
                  <a:lumMod val="20000"/>
                  <a:lumOff val="80000"/>
                </a:schemeClr>
              </a:solidFill>
              <a:ln>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000" dirty="0" smtClean="0">
                    <a:solidFill>
                      <a:schemeClr val="tx1"/>
                    </a:solidFill>
                  </a:rPr>
                  <a:t>エントロピーの定義</a:t>
                </a:r>
                <a:endParaRPr lang="en-US" altLang="ja-JP" sz="2000" dirty="0" smtClean="0">
                  <a:solidFill>
                    <a:schemeClr val="tx1"/>
                  </a:solidFill>
                </a:endParaRPr>
              </a:p>
              <a:p>
                <a:pPr algn="ctr"/>
                <a14:m>
                  <m:oMathPara xmlns:m="http://schemas.openxmlformats.org/officeDocument/2006/math">
                    <m:oMathParaPr>
                      <m:jc m:val="centerGroup"/>
                    </m:oMathParaPr>
                    <m:oMath xmlns:m="http://schemas.openxmlformats.org/officeDocument/2006/math">
                      <m:r>
                        <a:rPr kumimoji="1" lang="en-US" altLang="ja-JP" sz="2000" b="0" i="1" smtClean="0">
                          <a:solidFill>
                            <a:schemeClr val="tx1"/>
                          </a:solidFill>
                          <a:latin typeface="Cambria Math"/>
                        </a:rPr>
                        <m:t>−</m:t>
                      </m:r>
                      <m:nary>
                        <m:naryPr>
                          <m:chr m:val="∑"/>
                          <m:supHide m:val="on"/>
                          <m:ctrlPr>
                            <a:rPr kumimoji="1" lang="en-US" altLang="ja-JP" sz="2000" b="0" i="1" smtClean="0">
                              <a:solidFill>
                                <a:schemeClr val="tx1"/>
                              </a:solidFill>
                              <a:latin typeface="Cambria Math"/>
                            </a:rPr>
                          </m:ctrlPr>
                        </m:naryPr>
                        <m:sub>
                          <m:r>
                            <m:rPr>
                              <m:brk m:alnAt="7"/>
                            </m:rPr>
                            <a:rPr kumimoji="1" lang="en-US" altLang="ja-JP" sz="2000" b="0" i="1" smtClean="0">
                              <a:solidFill>
                                <a:schemeClr val="tx1"/>
                              </a:solidFill>
                              <a:latin typeface="Cambria Math"/>
                            </a:rPr>
                            <m:t>𝑡</m:t>
                          </m:r>
                        </m:sub>
                        <m:sup/>
                        <m:e>
                          <m:r>
                            <a:rPr kumimoji="1" lang="en-US" altLang="ja-JP" sz="2000" b="0" i="1" smtClean="0">
                              <a:solidFill>
                                <a:schemeClr val="tx1"/>
                              </a:solidFill>
                              <a:latin typeface="Cambria Math"/>
                            </a:rPr>
                            <m:t>𝑝</m:t>
                          </m:r>
                          <m:d>
                            <m:dPr>
                              <m:ctrlPr>
                                <a:rPr kumimoji="1" lang="en-US" altLang="ja-JP" sz="2000" b="0" i="1" smtClean="0">
                                  <a:solidFill>
                                    <a:schemeClr val="tx1"/>
                                  </a:solidFill>
                                  <a:latin typeface="Cambria Math"/>
                                </a:rPr>
                              </m:ctrlPr>
                            </m:dPr>
                            <m:e>
                              <m:r>
                                <a:rPr kumimoji="1" lang="en-US" altLang="ja-JP" sz="2000" b="0" i="1" smtClean="0">
                                  <a:solidFill>
                                    <a:schemeClr val="tx1"/>
                                  </a:solidFill>
                                  <a:latin typeface="Cambria Math"/>
                                </a:rPr>
                                <m:t>𝑡</m:t>
                              </m:r>
                            </m:e>
                          </m:d>
                          <m:r>
                            <m:rPr>
                              <m:sty m:val="p"/>
                            </m:rPr>
                            <a:rPr kumimoji="1" lang="en-US" altLang="ja-JP" sz="2000" b="0" i="0" smtClean="0">
                              <a:solidFill>
                                <a:schemeClr val="tx1"/>
                              </a:solidFill>
                              <a:latin typeface="Cambria Math"/>
                            </a:rPr>
                            <m:t>log</m:t>
                          </m:r>
                          <m:r>
                            <a:rPr kumimoji="1" lang="en-US" altLang="ja-JP" sz="2000" b="0" i="1" smtClean="0">
                              <a:solidFill>
                                <a:schemeClr val="tx1"/>
                              </a:solidFill>
                              <a:latin typeface="Cambria Math"/>
                            </a:rPr>
                            <m:t>⁡</m:t>
                          </m:r>
                          <m:r>
                            <a:rPr kumimoji="1" lang="en-US" altLang="ja-JP" sz="2000" b="0" i="1" smtClean="0">
                              <a:solidFill>
                                <a:schemeClr val="tx1"/>
                              </a:solidFill>
                              <a:latin typeface="Cambria Math"/>
                            </a:rPr>
                            <m:t>𝑝</m:t>
                          </m:r>
                          <m:r>
                            <a:rPr kumimoji="1" lang="en-US" altLang="ja-JP" sz="2000" b="0" i="1" smtClean="0">
                              <a:solidFill>
                                <a:schemeClr val="tx1"/>
                              </a:solidFill>
                              <a:latin typeface="Cambria Math"/>
                            </a:rPr>
                            <m:t>(</m:t>
                          </m:r>
                          <m:r>
                            <a:rPr kumimoji="1" lang="en-US" altLang="ja-JP" sz="2000" b="0" i="1" smtClean="0">
                              <a:solidFill>
                                <a:schemeClr val="tx1"/>
                              </a:solidFill>
                              <a:latin typeface="Cambria Math"/>
                            </a:rPr>
                            <m:t>𝑡</m:t>
                          </m:r>
                          <m:r>
                            <a:rPr kumimoji="1" lang="en-US" altLang="ja-JP" sz="2000" b="0" i="1" smtClean="0">
                              <a:solidFill>
                                <a:schemeClr val="tx1"/>
                              </a:solidFill>
                              <a:latin typeface="Cambria Math"/>
                            </a:rPr>
                            <m:t>)</m:t>
                          </m:r>
                        </m:e>
                      </m:nary>
                    </m:oMath>
                  </m:oMathPara>
                </a14:m>
                <a:endParaRPr kumimoji="1" lang="en-US" altLang="ja-JP" sz="2000" dirty="0" smtClean="0">
                  <a:solidFill>
                    <a:schemeClr val="tx1"/>
                  </a:solidFill>
                </a:endParaRPr>
              </a:p>
              <a:p>
                <a:pPr algn="ctr"/>
                <a14:m>
                  <m:oMath xmlns:m="http://schemas.openxmlformats.org/officeDocument/2006/math">
                    <m:r>
                      <a:rPr lang="en-US" altLang="ja-JP" sz="2000" i="1">
                        <a:solidFill>
                          <a:schemeClr val="tx1"/>
                        </a:solidFill>
                        <a:latin typeface="Cambria Math"/>
                      </a:rPr>
                      <m:t>𝑡</m:t>
                    </m:r>
                  </m:oMath>
                </a14:m>
                <a:r>
                  <a:rPr kumimoji="1" lang="ja-JP" altLang="en-US" sz="2000" dirty="0" smtClean="0">
                    <a:solidFill>
                      <a:schemeClr val="tx1"/>
                    </a:solidFill>
                  </a:rPr>
                  <a:t>は</a:t>
                </a:r>
                <a:r>
                  <a:rPr kumimoji="1" lang="en-US" altLang="ja-JP" sz="2000" dirty="0" smtClean="0">
                    <a:solidFill>
                      <a:schemeClr val="tx1"/>
                    </a:solidFill>
                  </a:rPr>
                  <a:t>PCFG</a:t>
                </a:r>
                <a:r>
                  <a:rPr lang="ja-JP" altLang="en-US" sz="2000" dirty="0" smtClean="0">
                    <a:solidFill>
                      <a:schemeClr val="tx1"/>
                    </a:solidFill>
                  </a:rPr>
                  <a:t>の導出可能な</a:t>
                </a:r>
                <a:r>
                  <a:rPr kumimoji="1" lang="ja-JP" altLang="en-US" sz="2000" dirty="0" smtClean="0">
                    <a:solidFill>
                      <a:schemeClr val="tx1"/>
                    </a:solidFill>
                  </a:rPr>
                  <a:t>構文木</a:t>
                </a:r>
                <a:r>
                  <a:rPr kumimoji="1" lang="en-US" altLang="ja-JP" sz="2000" dirty="0" smtClean="0">
                    <a:solidFill>
                      <a:schemeClr val="tx1"/>
                    </a:solidFill>
                  </a:rPr>
                  <a:t>[Chi99]</a:t>
                </a:r>
              </a:p>
            </p:txBody>
          </p:sp>
        </mc:Choice>
        <mc:Fallback xmlns="">
          <p:sp>
            <p:nvSpPr>
              <p:cNvPr id="13" name="正方形/長方形 12"/>
              <p:cNvSpPr>
                <a:spLocks noRot="1" noChangeAspect="1" noMove="1" noResize="1" noEditPoints="1" noAdjustHandles="1" noChangeArrowheads="1" noChangeShapeType="1" noTextEdit="1"/>
              </p:cNvSpPr>
              <p:nvPr/>
            </p:nvSpPr>
            <p:spPr>
              <a:xfrm>
                <a:off x="6660232" y="3717032"/>
                <a:ext cx="2376264" cy="1728192"/>
              </a:xfrm>
              <a:prstGeom prst="rect">
                <a:avLst/>
              </a:prstGeom>
              <a:blipFill rotWithShape="1">
                <a:blip r:embed="rId6"/>
                <a:stretch>
                  <a:fillRect t="-2787" r="-2036" b="-6272"/>
                </a:stretch>
              </a:blipFill>
              <a:ln>
                <a:prstDash val="sysDash"/>
              </a:ln>
            </p:spPr>
            <p:txBody>
              <a:bodyPr/>
              <a:lstStyle/>
              <a:p>
                <a:r>
                  <a:rPr lang="ja-JP" altLang="en-US">
                    <a:noFill/>
                  </a:rPr>
                  <a:t> </a:t>
                </a:r>
              </a:p>
            </p:txBody>
          </p:sp>
        </mc:Fallback>
      </mc:AlternateContent>
      <p:sp>
        <p:nvSpPr>
          <p:cNvPr id="14" name="テキスト ボックス 1"/>
          <p:cNvSpPr txBox="1"/>
          <p:nvPr/>
        </p:nvSpPr>
        <p:spPr>
          <a:xfrm>
            <a:off x="-16238" y="4941168"/>
            <a:ext cx="1057418" cy="346348"/>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ja-JP" altLang="en-US" sz="1800" dirty="0" smtClean="0"/>
              <a:t>正答率</a:t>
            </a:r>
            <a:endParaRPr lang="ja-JP" altLang="en-US" sz="1800" dirty="0"/>
          </a:p>
        </p:txBody>
      </p:sp>
      <p:sp>
        <p:nvSpPr>
          <p:cNvPr id="15" name="テキスト ボックス 1"/>
          <p:cNvSpPr txBox="1"/>
          <p:nvPr/>
        </p:nvSpPr>
        <p:spPr>
          <a:xfrm>
            <a:off x="3536268" y="5229200"/>
            <a:ext cx="1539788" cy="346348"/>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altLang="ja-JP" sz="1800" dirty="0" smtClean="0"/>
              <a:t>Prefix </a:t>
            </a:r>
            <a:r>
              <a:rPr lang="ja-JP" altLang="en-US" sz="1800" dirty="0" smtClean="0"/>
              <a:t>長</a:t>
            </a:r>
            <a:endParaRPr lang="ja-JP" altLang="en-US" sz="1800" dirty="0"/>
          </a:p>
        </p:txBody>
      </p:sp>
      <p:sp>
        <p:nvSpPr>
          <p:cNvPr id="2" name="スライド番号プレースホルダー 1"/>
          <p:cNvSpPr>
            <a:spLocks noGrp="1"/>
          </p:cNvSpPr>
          <p:nvPr>
            <p:ph type="sldNum" sz="quarter" idx="12"/>
          </p:nvPr>
        </p:nvSpPr>
        <p:spPr/>
        <p:txBody>
          <a:bodyPr/>
          <a:lstStyle/>
          <a:p>
            <a:fld id="{CE417BAC-85B5-4DF5-BDC9-3FEF99C0B2AD}" type="slidenum">
              <a:rPr kumimoji="1" lang="ja-JP" altLang="en-US" smtClean="0"/>
              <a:t>22</a:t>
            </a:fld>
            <a:endParaRPr kumimoji="1" lang="ja-JP" altLang="en-US"/>
          </a:p>
        </p:txBody>
      </p:sp>
      <p:sp>
        <p:nvSpPr>
          <p:cNvPr id="16" name="タイトル 1"/>
          <p:cNvSpPr>
            <a:spLocks noGrp="1"/>
          </p:cNvSpPr>
          <p:nvPr>
            <p:ph type="title"/>
          </p:nvPr>
        </p:nvSpPr>
        <p:spPr>
          <a:xfrm>
            <a:off x="470839" y="0"/>
            <a:ext cx="8229600" cy="1143000"/>
          </a:xfrm>
        </p:spPr>
        <p:txBody>
          <a:bodyPr/>
          <a:lstStyle/>
          <a:p>
            <a:r>
              <a:rPr lang="ja-JP" altLang="en-US" dirty="0"/>
              <a:t>結果</a:t>
            </a:r>
            <a:r>
              <a:rPr lang="en-US" altLang="ja-JP" dirty="0" smtClean="0"/>
              <a:t>(2/2</a:t>
            </a:r>
            <a:r>
              <a:rPr lang="en-US" altLang="ja-JP" dirty="0"/>
              <a:t>)</a:t>
            </a:r>
            <a:r>
              <a:rPr lang="ja-JP" altLang="en-US" dirty="0"/>
              <a:t> </a:t>
            </a:r>
            <a:endParaRPr kumimoji="1" lang="ja-JP" altLang="en-US" dirty="0"/>
          </a:p>
        </p:txBody>
      </p:sp>
      <p:sp>
        <p:nvSpPr>
          <p:cNvPr id="17" name="テキスト ボックス 1"/>
          <p:cNvSpPr txBox="1"/>
          <p:nvPr/>
        </p:nvSpPr>
        <p:spPr>
          <a:xfrm>
            <a:off x="703968" y="5435363"/>
            <a:ext cx="7488833" cy="692696"/>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ja-JP" altLang="en-US" sz="2800" dirty="0"/>
              <a:t>ラベルの付与に</a:t>
            </a:r>
            <a:r>
              <a:rPr lang="ja-JP" altLang="en-US" sz="2800" dirty="0" smtClean="0"/>
              <a:t>用いた</a:t>
            </a:r>
            <a:r>
              <a:rPr lang="en-US" altLang="ja-JP" sz="2800" dirty="0"/>
              <a:t>PCFG</a:t>
            </a:r>
            <a:r>
              <a:rPr lang="ja-JP" altLang="en-US" sz="2800" dirty="0" smtClean="0"/>
              <a:t>のエントロピー</a:t>
            </a:r>
            <a:endParaRPr lang="en-US" altLang="ja-JP" sz="2800" dirty="0" smtClean="0"/>
          </a:p>
        </p:txBody>
      </p:sp>
      <mc:AlternateContent xmlns:mc="http://schemas.openxmlformats.org/markup-compatibility/2006" xmlns:a14="http://schemas.microsoft.com/office/drawing/2010/main">
        <mc:Choice Requires="a14">
          <p:sp>
            <p:nvSpPr>
              <p:cNvPr id="18" name="テキスト ボックス 1"/>
              <p:cNvSpPr txBox="1"/>
              <p:nvPr/>
            </p:nvSpPr>
            <p:spPr>
              <a:xfrm>
                <a:off x="971599" y="5867261"/>
                <a:ext cx="2736304" cy="692696"/>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14:m>
                  <m:oMathPara xmlns:m="http://schemas.openxmlformats.org/officeDocument/2006/math">
                    <m:oMathParaPr>
                      <m:jc m:val="centerGroup"/>
                    </m:oMathParaPr>
                    <m:oMath xmlns:m="http://schemas.openxmlformats.org/officeDocument/2006/math">
                      <m:r>
                        <m:rPr>
                          <m:nor/>
                        </m:rPr>
                        <a:rPr lang="en-US" altLang="ja-JP" sz="3600" dirty="0" smtClean="0">
                          <a:latin typeface="Cambria Math"/>
                        </a:rPr>
                        <m:t>3</m:t>
                      </m:r>
                      <m:r>
                        <m:rPr>
                          <m:nor/>
                        </m:rPr>
                        <a:rPr lang="en-US" altLang="ja-JP" sz="3600" i="1" dirty="0"/>
                        <m:t>.</m:t>
                      </m:r>
                      <m:r>
                        <m:rPr>
                          <m:nor/>
                        </m:rPr>
                        <a:rPr lang="en-US" altLang="ja-JP" sz="3600" b="0" i="0" dirty="0" smtClean="0"/>
                        <m:t>96</m:t>
                      </m:r>
                      <m:r>
                        <m:rPr>
                          <m:nor/>
                        </m:rPr>
                        <a:rPr lang="ja-JP" altLang="en-US" sz="3600" dirty="0"/>
                        <m:t>✕</m:t>
                      </m:r>
                      <m:sSup>
                        <m:sSupPr>
                          <m:ctrlPr>
                            <a:rPr lang="en-US" altLang="ja-JP" sz="3600" i="1" dirty="0">
                              <a:latin typeface="Cambria Math"/>
                            </a:rPr>
                          </m:ctrlPr>
                        </m:sSupPr>
                        <m:e>
                          <m:r>
                            <m:rPr>
                              <m:nor/>
                            </m:rPr>
                            <a:rPr lang="en-US" altLang="ja-JP" sz="3600" dirty="0"/>
                            <m:t>10</m:t>
                          </m:r>
                        </m:e>
                        <m:sup>
                          <m:r>
                            <a:rPr lang="en-US" altLang="ja-JP" sz="3600" b="0" i="1" dirty="0" smtClean="0">
                              <a:latin typeface="Cambria Math"/>
                            </a:rPr>
                            <m:t>6</m:t>
                          </m:r>
                        </m:sup>
                      </m:sSup>
                    </m:oMath>
                  </m:oMathPara>
                </a14:m>
                <a:endParaRPr lang="ja-JP" altLang="en-US" sz="3600" dirty="0"/>
              </a:p>
            </p:txBody>
          </p:sp>
        </mc:Choice>
        <mc:Fallback xmlns="">
          <p:sp>
            <p:nvSpPr>
              <p:cNvPr id="18" name="テキスト ボックス 1"/>
              <p:cNvSpPr txBox="1">
                <a:spLocks noRot="1" noChangeAspect="1" noMove="1" noResize="1" noEditPoints="1" noAdjustHandles="1" noChangeArrowheads="1" noChangeShapeType="1" noTextEdit="1"/>
              </p:cNvSpPr>
              <p:nvPr/>
            </p:nvSpPr>
            <p:spPr>
              <a:xfrm>
                <a:off x="971599" y="5867261"/>
                <a:ext cx="2736304" cy="692696"/>
              </a:xfrm>
              <a:prstGeom prst="rect">
                <a:avLst/>
              </a:prstGeom>
              <a:blipFill rotWithShape="1">
                <a:blip r:embed="rId7"/>
                <a:stretch>
                  <a:fillRect/>
                </a:stretch>
              </a:blipFill>
            </p:spPr>
            <p:txBody>
              <a:bodyPr/>
              <a:lstStyle/>
              <a:p>
                <a:r>
                  <a:rPr lang="ja-JP" altLang="en-US">
                    <a:noFill/>
                  </a:rPr>
                  <a:t> </a:t>
                </a:r>
              </a:p>
            </p:txBody>
          </p:sp>
        </mc:Fallback>
      </mc:AlternateContent>
    </p:spTree>
    <p:extLst>
      <p:ext uri="{BB962C8B-B14F-4D97-AF65-F5344CB8AC3E}">
        <p14:creationId xmlns:p14="http://schemas.microsoft.com/office/powerpoint/2010/main" val="190009820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755576" y="4437112"/>
            <a:ext cx="6192688" cy="2160240"/>
          </a:xfrm>
          <a:prstGeom prst="rect">
            <a:avLst/>
          </a:prstGeom>
          <a:solidFill>
            <a:schemeClr val="accent1">
              <a:lumMod val="20000"/>
              <a:lumOff val="80000"/>
            </a:schemeClr>
          </a:solidFill>
          <a:ln>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sz="2800" dirty="0">
                <a:solidFill>
                  <a:sysClr val="windowText" lastClr="000000"/>
                </a:solidFill>
              </a:rPr>
              <a:t>HMM</a:t>
            </a:r>
            <a:r>
              <a:rPr lang="ja-JP" altLang="en-US" sz="2800" dirty="0">
                <a:solidFill>
                  <a:sysClr val="windowText" lastClr="000000"/>
                </a:solidFill>
              </a:rPr>
              <a:t>に加えその他の比較手法</a:t>
            </a:r>
            <a:endParaRPr lang="en-US" altLang="ja-JP" sz="2800" dirty="0">
              <a:solidFill>
                <a:sysClr val="windowText" lastClr="000000"/>
              </a:solidFill>
            </a:endParaRPr>
          </a:p>
          <a:p>
            <a:pPr lvl="1"/>
            <a:r>
              <a:rPr lang="ja-JP" altLang="en-US" sz="3200" dirty="0">
                <a:solidFill>
                  <a:sysClr val="windowText" lastClr="000000"/>
                </a:solidFill>
              </a:rPr>
              <a:t>　</a:t>
            </a:r>
            <a:r>
              <a:rPr lang="ja-JP" altLang="en-US" sz="2400" dirty="0" smtClean="0">
                <a:solidFill>
                  <a:sysClr val="windowText" lastClr="000000"/>
                </a:solidFill>
              </a:rPr>
              <a:t>ロジスティック</a:t>
            </a:r>
            <a:r>
              <a:rPr lang="ja-JP" altLang="en-US" sz="2400" dirty="0">
                <a:solidFill>
                  <a:sysClr val="windowText" lastClr="000000"/>
                </a:solidFill>
              </a:rPr>
              <a:t>回帰</a:t>
            </a:r>
            <a:endParaRPr lang="en-US" altLang="ja-JP" sz="2400" dirty="0">
              <a:solidFill>
                <a:sysClr val="windowText" lastClr="000000"/>
              </a:solidFill>
            </a:endParaRPr>
          </a:p>
          <a:p>
            <a:pPr lvl="1"/>
            <a:r>
              <a:rPr lang="ja-JP" altLang="en-US" sz="2400" dirty="0">
                <a:solidFill>
                  <a:sysClr val="windowText" lastClr="000000"/>
                </a:solidFill>
              </a:rPr>
              <a:t>　 </a:t>
            </a:r>
            <a:r>
              <a:rPr lang="en-US" altLang="ja-JP" sz="2400" dirty="0" smtClean="0">
                <a:solidFill>
                  <a:sysClr val="windowText" lastClr="000000"/>
                </a:solidFill>
              </a:rPr>
              <a:t>SVM</a:t>
            </a:r>
            <a:r>
              <a:rPr lang="ja-JP" altLang="en-US" sz="2400" dirty="0" smtClean="0">
                <a:solidFill>
                  <a:sysClr val="windowText" lastClr="000000"/>
                </a:solidFill>
              </a:rPr>
              <a:t>（行動列ベクトルをそのまま入力）</a:t>
            </a:r>
            <a:endParaRPr lang="en-US" altLang="ja-JP" sz="2400" dirty="0">
              <a:solidFill>
                <a:sysClr val="windowText" lastClr="000000"/>
              </a:solidFill>
            </a:endParaRPr>
          </a:p>
          <a:p>
            <a:pPr lvl="1"/>
            <a:r>
              <a:rPr lang="ja-JP" altLang="en-US" sz="2400" dirty="0">
                <a:solidFill>
                  <a:sysClr val="windowText" lastClr="000000"/>
                </a:solidFill>
              </a:rPr>
              <a:t>　</a:t>
            </a:r>
            <a:r>
              <a:rPr lang="ja-JP" altLang="en-US" sz="2400" dirty="0" smtClean="0">
                <a:solidFill>
                  <a:sysClr val="windowText" lastClr="000000"/>
                </a:solidFill>
              </a:rPr>
              <a:t> </a:t>
            </a:r>
            <a:r>
              <a:rPr lang="en-US" altLang="ja-JP" sz="2400" dirty="0" smtClean="0">
                <a:solidFill>
                  <a:sysClr val="windowText" lastClr="000000"/>
                </a:solidFill>
              </a:rPr>
              <a:t>SVM </a:t>
            </a:r>
            <a:r>
              <a:rPr lang="ja-JP" altLang="en-US" sz="2400" dirty="0">
                <a:solidFill>
                  <a:sysClr val="windowText" lastClr="000000"/>
                </a:solidFill>
              </a:rPr>
              <a:t>（</a:t>
            </a:r>
            <a:r>
              <a:rPr lang="en-US" altLang="ja-JP" sz="2400" dirty="0">
                <a:solidFill>
                  <a:sysClr val="windowText" lastClr="000000"/>
                </a:solidFill>
              </a:rPr>
              <a:t>bag-of-words:</a:t>
            </a:r>
            <a:r>
              <a:rPr lang="ja-JP" altLang="en-US" sz="2400" dirty="0">
                <a:solidFill>
                  <a:sysClr val="windowText" lastClr="000000"/>
                </a:solidFill>
              </a:rPr>
              <a:t>行動の頻度</a:t>
            </a:r>
            <a:r>
              <a:rPr lang="ja-JP" altLang="en-US" sz="2400" dirty="0" smtClean="0">
                <a:solidFill>
                  <a:sysClr val="windowText" lastClr="000000"/>
                </a:solidFill>
              </a:rPr>
              <a:t>）</a:t>
            </a:r>
            <a:endParaRPr lang="en-US" altLang="ja-JP" sz="2400" dirty="0">
              <a:solidFill>
                <a:sysClr val="windowText" lastClr="000000"/>
              </a:solidFill>
            </a:endParaRPr>
          </a:p>
        </p:txBody>
      </p:sp>
      <p:sp>
        <p:nvSpPr>
          <p:cNvPr id="2" name="タイトル 1"/>
          <p:cNvSpPr>
            <a:spLocks noGrp="1"/>
          </p:cNvSpPr>
          <p:nvPr>
            <p:ph type="title"/>
          </p:nvPr>
        </p:nvSpPr>
        <p:spPr/>
        <p:txBody>
          <a:bodyPr/>
          <a:lstStyle/>
          <a:p>
            <a:r>
              <a:rPr kumimoji="1" lang="ja-JP" altLang="en-US" dirty="0" smtClean="0"/>
              <a:t>実験２</a:t>
            </a:r>
            <a:r>
              <a:rPr lang="ja-JP" altLang="en-US" dirty="0" smtClean="0"/>
              <a:t>．</a:t>
            </a:r>
            <a:r>
              <a:rPr lang="ja-JP" altLang="en-US" dirty="0"/>
              <a:t>実</a:t>
            </a:r>
            <a:r>
              <a:rPr lang="ja-JP" altLang="en-US" dirty="0" smtClean="0"/>
              <a:t>データ</a:t>
            </a:r>
            <a:endParaRPr kumimoji="1" lang="ja-JP" altLang="en-US" dirty="0"/>
          </a:p>
        </p:txBody>
      </p:sp>
      <p:sp>
        <p:nvSpPr>
          <p:cNvPr id="3" name="コンテンツ プレースホルダー 2"/>
          <p:cNvSpPr>
            <a:spLocks noGrp="1"/>
          </p:cNvSpPr>
          <p:nvPr>
            <p:ph idx="1"/>
          </p:nvPr>
        </p:nvSpPr>
        <p:spPr>
          <a:xfrm>
            <a:off x="457200" y="1600200"/>
            <a:ext cx="8229600" cy="2764904"/>
          </a:xfrm>
        </p:spPr>
        <p:txBody>
          <a:bodyPr>
            <a:normAutofit fontScale="85000" lnSpcReduction="20000"/>
          </a:bodyPr>
          <a:lstStyle/>
          <a:p>
            <a:pPr marL="0" indent="0">
              <a:buNone/>
            </a:pPr>
            <a:r>
              <a:rPr lang="en-US" altLang="ja-JP" sz="3300" dirty="0" smtClean="0"/>
              <a:t>the </a:t>
            </a:r>
            <a:r>
              <a:rPr lang="en-US" altLang="ja-JP" sz="3300" dirty="0"/>
              <a:t>Internet Traffic </a:t>
            </a:r>
            <a:r>
              <a:rPr lang="en-US" altLang="ja-JP" sz="3300" dirty="0" smtClean="0"/>
              <a:t>Archive </a:t>
            </a:r>
            <a:r>
              <a:rPr lang="ja-JP" altLang="en-US" sz="3300" dirty="0" smtClean="0"/>
              <a:t>より３種類のデータを使用</a:t>
            </a:r>
            <a:endParaRPr lang="en-US" altLang="ja-JP" sz="3300" dirty="0" smtClean="0"/>
          </a:p>
          <a:p>
            <a:r>
              <a:rPr lang="en-US" altLang="ja-JP" sz="3000" dirty="0"/>
              <a:t>U of S </a:t>
            </a:r>
            <a:r>
              <a:rPr lang="ja-JP" altLang="en-US" sz="3000" dirty="0"/>
              <a:t>アクセスログ</a:t>
            </a:r>
            <a:r>
              <a:rPr lang="en-US" altLang="ja-JP" sz="3000" dirty="0"/>
              <a:t>	</a:t>
            </a:r>
            <a:r>
              <a:rPr lang="ja-JP" altLang="en-US" sz="3000" dirty="0"/>
              <a:t>データ数： </a:t>
            </a:r>
            <a:r>
              <a:rPr lang="en-US" altLang="ja-JP" sz="3000" dirty="0"/>
              <a:t>652</a:t>
            </a:r>
            <a:r>
              <a:rPr lang="ja-JP" altLang="en-US" sz="3000" dirty="0"/>
              <a:t>本</a:t>
            </a:r>
            <a:endParaRPr lang="en-US" altLang="ja-JP" sz="3000" dirty="0"/>
          </a:p>
          <a:p>
            <a:pPr marL="457200" lvl="1" indent="0">
              <a:buNone/>
            </a:pPr>
            <a:r>
              <a:rPr lang="en-US" altLang="ja-JP" sz="2400" dirty="0"/>
              <a:t>(University of Saskatchewan)</a:t>
            </a:r>
          </a:p>
          <a:p>
            <a:r>
              <a:rPr lang="en-US" altLang="ja-JP" sz="3000" dirty="0" err="1" smtClean="0"/>
              <a:t>ClarkNet</a:t>
            </a:r>
            <a:r>
              <a:rPr lang="en-US" altLang="ja-JP" sz="3000" dirty="0" smtClean="0"/>
              <a:t> </a:t>
            </a:r>
            <a:r>
              <a:rPr lang="ja-JP" altLang="en-US" sz="3000" dirty="0" smtClean="0"/>
              <a:t>アクセスログ</a:t>
            </a:r>
            <a:r>
              <a:rPr lang="en-US" altLang="ja-JP" sz="3000" dirty="0" smtClean="0"/>
              <a:t>	</a:t>
            </a:r>
            <a:r>
              <a:rPr lang="ja-JP" altLang="en-US" sz="3000" dirty="0" smtClean="0"/>
              <a:t>データ数：</a:t>
            </a:r>
            <a:r>
              <a:rPr lang="en-US" altLang="ja-JP" sz="3000" dirty="0" smtClean="0"/>
              <a:t>4523</a:t>
            </a:r>
            <a:r>
              <a:rPr lang="ja-JP" altLang="en-US" sz="3000" dirty="0" smtClean="0"/>
              <a:t>本</a:t>
            </a:r>
            <a:endParaRPr lang="en-US" altLang="ja-JP" sz="3000" dirty="0" smtClean="0"/>
          </a:p>
          <a:p>
            <a:pPr marL="457200" lvl="1" indent="0">
              <a:buNone/>
            </a:pPr>
            <a:r>
              <a:rPr lang="en-US" altLang="ja-JP" sz="2400" dirty="0" smtClean="0"/>
              <a:t>(An internet service provider)</a:t>
            </a:r>
          </a:p>
          <a:p>
            <a:r>
              <a:rPr lang="en-US" altLang="ja-JP" sz="3000" dirty="0" smtClean="0"/>
              <a:t>NASA</a:t>
            </a:r>
            <a:r>
              <a:rPr lang="ja-JP" altLang="en-US" sz="3000" dirty="0" smtClean="0"/>
              <a:t> アクセスログ</a:t>
            </a:r>
            <a:r>
              <a:rPr lang="en-US" altLang="ja-JP" sz="3000" dirty="0"/>
              <a:t>	</a:t>
            </a:r>
            <a:r>
              <a:rPr lang="ja-JP" altLang="en-US" sz="3000" dirty="0" smtClean="0"/>
              <a:t>データ数：</a:t>
            </a:r>
            <a:r>
              <a:rPr lang="en-US" altLang="ja-JP" sz="3000" dirty="0" smtClean="0"/>
              <a:t>2014</a:t>
            </a:r>
            <a:r>
              <a:rPr lang="ja-JP" altLang="en-US" sz="3000" dirty="0" smtClean="0"/>
              <a:t>本</a:t>
            </a:r>
            <a:endParaRPr lang="en-US" altLang="ja-JP" sz="3000" dirty="0" smtClean="0"/>
          </a:p>
          <a:p>
            <a:pPr marL="457200" lvl="1" indent="0">
              <a:buNone/>
            </a:pPr>
            <a:r>
              <a:rPr lang="en-US" altLang="ja-JP" sz="2400" dirty="0" smtClean="0"/>
              <a:t>(NASA Kennedy Space Center )</a:t>
            </a:r>
            <a:endParaRPr lang="en-US" altLang="ja-JP" sz="3200" dirty="0"/>
          </a:p>
          <a:p>
            <a:pPr marL="457200" lvl="1" indent="0">
              <a:buNone/>
            </a:pPr>
            <a:endParaRPr lang="en-US" altLang="ja-JP" sz="2400" dirty="0" smtClean="0"/>
          </a:p>
        </p:txBody>
      </p:sp>
      <p:sp>
        <p:nvSpPr>
          <p:cNvPr id="4" name="スライド番号プレースホルダー 3"/>
          <p:cNvSpPr>
            <a:spLocks noGrp="1"/>
          </p:cNvSpPr>
          <p:nvPr>
            <p:ph type="sldNum" sz="quarter" idx="12"/>
          </p:nvPr>
        </p:nvSpPr>
        <p:spPr/>
        <p:txBody>
          <a:bodyPr/>
          <a:lstStyle/>
          <a:p>
            <a:fld id="{CE417BAC-85B5-4DF5-BDC9-3FEF99C0B2AD}" type="slidenum">
              <a:rPr kumimoji="1" lang="ja-JP" altLang="en-US" smtClean="0"/>
              <a:t>23</a:t>
            </a:fld>
            <a:endParaRPr kumimoji="1" lang="ja-JP" altLang="en-US" dirty="0"/>
          </a:p>
        </p:txBody>
      </p:sp>
    </p:spTree>
    <p:extLst>
      <p:ext uri="{BB962C8B-B14F-4D97-AF65-F5344CB8AC3E}">
        <p14:creationId xmlns:p14="http://schemas.microsoft.com/office/powerpoint/2010/main" val="941404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結果</a:t>
            </a:r>
            <a:endParaRPr kumimoji="1" lang="ja-JP" altLang="en-US" dirty="0"/>
          </a:p>
        </p:txBody>
      </p:sp>
      <p:graphicFrame>
        <p:nvGraphicFramePr>
          <p:cNvPr id="6" name="コンテンツ プレースホルダー 5"/>
          <p:cNvGraphicFramePr>
            <a:graphicFrameLocks noGrp="1"/>
          </p:cNvGraphicFramePr>
          <p:nvPr>
            <p:ph idx="1"/>
            <p:extLst>
              <p:ext uri="{D42A27DB-BD31-4B8C-83A1-F6EECF244321}">
                <p14:modId xmlns:p14="http://schemas.microsoft.com/office/powerpoint/2010/main" val="2675951931"/>
              </p:ext>
            </p:extLst>
          </p:nvPr>
        </p:nvGraphicFramePr>
        <p:xfrm>
          <a:off x="3275856" y="1629606"/>
          <a:ext cx="2808312" cy="2836912"/>
        </p:xfrm>
        <a:graphic>
          <a:graphicData uri="http://schemas.openxmlformats.org/drawingml/2006/chart">
            <c:chart xmlns:c="http://schemas.openxmlformats.org/drawingml/2006/chart" xmlns:r="http://schemas.openxmlformats.org/officeDocument/2006/relationships" r:id="rId3"/>
          </a:graphicData>
        </a:graphic>
      </p:graphicFrame>
      <p:sp>
        <p:nvSpPr>
          <p:cNvPr id="7" name="テキスト ボックス 1"/>
          <p:cNvSpPr txBox="1"/>
          <p:nvPr/>
        </p:nvSpPr>
        <p:spPr>
          <a:xfrm>
            <a:off x="3491880" y="1113385"/>
            <a:ext cx="1979712" cy="692696"/>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altLang="ja-JP" sz="4000" dirty="0" err="1" smtClean="0"/>
              <a:t>ClarkNet</a:t>
            </a:r>
            <a:endParaRPr lang="ja-JP" altLang="en-US" sz="4000" dirty="0"/>
          </a:p>
        </p:txBody>
      </p:sp>
      <p:graphicFrame>
        <p:nvGraphicFramePr>
          <p:cNvPr id="9" name="グラフ 8"/>
          <p:cNvGraphicFramePr>
            <a:graphicFrameLocks/>
          </p:cNvGraphicFramePr>
          <p:nvPr>
            <p:extLst>
              <p:ext uri="{D42A27DB-BD31-4B8C-83A1-F6EECF244321}">
                <p14:modId xmlns:p14="http://schemas.microsoft.com/office/powerpoint/2010/main" val="3337223063"/>
              </p:ext>
            </p:extLst>
          </p:nvPr>
        </p:nvGraphicFramePr>
        <p:xfrm>
          <a:off x="305272" y="1629606"/>
          <a:ext cx="2754560" cy="2808312"/>
        </p:xfrm>
        <a:graphic>
          <a:graphicData uri="http://schemas.openxmlformats.org/drawingml/2006/chart">
            <c:chart xmlns:c="http://schemas.openxmlformats.org/drawingml/2006/chart" xmlns:r="http://schemas.openxmlformats.org/officeDocument/2006/relationships" r:id="rId4"/>
          </a:graphicData>
        </a:graphic>
      </p:graphicFrame>
      <p:sp>
        <p:nvSpPr>
          <p:cNvPr id="10" name="テキスト ボックス 1"/>
          <p:cNvSpPr txBox="1"/>
          <p:nvPr/>
        </p:nvSpPr>
        <p:spPr>
          <a:xfrm>
            <a:off x="1008112" y="1080845"/>
            <a:ext cx="1979712" cy="692696"/>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altLang="ja-JP" sz="4000" dirty="0" smtClean="0"/>
              <a:t>U of S</a:t>
            </a:r>
            <a:endParaRPr lang="ja-JP" altLang="en-US" sz="4000" dirty="0"/>
          </a:p>
        </p:txBody>
      </p:sp>
      <p:sp>
        <p:nvSpPr>
          <p:cNvPr id="13" name="テキスト ボックス 1"/>
          <p:cNvSpPr txBox="1"/>
          <p:nvPr/>
        </p:nvSpPr>
        <p:spPr>
          <a:xfrm>
            <a:off x="9463" y="4290043"/>
            <a:ext cx="1539788" cy="346348"/>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ja-JP" altLang="en-US" sz="1800" dirty="0" smtClean="0"/>
              <a:t>正答率</a:t>
            </a:r>
            <a:endParaRPr lang="ja-JP" altLang="en-US" sz="1800" dirty="0"/>
          </a:p>
        </p:txBody>
      </p:sp>
      <p:sp>
        <p:nvSpPr>
          <p:cNvPr id="14" name="テキスト ボックス 1"/>
          <p:cNvSpPr txBox="1"/>
          <p:nvPr/>
        </p:nvSpPr>
        <p:spPr>
          <a:xfrm>
            <a:off x="4139952" y="4365104"/>
            <a:ext cx="1539788" cy="346348"/>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altLang="ja-JP" sz="1800" dirty="0" smtClean="0"/>
              <a:t>Prefix </a:t>
            </a:r>
            <a:r>
              <a:rPr lang="ja-JP" altLang="en-US" sz="1800" dirty="0" smtClean="0"/>
              <a:t>長</a:t>
            </a:r>
            <a:endParaRPr lang="ja-JP" altLang="en-US" sz="1800" dirty="0"/>
          </a:p>
        </p:txBody>
      </p:sp>
      <mc:AlternateContent xmlns:mc="http://schemas.openxmlformats.org/markup-compatibility/2006" xmlns:a14="http://schemas.microsoft.com/office/drawing/2010/main">
        <mc:Choice Requires="a14">
          <p:sp>
            <p:nvSpPr>
              <p:cNvPr id="11" name="テキスト ボックス 1"/>
              <p:cNvSpPr txBox="1"/>
              <p:nvPr/>
            </p:nvSpPr>
            <p:spPr>
              <a:xfrm>
                <a:off x="3238713" y="4910648"/>
                <a:ext cx="2290030" cy="692696"/>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altLang="ja-JP" sz="2800" dirty="0" smtClean="0"/>
                  <a:t>2</a:t>
                </a:r>
                <a:r>
                  <a:rPr lang="en-US" altLang="ja-JP" sz="2800" i="1" dirty="0" smtClean="0"/>
                  <a:t>.</a:t>
                </a:r>
                <a:r>
                  <a:rPr lang="en-US" altLang="ja-JP" sz="2800" dirty="0" smtClean="0"/>
                  <a:t>77</a:t>
                </a:r>
                <a14:m>
                  <m:oMath xmlns:m="http://schemas.openxmlformats.org/officeDocument/2006/math">
                    <m:sSup>
                      <m:sSupPr>
                        <m:ctrlPr>
                          <a:rPr lang="en-US" altLang="ja-JP" sz="2800" i="1" dirty="0">
                            <a:latin typeface="Cambria Math"/>
                          </a:rPr>
                        </m:ctrlPr>
                      </m:sSupPr>
                      <m:e>
                        <m:r>
                          <m:rPr>
                            <m:nor/>
                          </m:rPr>
                          <a:rPr lang="ja-JP" altLang="en-US" sz="2800" dirty="0"/>
                          <m:t>✕</m:t>
                        </m:r>
                        <m:r>
                          <m:rPr>
                            <m:nor/>
                          </m:rPr>
                          <a:rPr lang="en-US" altLang="ja-JP" sz="2800" dirty="0"/>
                          <m:t>10</m:t>
                        </m:r>
                      </m:e>
                      <m:sup>
                        <m:r>
                          <a:rPr lang="en-US" altLang="ja-JP" sz="2800" b="0" i="1" dirty="0" smtClean="0">
                            <a:latin typeface="Cambria Math"/>
                          </a:rPr>
                          <m:t>5</m:t>
                        </m:r>
                      </m:sup>
                    </m:sSup>
                  </m:oMath>
                </a14:m>
                <a:endParaRPr lang="en-US" altLang="ja-JP" sz="2800" dirty="0" smtClean="0"/>
              </a:p>
            </p:txBody>
          </p:sp>
        </mc:Choice>
        <mc:Fallback xmlns="">
          <p:sp>
            <p:nvSpPr>
              <p:cNvPr id="11" name="テキスト ボックス 1"/>
              <p:cNvSpPr txBox="1">
                <a:spLocks noRot="1" noChangeAspect="1" noMove="1" noResize="1" noEditPoints="1" noAdjustHandles="1" noChangeArrowheads="1" noChangeShapeType="1" noTextEdit="1"/>
              </p:cNvSpPr>
              <p:nvPr/>
            </p:nvSpPr>
            <p:spPr>
              <a:xfrm>
                <a:off x="3238713" y="4910648"/>
                <a:ext cx="2290030" cy="692696"/>
              </a:xfrm>
              <a:prstGeom prst="rect">
                <a:avLst/>
              </a:prstGeom>
              <a:blipFill rotWithShape="1">
                <a:blip r:embed="rId5"/>
                <a:stretch>
                  <a:fillRect l="-5319" t="-885" b="-7965"/>
                </a:stretch>
              </a:blipFill>
            </p:spPr>
            <p:txBody>
              <a:bodyPr/>
              <a:lstStyle/>
              <a:p>
                <a:r>
                  <a:rPr lang="ja-JP" altLang="en-US">
                    <a:noFill/>
                  </a:rPr>
                  <a:t> </a:t>
                </a:r>
              </a:p>
            </p:txBody>
          </p:sp>
        </mc:Fallback>
      </mc:AlternateContent>
      <mc:AlternateContent xmlns:mc="http://schemas.openxmlformats.org/markup-compatibility/2006" xmlns:a14="http://schemas.microsoft.com/office/drawing/2010/main">
        <mc:Choice Requires="a14">
          <p:sp>
            <p:nvSpPr>
              <p:cNvPr id="16" name="テキスト ボックス 1"/>
              <p:cNvSpPr txBox="1"/>
              <p:nvPr/>
            </p:nvSpPr>
            <p:spPr>
              <a:xfrm>
                <a:off x="639180" y="4910648"/>
                <a:ext cx="2348644" cy="692696"/>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14:m>
                  <m:oMathPara xmlns:m="http://schemas.openxmlformats.org/officeDocument/2006/math">
                    <m:oMathParaPr>
                      <m:jc m:val="centerGroup"/>
                    </m:oMathParaPr>
                    <m:oMath xmlns:m="http://schemas.openxmlformats.org/officeDocument/2006/math">
                      <m:r>
                        <m:rPr>
                          <m:nor/>
                        </m:rPr>
                        <a:rPr lang="en-US" altLang="ja-JP" sz="2800" dirty="0"/>
                        <m:t>5</m:t>
                      </m:r>
                      <m:r>
                        <m:rPr>
                          <m:nor/>
                        </m:rPr>
                        <a:rPr lang="en-US" altLang="ja-JP" sz="2800" i="1" dirty="0"/>
                        <m:t>.</m:t>
                      </m:r>
                      <m:r>
                        <m:rPr>
                          <m:nor/>
                        </m:rPr>
                        <a:rPr lang="en-US" altLang="ja-JP" sz="2800" dirty="0"/>
                        <m:t>12</m:t>
                      </m:r>
                      <m:r>
                        <m:rPr>
                          <m:nor/>
                        </m:rPr>
                        <a:rPr lang="ja-JP" altLang="en-US" sz="2800" dirty="0"/>
                        <m:t>✕</m:t>
                      </m:r>
                      <m:sSup>
                        <m:sSupPr>
                          <m:ctrlPr>
                            <a:rPr lang="en-US" altLang="ja-JP" sz="2800" i="1" dirty="0" smtClean="0">
                              <a:latin typeface="Cambria Math"/>
                            </a:rPr>
                          </m:ctrlPr>
                        </m:sSupPr>
                        <m:e>
                          <m:r>
                            <m:rPr>
                              <m:nor/>
                            </m:rPr>
                            <a:rPr lang="en-US" altLang="ja-JP" sz="2800" dirty="0"/>
                            <m:t>10</m:t>
                          </m:r>
                        </m:e>
                        <m:sup>
                          <m:r>
                            <a:rPr lang="en-US" altLang="ja-JP" sz="2800" b="0" i="1" dirty="0" smtClean="0">
                              <a:latin typeface="Cambria Math"/>
                            </a:rPr>
                            <m:t>4</m:t>
                          </m:r>
                        </m:sup>
                      </m:sSup>
                    </m:oMath>
                  </m:oMathPara>
                </a14:m>
                <a:endParaRPr lang="en-US" altLang="ja-JP" sz="2800" dirty="0" smtClean="0"/>
              </a:p>
            </p:txBody>
          </p:sp>
        </mc:Choice>
        <mc:Fallback xmlns="">
          <p:sp>
            <p:nvSpPr>
              <p:cNvPr id="16" name="テキスト ボックス 1"/>
              <p:cNvSpPr txBox="1">
                <a:spLocks noRot="1" noChangeAspect="1" noMove="1" noResize="1" noEditPoints="1" noAdjustHandles="1" noChangeArrowheads="1" noChangeShapeType="1" noTextEdit="1"/>
              </p:cNvSpPr>
              <p:nvPr/>
            </p:nvSpPr>
            <p:spPr>
              <a:xfrm>
                <a:off x="639180" y="4910648"/>
                <a:ext cx="2348644" cy="692696"/>
              </a:xfrm>
              <a:prstGeom prst="rect">
                <a:avLst/>
              </a:prstGeom>
              <a:blipFill rotWithShape="1">
                <a:blip r:embed="rId6"/>
                <a:stretch>
                  <a:fillRect/>
                </a:stretch>
              </a:blipFill>
            </p:spPr>
            <p:txBody>
              <a:bodyPr/>
              <a:lstStyle/>
              <a:p>
                <a:r>
                  <a:rPr lang="ja-JP" altLang="en-US">
                    <a:noFill/>
                  </a:rPr>
                  <a:t> </a:t>
                </a:r>
              </a:p>
            </p:txBody>
          </p:sp>
        </mc:Fallback>
      </mc:AlternateContent>
      <p:graphicFrame>
        <p:nvGraphicFramePr>
          <p:cNvPr id="17" name="グラフ 16"/>
          <p:cNvGraphicFramePr>
            <a:graphicFrameLocks/>
          </p:cNvGraphicFramePr>
          <p:nvPr>
            <p:extLst>
              <p:ext uri="{D42A27DB-BD31-4B8C-83A1-F6EECF244321}">
                <p14:modId xmlns:p14="http://schemas.microsoft.com/office/powerpoint/2010/main" val="4169158006"/>
              </p:ext>
            </p:extLst>
          </p:nvPr>
        </p:nvGraphicFramePr>
        <p:xfrm>
          <a:off x="6300192" y="1628800"/>
          <a:ext cx="2592288" cy="4373655"/>
        </p:xfrm>
        <a:graphic>
          <a:graphicData uri="http://schemas.openxmlformats.org/drawingml/2006/chart">
            <c:chart xmlns:c="http://schemas.openxmlformats.org/drawingml/2006/chart" xmlns:r="http://schemas.openxmlformats.org/officeDocument/2006/relationships" r:id="rId7"/>
          </a:graphicData>
        </a:graphic>
      </p:graphicFrame>
      <p:sp>
        <p:nvSpPr>
          <p:cNvPr id="18" name="テキスト ボックス 1"/>
          <p:cNvSpPr txBox="1"/>
          <p:nvPr/>
        </p:nvSpPr>
        <p:spPr>
          <a:xfrm>
            <a:off x="6912768" y="1083980"/>
            <a:ext cx="1979712" cy="692696"/>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altLang="ja-JP" sz="4000" dirty="0" smtClean="0"/>
              <a:t>NASA</a:t>
            </a:r>
            <a:endParaRPr lang="ja-JP" altLang="en-US" sz="4000" dirty="0"/>
          </a:p>
        </p:txBody>
      </p:sp>
      <mc:AlternateContent xmlns:mc="http://schemas.openxmlformats.org/markup-compatibility/2006" xmlns:a14="http://schemas.microsoft.com/office/drawing/2010/main">
        <mc:Choice Requires="a14">
          <p:sp>
            <p:nvSpPr>
              <p:cNvPr id="19" name="テキスト ボックス 1"/>
              <p:cNvSpPr txBox="1"/>
              <p:nvPr/>
            </p:nvSpPr>
            <p:spPr>
              <a:xfrm>
                <a:off x="5207582" y="4910648"/>
                <a:ext cx="2290030" cy="692696"/>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14:m>
                  <m:oMathPara xmlns:m="http://schemas.openxmlformats.org/officeDocument/2006/math">
                    <m:oMathParaPr>
                      <m:jc m:val="centerGroup"/>
                    </m:oMathParaPr>
                    <m:oMath xmlns:m="http://schemas.openxmlformats.org/officeDocument/2006/math">
                      <m:r>
                        <m:rPr>
                          <m:nor/>
                        </m:rPr>
                        <a:rPr lang="en-US" altLang="ja-JP" sz="2800" dirty="0">
                          <a:latin typeface="Cambria Math"/>
                        </a:rPr>
                        <m:t>3</m:t>
                      </m:r>
                      <m:r>
                        <m:rPr>
                          <m:nor/>
                        </m:rPr>
                        <a:rPr lang="en-US" altLang="ja-JP" sz="2800" b="0" i="0" dirty="0" smtClean="0">
                          <a:latin typeface="Cambria Math"/>
                        </a:rPr>
                        <m:t>.14</m:t>
                      </m:r>
                      <m:r>
                        <m:rPr>
                          <m:nor/>
                        </m:rPr>
                        <a:rPr lang="ja-JP" altLang="en-US" sz="2800" dirty="0"/>
                        <m:t>✕</m:t>
                      </m:r>
                      <m:sSup>
                        <m:sSupPr>
                          <m:ctrlPr>
                            <a:rPr lang="en-US" altLang="ja-JP" sz="2800" i="1" dirty="0" smtClean="0">
                              <a:latin typeface="Cambria Math"/>
                            </a:rPr>
                          </m:ctrlPr>
                        </m:sSupPr>
                        <m:e>
                          <m:r>
                            <m:rPr>
                              <m:nor/>
                            </m:rPr>
                            <a:rPr lang="en-US" altLang="ja-JP" sz="2800" dirty="0"/>
                            <m:t>10</m:t>
                          </m:r>
                        </m:e>
                        <m:sup>
                          <m:r>
                            <a:rPr lang="en-US" altLang="ja-JP" sz="2800" b="0" i="1" dirty="0" smtClean="0">
                              <a:latin typeface="Cambria Math"/>
                            </a:rPr>
                            <m:t>6</m:t>
                          </m:r>
                        </m:sup>
                      </m:sSup>
                    </m:oMath>
                  </m:oMathPara>
                </a14:m>
                <a:endParaRPr lang="en-US" altLang="ja-JP" sz="2800" dirty="0"/>
              </a:p>
            </p:txBody>
          </p:sp>
        </mc:Choice>
        <mc:Fallback xmlns="">
          <p:sp>
            <p:nvSpPr>
              <p:cNvPr id="19" name="テキスト ボックス 1"/>
              <p:cNvSpPr txBox="1">
                <a:spLocks noRot="1" noChangeAspect="1" noMove="1" noResize="1" noEditPoints="1" noAdjustHandles="1" noChangeArrowheads="1" noChangeShapeType="1" noTextEdit="1"/>
              </p:cNvSpPr>
              <p:nvPr/>
            </p:nvSpPr>
            <p:spPr>
              <a:xfrm>
                <a:off x="5207582" y="4910648"/>
                <a:ext cx="2290030" cy="692696"/>
              </a:xfrm>
              <a:prstGeom prst="rect">
                <a:avLst/>
              </a:prstGeom>
              <a:blipFill rotWithShape="1">
                <a:blip r:embed="rId8"/>
                <a:stretch>
                  <a:fillRect/>
                </a:stretch>
              </a:blipFill>
            </p:spPr>
            <p:txBody>
              <a:bodyPr/>
              <a:lstStyle/>
              <a:p>
                <a:r>
                  <a:rPr lang="ja-JP" altLang="en-US">
                    <a:noFill/>
                  </a:rPr>
                  <a:t> </a:t>
                </a:r>
              </a:p>
            </p:txBody>
          </p:sp>
        </mc:Fallback>
      </mc:AlternateContent>
      <p:sp>
        <p:nvSpPr>
          <p:cNvPr id="3" name="スライド番号プレースホルダー 2"/>
          <p:cNvSpPr>
            <a:spLocks noGrp="1"/>
          </p:cNvSpPr>
          <p:nvPr>
            <p:ph type="sldNum" sz="quarter" idx="12"/>
          </p:nvPr>
        </p:nvSpPr>
        <p:spPr/>
        <p:txBody>
          <a:bodyPr/>
          <a:lstStyle/>
          <a:p>
            <a:fld id="{CE417BAC-85B5-4DF5-BDC9-3FEF99C0B2AD}" type="slidenum">
              <a:rPr kumimoji="1" lang="ja-JP" altLang="en-US" smtClean="0"/>
              <a:t>24</a:t>
            </a:fld>
            <a:endParaRPr kumimoji="1" lang="ja-JP" altLang="en-US" dirty="0"/>
          </a:p>
        </p:txBody>
      </p:sp>
      <p:sp>
        <p:nvSpPr>
          <p:cNvPr id="15" name="テキスト ボックス 1"/>
          <p:cNvSpPr txBox="1"/>
          <p:nvPr/>
        </p:nvSpPr>
        <p:spPr>
          <a:xfrm>
            <a:off x="555457" y="5674940"/>
            <a:ext cx="5096663" cy="346348"/>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ja-JP" altLang="en-US" sz="2800" dirty="0" smtClean="0"/>
              <a:t>利用した文法はすべて同じ</a:t>
            </a:r>
            <a:endParaRPr lang="en-US" altLang="ja-JP" sz="2800" dirty="0" smtClean="0"/>
          </a:p>
          <a:p>
            <a:r>
              <a:rPr lang="en-US" altLang="ja-JP" sz="2800" dirty="0"/>
              <a:t>	</a:t>
            </a:r>
            <a:r>
              <a:rPr lang="en-US" altLang="ja-JP" sz="2800" dirty="0" smtClean="0"/>
              <a:t>(</a:t>
            </a:r>
            <a:r>
              <a:rPr lang="ja-JP" altLang="en-US" sz="2800" dirty="0" smtClean="0"/>
              <a:t>パラメータのみ異なる</a:t>
            </a:r>
            <a:r>
              <a:rPr lang="en-US" altLang="ja-JP" sz="2800" dirty="0" smtClean="0"/>
              <a:t>)</a:t>
            </a:r>
          </a:p>
        </p:txBody>
      </p:sp>
      <p:sp>
        <p:nvSpPr>
          <p:cNvPr id="20" name="テキスト ボックス 1"/>
          <p:cNvSpPr txBox="1"/>
          <p:nvPr/>
        </p:nvSpPr>
        <p:spPr>
          <a:xfrm>
            <a:off x="63116" y="4581128"/>
            <a:ext cx="2348644" cy="692696"/>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ja-JP" altLang="en-US" sz="2800" dirty="0" smtClean="0"/>
              <a:t>エントロピー</a:t>
            </a:r>
            <a:endParaRPr lang="en-US" altLang="ja-JP" sz="2800" dirty="0" smtClean="0"/>
          </a:p>
        </p:txBody>
      </p:sp>
    </p:spTree>
    <p:extLst>
      <p:ext uri="{BB962C8B-B14F-4D97-AF65-F5344CB8AC3E}">
        <p14:creationId xmlns:p14="http://schemas.microsoft.com/office/powerpoint/2010/main" val="18996275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結論</a:t>
            </a:r>
            <a:endParaRPr kumimoji="1" lang="ja-JP" altLang="en-US" dirty="0"/>
          </a:p>
        </p:txBody>
      </p:sp>
      <p:sp>
        <p:nvSpPr>
          <p:cNvPr id="3" name="コンテンツ プレースホルダー 2"/>
          <p:cNvSpPr>
            <a:spLocks noGrp="1"/>
          </p:cNvSpPr>
          <p:nvPr>
            <p:ph idx="1"/>
          </p:nvPr>
        </p:nvSpPr>
        <p:spPr/>
        <p:txBody>
          <a:bodyPr>
            <a:normAutofit fontScale="92500" lnSpcReduction="10000"/>
          </a:bodyPr>
          <a:lstStyle/>
          <a:p>
            <a:r>
              <a:rPr lang="en-US" altLang="ja-JP" dirty="0" smtClean="0"/>
              <a:t>prefix</a:t>
            </a:r>
            <a:r>
              <a:rPr lang="ja-JP" altLang="en-US" dirty="0" smtClean="0"/>
              <a:t>が長いとき</a:t>
            </a:r>
            <a:r>
              <a:rPr lang="ja-JP" altLang="en-US" dirty="0"/>
              <a:t>提案法の性能</a:t>
            </a:r>
            <a:r>
              <a:rPr lang="ja-JP" altLang="en-US" dirty="0" smtClean="0"/>
              <a:t>が良い</a:t>
            </a:r>
            <a:endParaRPr kumimoji="1" lang="en-US" altLang="ja-JP" dirty="0" smtClean="0"/>
          </a:p>
          <a:p>
            <a:endParaRPr kumimoji="1" lang="en-US" altLang="ja-JP" dirty="0" smtClean="0"/>
          </a:p>
          <a:p>
            <a:r>
              <a:rPr kumimoji="1" lang="ja-JP" altLang="en-US" dirty="0" smtClean="0"/>
              <a:t>提案法が他の手法に比べ優位に働く場合の基準として</a:t>
            </a:r>
            <a:r>
              <a:rPr lang="ja-JP" altLang="en-US" dirty="0" smtClean="0"/>
              <a:t>エントロピーが利用できる可能性がある</a:t>
            </a:r>
            <a:endParaRPr kumimoji="1" lang="en-US" altLang="ja-JP" dirty="0" smtClean="0"/>
          </a:p>
          <a:p>
            <a:endParaRPr kumimoji="1" lang="en-US" altLang="ja-JP" dirty="0" smtClean="0"/>
          </a:p>
          <a:p>
            <a:r>
              <a:rPr lang="en-US" altLang="ja-JP" dirty="0"/>
              <a:t>prefix</a:t>
            </a:r>
            <a:r>
              <a:rPr lang="ja-JP" altLang="en-US" dirty="0" smtClean="0"/>
              <a:t>が</a:t>
            </a:r>
            <a:r>
              <a:rPr lang="ja-JP" altLang="en-US" dirty="0"/>
              <a:t>短い</a:t>
            </a:r>
            <a:r>
              <a:rPr lang="ja-JP" altLang="en-US" dirty="0" smtClean="0"/>
              <a:t>とき提案法よりその他の手法の方が良い場合がある</a:t>
            </a:r>
            <a:endParaRPr lang="en-US" altLang="ja-JP" dirty="0" smtClean="0"/>
          </a:p>
          <a:p>
            <a:pPr lvl="1"/>
            <a:r>
              <a:rPr kumimoji="1" lang="ja-JP" altLang="en-US" dirty="0" smtClean="0"/>
              <a:t>ただし，</a:t>
            </a:r>
            <a:r>
              <a:rPr lang="ja-JP" altLang="en-US" dirty="0"/>
              <a:t>最尤構文</a:t>
            </a:r>
            <a:r>
              <a:rPr lang="ja-JP" altLang="en-US" dirty="0" smtClean="0"/>
              <a:t>木の出力は提案法でしか利用できない</a:t>
            </a:r>
            <a:endParaRPr kumimoji="1" lang="ja-JP" altLang="en-US" dirty="0"/>
          </a:p>
        </p:txBody>
      </p:sp>
      <p:sp>
        <p:nvSpPr>
          <p:cNvPr id="4" name="スライド番号プレースホルダー 3"/>
          <p:cNvSpPr>
            <a:spLocks noGrp="1"/>
          </p:cNvSpPr>
          <p:nvPr>
            <p:ph type="sldNum" sz="quarter" idx="12"/>
          </p:nvPr>
        </p:nvSpPr>
        <p:spPr/>
        <p:txBody>
          <a:bodyPr/>
          <a:lstStyle/>
          <a:p>
            <a:fld id="{CE417BAC-85B5-4DF5-BDC9-3FEF99C0B2AD}" type="slidenum">
              <a:rPr kumimoji="1" lang="ja-JP" altLang="en-US" smtClean="0"/>
              <a:t>25</a:t>
            </a:fld>
            <a:endParaRPr kumimoji="1" lang="ja-JP" altLang="en-US"/>
          </a:p>
        </p:txBody>
      </p:sp>
    </p:spTree>
    <p:extLst>
      <p:ext uri="{BB962C8B-B14F-4D97-AF65-F5344CB8AC3E}">
        <p14:creationId xmlns:p14="http://schemas.microsoft.com/office/powerpoint/2010/main" val="399586409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提案法の</a:t>
            </a:r>
            <a:r>
              <a:rPr lang="ja-JP" altLang="en-US" dirty="0" smtClean="0"/>
              <a:t>利用</a:t>
            </a:r>
            <a:r>
              <a:rPr lang="en-US" altLang="ja-JP" dirty="0" smtClean="0"/>
              <a:t>(1/2)</a:t>
            </a:r>
            <a:endParaRPr kumimoji="1" lang="ja-JP" altLang="en-US" dirty="0"/>
          </a:p>
        </p:txBody>
      </p:sp>
      <p:sp>
        <p:nvSpPr>
          <p:cNvPr id="5" name="コンテンツ プレースホルダー 2"/>
          <p:cNvSpPr txBox="1">
            <a:spLocks/>
          </p:cNvSpPr>
          <p:nvPr/>
        </p:nvSpPr>
        <p:spPr>
          <a:xfrm>
            <a:off x="516379" y="4725144"/>
            <a:ext cx="1459732" cy="956189"/>
          </a:xfrm>
          <a:prstGeom prst="rect">
            <a:avLst/>
          </a:prstGeom>
        </p:spPr>
        <p:style>
          <a:lnRef idx="2">
            <a:schemeClr val="accent1"/>
          </a:lnRef>
          <a:fillRef idx="1">
            <a:schemeClr val="lt1"/>
          </a:fillRef>
          <a:effectRef idx="0">
            <a:schemeClr val="accent1"/>
          </a:effectRef>
          <a:fontRef idx="minor">
            <a:schemeClr val="dk1"/>
          </a:fontRef>
        </p:style>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pPr marL="0" indent="0" algn="ctr">
              <a:buNone/>
            </a:pPr>
            <a:r>
              <a:rPr lang="en-US" altLang="ja-JP" sz="2400" dirty="0" smtClean="0">
                <a:latin typeface="ＭＳ Ｐゴシック" pitchFamily="50" charset="-128"/>
                <a:ea typeface="ＭＳ Ｐゴシック" pitchFamily="50" charset="-128"/>
              </a:rPr>
              <a:t>Get</a:t>
            </a:r>
            <a:r>
              <a:rPr lang="ja-JP" altLang="en-US" sz="2400" dirty="0">
                <a:latin typeface="ＭＳ Ｐゴシック" pitchFamily="50" charset="-128"/>
                <a:ea typeface="ＭＳ Ｐゴシック" pitchFamily="50" charset="-128"/>
              </a:rPr>
              <a:t> </a:t>
            </a:r>
            <a:r>
              <a:rPr lang="en-US" altLang="ja-JP" sz="2400" dirty="0" smtClean="0">
                <a:latin typeface="ＭＳ Ｐゴシック" pitchFamily="50" charset="-128"/>
                <a:ea typeface="ＭＳ Ｐゴシック" pitchFamily="50" charset="-128"/>
              </a:rPr>
              <a:t>“A”</a:t>
            </a:r>
          </a:p>
          <a:p>
            <a:pPr marL="0" indent="0" algn="ctr">
              <a:buNone/>
            </a:pPr>
            <a:r>
              <a:rPr lang="en-US" altLang="ja-JP" sz="2400" dirty="0" smtClean="0">
                <a:latin typeface="ＭＳ Ｐゴシック" pitchFamily="50" charset="-128"/>
                <a:ea typeface="ＭＳ Ｐゴシック" pitchFamily="50" charset="-128"/>
              </a:rPr>
              <a:t>page</a:t>
            </a:r>
          </a:p>
        </p:txBody>
      </p:sp>
      <p:cxnSp>
        <p:nvCxnSpPr>
          <p:cNvPr id="6" name="直線コネクタ 5"/>
          <p:cNvCxnSpPr/>
          <p:nvPr/>
        </p:nvCxnSpPr>
        <p:spPr>
          <a:xfrm flipV="1">
            <a:off x="1246245" y="4409792"/>
            <a:ext cx="108373" cy="301692"/>
          </a:xfrm>
          <a:prstGeom prst="line">
            <a:avLst/>
          </a:prstGeom>
        </p:spPr>
        <p:style>
          <a:lnRef idx="1">
            <a:schemeClr val="accent1"/>
          </a:lnRef>
          <a:fillRef idx="0">
            <a:schemeClr val="accent1"/>
          </a:fillRef>
          <a:effectRef idx="0">
            <a:schemeClr val="accent1"/>
          </a:effectRef>
          <a:fontRef idx="minor">
            <a:schemeClr val="tx1"/>
          </a:fontRef>
        </p:style>
      </p:cxnSp>
      <p:sp>
        <p:nvSpPr>
          <p:cNvPr id="7" name="正方形/長方形 6"/>
          <p:cNvSpPr/>
          <p:nvPr/>
        </p:nvSpPr>
        <p:spPr>
          <a:xfrm>
            <a:off x="5929039" y="3031597"/>
            <a:ext cx="1902893" cy="523220"/>
          </a:xfrm>
          <a:prstGeom prst="rect">
            <a:avLst/>
          </a:prstGeom>
        </p:spPr>
        <p:txBody>
          <a:bodyPr wrap="square">
            <a:spAutoFit/>
          </a:bodyPr>
          <a:lstStyle/>
          <a:p>
            <a:r>
              <a:rPr lang="en-US" altLang="ja-JP" sz="2800" dirty="0" smtClean="0">
                <a:latin typeface="ＭＳ Ｐゴシック" pitchFamily="50" charset="-128"/>
                <a:ea typeface="ＭＳ Ｐゴシック" pitchFamily="50" charset="-128"/>
              </a:rPr>
              <a:t>Shopping</a:t>
            </a:r>
            <a:endParaRPr lang="ja-JP" altLang="en-US" sz="2400" dirty="0"/>
          </a:p>
        </p:txBody>
      </p:sp>
      <p:sp>
        <p:nvSpPr>
          <p:cNvPr id="8" name="正方形/長方形 7"/>
          <p:cNvSpPr/>
          <p:nvPr/>
        </p:nvSpPr>
        <p:spPr>
          <a:xfrm>
            <a:off x="4211960" y="3293207"/>
            <a:ext cx="1391553" cy="461665"/>
          </a:xfrm>
          <a:prstGeom prst="rect">
            <a:avLst/>
          </a:prstGeom>
        </p:spPr>
        <p:txBody>
          <a:bodyPr wrap="square">
            <a:spAutoFit/>
          </a:bodyPr>
          <a:lstStyle/>
          <a:p>
            <a:r>
              <a:rPr lang="en-US" altLang="ja-JP" sz="2400" dirty="0" smtClean="0">
                <a:latin typeface="ＭＳ Ｐゴシック" pitchFamily="50" charset="-128"/>
                <a:ea typeface="ＭＳ Ｐゴシック" pitchFamily="50" charset="-128"/>
              </a:rPr>
              <a:t>Search</a:t>
            </a:r>
            <a:endParaRPr lang="ja-JP" altLang="en-US" sz="2400" dirty="0"/>
          </a:p>
        </p:txBody>
      </p:sp>
      <p:cxnSp>
        <p:nvCxnSpPr>
          <p:cNvPr id="10" name="直線コネクタ 9"/>
          <p:cNvCxnSpPr/>
          <p:nvPr/>
        </p:nvCxnSpPr>
        <p:spPr>
          <a:xfrm flipH="1" flipV="1">
            <a:off x="7320876" y="3678924"/>
            <a:ext cx="511056" cy="1032560"/>
          </a:xfrm>
          <a:prstGeom prst="line">
            <a:avLst/>
          </a:prstGeom>
        </p:spPr>
        <p:style>
          <a:lnRef idx="1">
            <a:schemeClr val="accent1"/>
          </a:lnRef>
          <a:fillRef idx="0">
            <a:schemeClr val="accent1"/>
          </a:fillRef>
          <a:effectRef idx="0">
            <a:schemeClr val="accent1"/>
          </a:effectRef>
          <a:fontRef idx="minor">
            <a:schemeClr val="tx1"/>
          </a:fontRef>
        </p:style>
      </p:cxnSp>
      <p:sp>
        <p:nvSpPr>
          <p:cNvPr id="11" name="正方形/長方形 10"/>
          <p:cNvSpPr/>
          <p:nvPr/>
        </p:nvSpPr>
        <p:spPr>
          <a:xfrm>
            <a:off x="6533274" y="2299864"/>
            <a:ext cx="535894" cy="584775"/>
          </a:xfrm>
          <a:prstGeom prst="rect">
            <a:avLst/>
          </a:prstGeom>
        </p:spPr>
        <p:txBody>
          <a:bodyPr wrap="square">
            <a:spAutoFit/>
          </a:bodyPr>
          <a:lstStyle/>
          <a:p>
            <a:r>
              <a:rPr lang="en-US" altLang="ja-JP" sz="3200" dirty="0" smtClean="0">
                <a:latin typeface="ＭＳ Ｐゴシック" pitchFamily="50" charset="-128"/>
                <a:ea typeface="ＭＳ Ｐゴシック" pitchFamily="50" charset="-128"/>
              </a:rPr>
              <a:t>S</a:t>
            </a:r>
            <a:endParaRPr lang="ja-JP" altLang="en-US" sz="3200" dirty="0"/>
          </a:p>
        </p:txBody>
      </p:sp>
      <p:cxnSp>
        <p:nvCxnSpPr>
          <p:cNvPr id="12" name="直線コネクタ 11"/>
          <p:cNvCxnSpPr/>
          <p:nvPr/>
        </p:nvCxnSpPr>
        <p:spPr>
          <a:xfrm flipV="1">
            <a:off x="5292080" y="3356992"/>
            <a:ext cx="633246" cy="97885"/>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直線コネクタ 12"/>
          <p:cNvCxnSpPr>
            <a:endCxn id="11" idx="2"/>
          </p:cNvCxnSpPr>
          <p:nvPr/>
        </p:nvCxnSpPr>
        <p:spPr>
          <a:xfrm flipV="1">
            <a:off x="6801221" y="2884639"/>
            <a:ext cx="0" cy="145695"/>
          </a:xfrm>
          <a:prstGeom prst="line">
            <a:avLst/>
          </a:prstGeom>
        </p:spPr>
        <p:style>
          <a:lnRef idx="1">
            <a:schemeClr val="accent1"/>
          </a:lnRef>
          <a:fillRef idx="0">
            <a:schemeClr val="accent1"/>
          </a:fillRef>
          <a:effectRef idx="0">
            <a:schemeClr val="accent1"/>
          </a:effectRef>
          <a:fontRef idx="minor">
            <a:schemeClr val="tx1"/>
          </a:fontRef>
        </p:style>
      </p:cxnSp>
      <p:sp>
        <p:nvSpPr>
          <p:cNvPr id="14" name="コンテンツ プレースホルダー 2"/>
          <p:cNvSpPr txBox="1">
            <a:spLocks/>
          </p:cNvSpPr>
          <p:nvPr/>
        </p:nvSpPr>
        <p:spPr>
          <a:xfrm>
            <a:off x="5671692" y="4748724"/>
            <a:ext cx="1459732" cy="932610"/>
          </a:xfrm>
          <a:prstGeom prst="rect">
            <a:avLst/>
          </a:prstGeom>
        </p:spPr>
        <p:style>
          <a:lnRef idx="2">
            <a:schemeClr val="accent1"/>
          </a:lnRef>
          <a:fillRef idx="1">
            <a:schemeClr val="lt1"/>
          </a:fillRef>
          <a:effectRef idx="0">
            <a:schemeClr val="accent1"/>
          </a:effectRef>
          <a:fontRef idx="minor">
            <a:schemeClr val="dk1"/>
          </a:fontRef>
        </p:style>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pPr marL="0" indent="0" algn="ctr">
              <a:buNone/>
            </a:pPr>
            <a:r>
              <a:rPr lang="en-US" altLang="ja-JP" sz="2400" dirty="0" smtClean="0">
                <a:latin typeface="ＭＳ Ｐゴシック" pitchFamily="50" charset="-128"/>
                <a:ea typeface="ＭＳ Ｐゴシック" pitchFamily="50" charset="-128"/>
              </a:rPr>
              <a:t>Get “C”</a:t>
            </a:r>
          </a:p>
          <a:p>
            <a:pPr marL="0" indent="0" algn="ctr">
              <a:buNone/>
            </a:pPr>
            <a:r>
              <a:rPr lang="en-US" altLang="ja-JP" sz="2400" dirty="0" smtClean="0">
                <a:latin typeface="ＭＳ Ｐゴシック" pitchFamily="50" charset="-128"/>
                <a:ea typeface="ＭＳ Ｐゴシック" pitchFamily="50" charset="-128"/>
              </a:rPr>
              <a:t>page</a:t>
            </a:r>
          </a:p>
        </p:txBody>
      </p:sp>
      <p:sp>
        <p:nvSpPr>
          <p:cNvPr id="15" name="コンテンツ プレースホルダー 2"/>
          <p:cNvSpPr txBox="1">
            <a:spLocks/>
          </p:cNvSpPr>
          <p:nvPr/>
        </p:nvSpPr>
        <p:spPr>
          <a:xfrm>
            <a:off x="7306548" y="4759716"/>
            <a:ext cx="1459732" cy="921617"/>
          </a:xfrm>
          <a:prstGeom prst="rect">
            <a:avLst/>
          </a:prstGeom>
          <a:ln>
            <a:prstDash val="sysDash"/>
          </a:ln>
        </p:spPr>
        <p:style>
          <a:lnRef idx="2">
            <a:schemeClr val="accent1"/>
          </a:lnRef>
          <a:fillRef idx="1">
            <a:schemeClr val="lt1"/>
          </a:fillRef>
          <a:effectRef idx="0">
            <a:schemeClr val="accent1"/>
          </a:effectRef>
          <a:fontRef idx="minor">
            <a:schemeClr val="dk1"/>
          </a:fontRef>
        </p:style>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pPr marL="0" indent="0" algn="ctr">
              <a:buNone/>
            </a:pPr>
            <a:r>
              <a:rPr lang="en-US" altLang="ja-JP" sz="2400" dirty="0" smtClean="0">
                <a:latin typeface="ＭＳ Ｐゴシック" pitchFamily="50" charset="-128"/>
                <a:ea typeface="ＭＳ Ｐゴシック" pitchFamily="50" charset="-128"/>
              </a:rPr>
              <a:t>Buy</a:t>
            </a:r>
          </a:p>
          <a:p>
            <a:pPr marL="0" indent="0" algn="ctr">
              <a:buNone/>
            </a:pPr>
            <a:r>
              <a:rPr lang="en-US" altLang="ja-JP" sz="2400" dirty="0" smtClean="0">
                <a:latin typeface="ＭＳ Ｐゴシック" pitchFamily="50" charset="-128"/>
                <a:ea typeface="ＭＳ Ｐゴシック" pitchFamily="50" charset="-128"/>
              </a:rPr>
              <a:t>“book D”</a:t>
            </a:r>
          </a:p>
          <a:p>
            <a:pPr marL="0" indent="0" algn="ctr">
              <a:buNone/>
            </a:pPr>
            <a:endParaRPr lang="en-US" altLang="ja-JP" sz="2400" dirty="0" smtClean="0">
              <a:latin typeface="ＭＳ Ｐゴシック" pitchFamily="50" charset="-128"/>
              <a:ea typeface="ＭＳ Ｐゴシック" pitchFamily="50" charset="-128"/>
            </a:endParaRPr>
          </a:p>
        </p:txBody>
      </p:sp>
      <p:sp>
        <p:nvSpPr>
          <p:cNvPr id="20" name="正方形/長方形 19"/>
          <p:cNvSpPr/>
          <p:nvPr/>
        </p:nvSpPr>
        <p:spPr>
          <a:xfrm>
            <a:off x="251520" y="1703710"/>
            <a:ext cx="9073008" cy="1077218"/>
          </a:xfrm>
          <a:prstGeom prst="rect">
            <a:avLst/>
          </a:prstGeom>
        </p:spPr>
        <p:txBody>
          <a:bodyPr wrap="square">
            <a:spAutoFit/>
          </a:bodyPr>
          <a:lstStyle/>
          <a:p>
            <a:r>
              <a:rPr lang="ja-JP" altLang="en-US" sz="3200" dirty="0"/>
              <a:t>最尤構文木の</a:t>
            </a:r>
            <a:r>
              <a:rPr lang="ja-JP" altLang="en-US" sz="3200" dirty="0" smtClean="0"/>
              <a:t>出力 </a:t>
            </a:r>
            <a:r>
              <a:rPr lang="en-US" altLang="ja-JP" sz="3200" dirty="0" smtClean="0"/>
              <a:t>[</a:t>
            </a:r>
            <a:r>
              <a:rPr lang="en-US" altLang="ja-JP" sz="3200" dirty="0" err="1"/>
              <a:t>Jelinek</a:t>
            </a:r>
            <a:r>
              <a:rPr lang="en-US" altLang="ja-JP" sz="3200" dirty="0"/>
              <a:t> 85]</a:t>
            </a:r>
          </a:p>
          <a:p>
            <a:r>
              <a:rPr lang="ja-JP" altLang="en-US" sz="3200" dirty="0">
                <a:latin typeface="+mn-ea"/>
              </a:rPr>
              <a:t>→</a:t>
            </a:r>
            <a:r>
              <a:rPr lang="en-US" altLang="ja-JP" sz="3200" dirty="0"/>
              <a:t>	Web</a:t>
            </a:r>
            <a:r>
              <a:rPr lang="ja-JP" altLang="en-US" sz="3200" dirty="0"/>
              <a:t>サイトの</a:t>
            </a:r>
            <a:r>
              <a:rPr lang="ja-JP" altLang="en-US" sz="3200" dirty="0" smtClean="0"/>
              <a:t>改善に</a:t>
            </a:r>
            <a:r>
              <a:rPr lang="ja-JP" altLang="en-US" sz="3200" dirty="0"/>
              <a:t>利用</a:t>
            </a:r>
            <a:endParaRPr lang="en-US" altLang="ja-JP" sz="3200" dirty="0"/>
          </a:p>
        </p:txBody>
      </p:sp>
      <p:sp>
        <p:nvSpPr>
          <p:cNvPr id="22" name="正方形/長方形 21"/>
          <p:cNvSpPr/>
          <p:nvPr/>
        </p:nvSpPr>
        <p:spPr>
          <a:xfrm>
            <a:off x="2555776" y="3575889"/>
            <a:ext cx="1391553" cy="461665"/>
          </a:xfrm>
          <a:prstGeom prst="rect">
            <a:avLst/>
          </a:prstGeom>
        </p:spPr>
        <p:txBody>
          <a:bodyPr wrap="square">
            <a:spAutoFit/>
          </a:bodyPr>
          <a:lstStyle/>
          <a:p>
            <a:r>
              <a:rPr lang="en-US" altLang="ja-JP" sz="2400" dirty="0" smtClean="0">
                <a:latin typeface="ＭＳ Ｐゴシック" pitchFamily="50" charset="-128"/>
                <a:ea typeface="ＭＳ Ｐゴシック" pitchFamily="50" charset="-128"/>
              </a:rPr>
              <a:t>Search</a:t>
            </a:r>
            <a:endParaRPr lang="ja-JP" altLang="en-US" sz="2400" dirty="0"/>
          </a:p>
        </p:txBody>
      </p:sp>
      <p:sp>
        <p:nvSpPr>
          <p:cNvPr id="23" name="正方形/長方形 22"/>
          <p:cNvSpPr/>
          <p:nvPr/>
        </p:nvSpPr>
        <p:spPr>
          <a:xfrm>
            <a:off x="899592" y="3949993"/>
            <a:ext cx="1391553" cy="461665"/>
          </a:xfrm>
          <a:prstGeom prst="rect">
            <a:avLst/>
          </a:prstGeom>
        </p:spPr>
        <p:txBody>
          <a:bodyPr wrap="square">
            <a:spAutoFit/>
          </a:bodyPr>
          <a:lstStyle/>
          <a:p>
            <a:r>
              <a:rPr lang="en-US" altLang="ja-JP" sz="2400" dirty="0" smtClean="0">
                <a:latin typeface="ＭＳ Ｐゴシック" pitchFamily="50" charset="-128"/>
                <a:ea typeface="ＭＳ Ｐゴシック" pitchFamily="50" charset="-128"/>
              </a:rPr>
              <a:t>Search</a:t>
            </a:r>
            <a:endParaRPr lang="ja-JP" altLang="en-US" sz="2400" dirty="0"/>
          </a:p>
        </p:txBody>
      </p:sp>
      <p:cxnSp>
        <p:nvCxnSpPr>
          <p:cNvPr id="24" name="直線コネクタ 23"/>
          <p:cNvCxnSpPr/>
          <p:nvPr/>
        </p:nvCxnSpPr>
        <p:spPr>
          <a:xfrm flipV="1">
            <a:off x="3563888" y="3573016"/>
            <a:ext cx="633246" cy="97885"/>
          </a:xfrm>
          <a:prstGeom prst="line">
            <a:avLst/>
          </a:prstGeom>
        </p:spPr>
        <p:style>
          <a:lnRef idx="1">
            <a:schemeClr val="accent1"/>
          </a:lnRef>
          <a:fillRef idx="0">
            <a:schemeClr val="accent1"/>
          </a:fillRef>
          <a:effectRef idx="0">
            <a:schemeClr val="accent1"/>
          </a:effectRef>
          <a:fontRef idx="minor">
            <a:schemeClr val="tx1"/>
          </a:fontRef>
        </p:style>
      </p:cxnSp>
      <p:cxnSp>
        <p:nvCxnSpPr>
          <p:cNvPr id="25" name="直線コネクタ 24"/>
          <p:cNvCxnSpPr/>
          <p:nvPr/>
        </p:nvCxnSpPr>
        <p:spPr>
          <a:xfrm flipV="1">
            <a:off x="1901601" y="3861048"/>
            <a:ext cx="633246" cy="97885"/>
          </a:xfrm>
          <a:prstGeom prst="line">
            <a:avLst/>
          </a:prstGeom>
        </p:spPr>
        <p:style>
          <a:lnRef idx="1">
            <a:schemeClr val="accent1"/>
          </a:lnRef>
          <a:fillRef idx="0">
            <a:schemeClr val="accent1"/>
          </a:fillRef>
          <a:effectRef idx="0">
            <a:schemeClr val="accent1"/>
          </a:effectRef>
          <a:fontRef idx="minor">
            <a:schemeClr val="tx1"/>
          </a:fontRef>
        </p:style>
      </p:cxnSp>
      <p:sp>
        <p:nvSpPr>
          <p:cNvPr id="19" name="コンテンツ プレースホルダー 2"/>
          <p:cNvSpPr txBox="1">
            <a:spLocks/>
          </p:cNvSpPr>
          <p:nvPr/>
        </p:nvSpPr>
        <p:spPr>
          <a:xfrm>
            <a:off x="1976111" y="4725144"/>
            <a:ext cx="1459732" cy="956189"/>
          </a:xfrm>
          <a:prstGeom prst="rect">
            <a:avLst/>
          </a:prstGeom>
        </p:spPr>
        <p:style>
          <a:lnRef idx="2">
            <a:schemeClr val="accent1"/>
          </a:lnRef>
          <a:fillRef idx="1">
            <a:schemeClr val="lt1"/>
          </a:fillRef>
          <a:effectRef idx="0">
            <a:schemeClr val="accent1"/>
          </a:effectRef>
          <a:fontRef idx="minor">
            <a:schemeClr val="dk1"/>
          </a:fontRef>
        </p:style>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pPr marL="0" indent="0" algn="ctr">
              <a:buNone/>
            </a:pPr>
            <a:r>
              <a:rPr lang="en-US" altLang="ja-JP" sz="2400" dirty="0" smtClean="0">
                <a:latin typeface="ＭＳ Ｐゴシック" pitchFamily="50" charset="-128"/>
                <a:ea typeface="ＭＳ Ｐゴシック" pitchFamily="50" charset="-128"/>
              </a:rPr>
              <a:t>Get “B”</a:t>
            </a:r>
          </a:p>
          <a:p>
            <a:pPr marL="0" indent="0" algn="ctr">
              <a:buNone/>
            </a:pPr>
            <a:r>
              <a:rPr lang="en-US" altLang="ja-JP" sz="2400" dirty="0" smtClean="0">
                <a:latin typeface="ＭＳ Ｐゴシック" pitchFamily="50" charset="-128"/>
                <a:ea typeface="ＭＳ Ｐゴシック" pitchFamily="50" charset="-128"/>
              </a:rPr>
              <a:t>page</a:t>
            </a:r>
          </a:p>
        </p:txBody>
      </p:sp>
      <p:sp>
        <p:nvSpPr>
          <p:cNvPr id="17" name="円/楕円 16"/>
          <p:cNvSpPr/>
          <p:nvPr/>
        </p:nvSpPr>
        <p:spPr>
          <a:xfrm>
            <a:off x="3779912" y="5391152"/>
            <a:ext cx="130836" cy="13888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8" name="円/楕円 27"/>
          <p:cNvSpPr/>
          <p:nvPr/>
        </p:nvSpPr>
        <p:spPr>
          <a:xfrm>
            <a:off x="4228162" y="5391152"/>
            <a:ext cx="130836" cy="13888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9" name="円/楕円 28"/>
          <p:cNvSpPr/>
          <p:nvPr/>
        </p:nvSpPr>
        <p:spPr>
          <a:xfrm>
            <a:off x="4676412" y="5391152"/>
            <a:ext cx="130836" cy="13888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0" name="円/楕円 29"/>
          <p:cNvSpPr/>
          <p:nvPr/>
        </p:nvSpPr>
        <p:spPr>
          <a:xfrm>
            <a:off x="5124663" y="5391152"/>
            <a:ext cx="130836" cy="13888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41" name="グループ化 40"/>
          <p:cNvGrpSpPr/>
          <p:nvPr/>
        </p:nvGrpSpPr>
        <p:grpSpPr>
          <a:xfrm>
            <a:off x="1169951" y="5775647"/>
            <a:ext cx="5616424" cy="533673"/>
            <a:chOff x="1169951" y="5775647"/>
            <a:chExt cx="5616424" cy="533673"/>
          </a:xfrm>
        </p:grpSpPr>
        <p:sp>
          <p:nvSpPr>
            <p:cNvPr id="18" name="下カーブ矢印 17"/>
            <p:cNvSpPr/>
            <p:nvPr/>
          </p:nvSpPr>
          <p:spPr>
            <a:xfrm flipV="1">
              <a:off x="1169951" y="5813703"/>
              <a:ext cx="5616424" cy="495617"/>
            </a:xfrm>
            <a:prstGeom prst="curvedDownArrow">
              <a:avLst>
                <a:gd name="adj1" fmla="val 85538"/>
                <a:gd name="adj2" fmla="val 186381"/>
                <a:gd name="adj3" fmla="val 25000"/>
              </a:avLst>
            </a:prstGeom>
            <a:solidFill>
              <a:schemeClr val="accent2">
                <a:lumMod val="40000"/>
                <a:lumOff val="60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36" name="正方形/長方形 35"/>
            <p:cNvSpPr/>
            <p:nvPr/>
          </p:nvSpPr>
          <p:spPr>
            <a:xfrm>
              <a:off x="3251552" y="5775647"/>
              <a:ext cx="1871017" cy="461665"/>
            </a:xfrm>
            <a:prstGeom prst="rect">
              <a:avLst/>
            </a:prstGeom>
          </p:spPr>
          <p:txBody>
            <a:bodyPr wrap="square">
              <a:spAutoFit/>
            </a:bodyPr>
            <a:lstStyle/>
            <a:p>
              <a:r>
                <a:rPr lang="ja-JP" altLang="en-US" sz="2400" dirty="0"/>
                <a:t>リンク改善</a:t>
              </a:r>
            </a:p>
          </p:txBody>
        </p:sp>
      </p:grpSp>
      <p:sp>
        <p:nvSpPr>
          <p:cNvPr id="37" name="スライド番号プレースホルダー 36"/>
          <p:cNvSpPr>
            <a:spLocks noGrp="1"/>
          </p:cNvSpPr>
          <p:nvPr>
            <p:ph type="sldNum" sz="quarter" idx="12"/>
          </p:nvPr>
        </p:nvSpPr>
        <p:spPr/>
        <p:txBody>
          <a:bodyPr/>
          <a:lstStyle/>
          <a:p>
            <a:fld id="{CE417BAC-85B5-4DF5-BDC9-3FEF99C0B2AD}" type="slidenum">
              <a:rPr kumimoji="1" lang="ja-JP" altLang="en-US" smtClean="0"/>
              <a:t>26</a:t>
            </a:fld>
            <a:endParaRPr kumimoji="1" lang="ja-JP" altLang="en-US"/>
          </a:p>
        </p:txBody>
      </p:sp>
      <p:grpSp>
        <p:nvGrpSpPr>
          <p:cNvPr id="40" name="グループ化 39"/>
          <p:cNvGrpSpPr/>
          <p:nvPr/>
        </p:nvGrpSpPr>
        <p:grpSpPr>
          <a:xfrm>
            <a:off x="245296" y="3068960"/>
            <a:ext cx="5721335" cy="2581596"/>
            <a:chOff x="245296" y="3068960"/>
            <a:chExt cx="5721335" cy="2581596"/>
          </a:xfrm>
        </p:grpSpPr>
        <p:sp>
          <p:nvSpPr>
            <p:cNvPr id="34" name="下カーブ矢印 33"/>
            <p:cNvSpPr/>
            <p:nvPr/>
          </p:nvSpPr>
          <p:spPr>
            <a:xfrm rot="16691613">
              <a:off x="-455410" y="4376508"/>
              <a:ext cx="1974754" cy="573341"/>
            </a:xfrm>
            <a:prstGeom prst="curvedDownArrow">
              <a:avLst>
                <a:gd name="adj1" fmla="val 85538"/>
                <a:gd name="adj2" fmla="val 186381"/>
                <a:gd name="adj3" fmla="val 25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35" name="正方形/長方形 34"/>
            <p:cNvSpPr/>
            <p:nvPr/>
          </p:nvSpPr>
          <p:spPr>
            <a:xfrm>
              <a:off x="444143" y="3068960"/>
              <a:ext cx="1391553" cy="584775"/>
            </a:xfrm>
            <a:prstGeom prst="rect">
              <a:avLst/>
            </a:prstGeom>
          </p:spPr>
          <p:txBody>
            <a:bodyPr wrap="square">
              <a:spAutoFit/>
            </a:bodyPr>
            <a:lstStyle/>
            <a:p>
              <a:r>
                <a:rPr lang="ja-JP" altLang="en-US" sz="3200" dirty="0" smtClean="0">
                  <a:solidFill>
                    <a:srgbClr val="FF0000"/>
                  </a:solidFill>
                </a:rPr>
                <a:t>目的</a:t>
              </a:r>
              <a:endParaRPr lang="ja-JP" altLang="en-US" sz="2400" dirty="0">
                <a:solidFill>
                  <a:srgbClr val="FF0000"/>
                </a:solidFill>
              </a:endParaRPr>
            </a:p>
          </p:txBody>
        </p:sp>
        <p:sp>
          <p:nvSpPr>
            <p:cNvPr id="38" name="下カーブ矢印 37"/>
            <p:cNvSpPr/>
            <p:nvPr/>
          </p:nvSpPr>
          <p:spPr>
            <a:xfrm rot="16691613">
              <a:off x="1123008" y="4155767"/>
              <a:ext cx="1974754" cy="573341"/>
            </a:xfrm>
            <a:prstGeom prst="curvedDownArrow">
              <a:avLst>
                <a:gd name="adj1" fmla="val 85538"/>
                <a:gd name="adj2" fmla="val 186381"/>
                <a:gd name="adj3" fmla="val 25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39" name="下カーブ矢印 38"/>
            <p:cNvSpPr/>
            <p:nvPr/>
          </p:nvSpPr>
          <p:spPr>
            <a:xfrm rot="16691613">
              <a:off x="4692584" y="3915699"/>
              <a:ext cx="1974754" cy="573341"/>
            </a:xfrm>
            <a:prstGeom prst="curvedDownArrow">
              <a:avLst>
                <a:gd name="adj1" fmla="val 85538"/>
                <a:gd name="adj2" fmla="val 186381"/>
                <a:gd name="adj3" fmla="val 25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grpSp>
    </p:spTree>
    <p:extLst>
      <p:ext uri="{BB962C8B-B14F-4D97-AF65-F5344CB8AC3E}">
        <p14:creationId xmlns:p14="http://schemas.microsoft.com/office/powerpoint/2010/main" val="360069635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0"/>
                                        </p:tgtEl>
                                        <p:attrNameLst>
                                          <p:attrName>style.visibility</p:attrName>
                                        </p:attrNameLst>
                                      </p:cBhvr>
                                      <p:to>
                                        <p:strVal val="visible"/>
                                      </p:to>
                                    </p:set>
                                    <p:animEffect transition="in" filter="fade">
                                      <p:cBhvr>
                                        <p:cTn id="7" dur="500"/>
                                        <p:tgtEl>
                                          <p:spTgt spid="40"/>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1"/>
                                        </p:tgtEl>
                                        <p:attrNameLst>
                                          <p:attrName>style.visibility</p:attrName>
                                        </p:attrNameLst>
                                      </p:cBhvr>
                                      <p:to>
                                        <p:strVal val="visible"/>
                                      </p:to>
                                    </p:set>
                                    <p:animEffect transition="in" filter="fade">
                                      <p:cBhvr>
                                        <p:cTn id="12" dur="500"/>
                                        <p:tgtEl>
                                          <p:spTgt spid="4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提案法の利用</a:t>
            </a:r>
            <a:r>
              <a:rPr lang="en-US" altLang="ja-JP" dirty="0" smtClean="0"/>
              <a:t>(2/2</a:t>
            </a:r>
            <a:r>
              <a:rPr lang="en-US" altLang="ja-JP" dirty="0"/>
              <a:t>)</a:t>
            </a:r>
            <a:endParaRPr kumimoji="1" lang="ja-JP" altLang="en-US" dirty="0"/>
          </a:p>
        </p:txBody>
      </p:sp>
      <mc:AlternateContent xmlns:mc="http://schemas.openxmlformats.org/markup-compatibility/2006" xmlns:a14="http://schemas.microsoft.com/office/drawing/2010/main">
        <mc:Choice Requires="a14">
          <p:sp>
            <p:nvSpPr>
              <p:cNvPr id="19" name="正方形/長方形 18"/>
              <p:cNvSpPr/>
              <p:nvPr/>
            </p:nvSpPr>
            <p:spPr>
              <a:xfrm>
                <a:off x="308006" y="1535891"/>
                <a:ext cx="5200098" cy="5089598"/>
              </a:xfrm>
              <a:prstGeom prst="rect">
                <a:avLst/>
              </a:prstGeom>
            </p:spPr>
            <p:txBody>
              <a:bodyPr wrap="square">
                <a:spAutoFit/>
              </a:bodyPr>
              <a:lstStyle/>
              <a:p>
                <a:r>
                  <a:rPr lang="ja-JP" altLang="en-US" sz="3200" dirty="0" smtClean="0"/>
                  <a:t>トッププラン</a:t>
                </a:r>
                <a:endParaRPr lang="en-US" altLang="ja-JP" sz="3200" dirty="0" smtClean="0"/>
              </a:p>
              <a:p>
                <a:r>
                  <a:rPr lang="ja-JP" altLang="en-US" sz="3200" dirty="0" smtClean="0"/>
                  <a:t>（ユーザの主な目的）</a:t>
                </a:r>
                <a:endParaRPr lang="en-US" altLang="ja-JP" sz="3200" dirty="0" smtClean="0"/>
              </a:p>
              <a:p>
                <a:r>
                  <a:rPr lang="ja-JP" altLang="en-US" sz="3200" dirty="0" smtClean="0"/>
                  <a:t>の推定</a:t>
                </a:r>
                <a:endParaRPr lang="en-US" altLang="ja-JP" sz="3200" dirty="0" smtClean="0"/>
              </a:p>
              <a:p>
                <a:r>
                  <a:rPr lang="ja-JP" altLang="en-US" sz="3200" dirty="0">
                    <a:latin typeface="+mn-ea"/>
                  </a:rPr>
                  <a:t>→</a:t>
                </a:r>
                <a:r>
                  <a:rPr lang="ja-JP" altLang="en-US" sz="3200" dirty="0"/>
                  <a:t>広告表示などに</a:t>
                </a:r>
                <a:r>
                  <a:rPr lang="ja-JP" altLang="en-US" sz="3200" dirty="0" smtClean="0"/>
                  <a:t>利用</a:t>
                </a:r>
                <a:endParaRPr lang="en-US" altLang="ja-JP" sz="3200" dirty="0" smtClean="0"/>
              </a:p>
              <a:p>
                <a:endParaRPr lang="en-US" altLang="ja-JP" sz="2800" dirty="0" smtClean="0"/>
              </a:p>
              <a:p>
                <a:r>
                  <a:rPr lang="ja-JP" altLang="en-US" sz="2800" dirty="0" smtClean="0"/>
                  <a:t>推定の式</a:t>
                </a:r>
                <a:endParaRPr lang="en-US" altLang="ja-JP" sz="2800" dirty="0" smtClean="0"/>
              </a:p>
              <a:p>
                <a:pPr/>
                <a14:m>
                  <m:oMathPara xmlns:m="http://schemas.openxmlformats.org/officeDocument/2006/math">
                    <m:oMathParaPr>
                      <m:jc m:val="centerGroup"/>
                    </m:oMathParaPr>
                    <m:oMath xmlns:m="http://schemas.openxmlformats.org/officeDocument/2006/math">
                      <m:func>
                        <m:funcPr>
                          <m:ctrlPr>
                            <a:rPr lang="en-US" altLang="ja-JP" sz="2800" i="1" dirty="0">
                              <a:latin typeface="Cambria Math"/>
                            </a:rPr>
                          </m:ctrlPr>
                        </m:funcPr>
                        <m:fName>
                          <m:limLow>
                            <m:limLowPr>
                              <m:ctrlPr>
                                <a:rPr lang="en-US" altLang="ja-JP" sz="2800" i="1" dirty="0">
                                  <a:latin typeface="Cambria Math"/>
                                </a:rPr>
                              </m:ctrlPr>
                            </m:limLowPr>
                            <m:e>
                              <m:r>
                                <m:rPr>
                                  <m:sty m:val="p"/>
                                </m:rPr>
                                <a:rPr lang="en-US" altLang="ja-JP" sz="2800" dirty="0">
                                  <a:latin typeface="Cambria Math"/>
                                </a:rPr>
                                <m:t>argmax</m:t>
                              </m:r>
                            </m:e>
                            <m:lim>
                              <m:r>
                                <a:rPr lang="en-US" altLang="ja-JP" sz="2800" i="1" dirty="0">
                                  <a:latin typeface="Cambria Math"/>
                                </a:rPr>
                                <m:t>𝑔</m:t>
                              </m:r>
                            </m:lim>
                          </m:limLow>
                        </m:fName>
                        <m:e>
                          <m:r>
                            <a:rPr lang="en-US" altLang="ja-JP" sz="2800" i="1" dirty="0">
                              <a:latin typeface="Cambria Math"/>
                            </a:rPr>
                            <m:t>𝑃𝑟</m:t>
                          </m:r>
                          <m:r>
                            <a:rPr lang="en-US" altLang="ja-JP" sz="2800" i="1" dirty="0">
                              <a:latin typeface="Cambria Math"/>
                            </a:rPr>
                            <m:t>(</m:t>
                          </m:r>
                          <m:r>
                            <a:rPr lang="en-US" altLang="ja-JP" sz="2800" i="1" dirty="0">
                              <a:latin typeface="Cambria Math"/>
                            </a:rPr>
                            <m:t>𝑥</m:t>
                          </m:r>
                          <m:r>
                            <a:rPr lang="en-US" altLang="ja-JP" sz="2800" i="1" dirty="0">
                              <a:latin typeface="Cambria Math"/>
                            </a:rPr>
                            <m:t>,</m:t>
                          </m:r>
                          <m:r>
                            <a:rPr lang="en-US" altLang="ja-JP" sz="2800" i="1" dirty="0">
                              <a:latin typeface="Cambria Math"/>
                            </a:rPr>
                            <m:t>𝑔</m:t>
                          </m:r>
                          <m:r>
                            <a:rPr lang="en-US" altLang="ja-JP" sz="2800" i="1" dirty="0">
                              <a:latin typeface="Cambria Math"/>
                            </a:rPr>
                            <m:t>)</m:t>
                          </m:r>
                          <m:r>
                            <m:rPr>
                              <m:nor/>
                            </m:rPr>
                            <a:rPr lang="en-US" altLang="ja-JP" sz="2800" dirty="0"/>
                            <m:t> </m:t>
                          </m:r>
                        </m:e>
                      </m:func>
                    </m:oMath>
                  </m:oMathPara>
                </a14:m>
                <a:endParaRPr lang="en-US" altLang="ja-JP" sz="3200" dirty="0" smtClean="0"/>
              </a:p>
              <a:p>
                <a14:m>
                  <m:oMath xmlns:m="http://schemas.openxmlformats.org/officeDocument/2006/math">
                    <m:r>
                      <a:rPr lang="en-US" altLang="ja-JP" sz="2400" i="1" dirty="0">
                        <a:latin typeface="Cambria Math"/>
                      </a:rPr>
                      <m:t>𝑥</m:t>
                    </m:r>
                  </m:oMath>
                </a14:m>
                <a:r>
                  <a:rPr lang="en-US" altLang="ja-JP" sz="2400" dirty="0"/>
                  <a:t> </a:t>
                </a:r>
                <a:r>
                  <a:rPr lang="en-US" altLang="ja-JP" sz="2400" dirty="0" smtClean="0"/>
                  <a:t>	  : </a:t>
                </a:r>
                <a:r>
                  <a:rPr lang="en-US" altLang="ja-JP" sz="2400" dirty="0"/>
                  <a:t>prefix</a:t>
                </a:r>
              </a:p>
              <a:p>
                <a14:m>
                  <m:oMath xmlns:m="http://schemas.openxmlformats.org/officeDocument/2006/math">
                    <m:r>
                      <a:rPr lang="en-US" altLang="ja-JP" sz="2400" i="1" dirty="0">
                        <a:latin typeface="Cambria Math"/>
                      </a:rPr>
                      <m:t>𝑔</m:t>
                    </m:r>
                  </m:oMath>
                </a14:m>
                <a:r>
                  <a:rPr lang="en-US" altLang="ja-JP" sz="2400" dirty="0" smtClean="0"/>
                  <a:t>	</a:t>
                </a:r>
                <a:r>
                  <a:rPr lang="ja-JP" altLang="en-US" sz="2400" dirty="0" smtClean="0"/>
                  <a:t>  ：</a:t>
                </a:r>
                <a:r>
                  <a:rPr lang="ja-JP" altLang="en-US" sz="2400" dirty="0"/>
                  <a:t>トッププラン</a:t>
                </a:r>
                <a:endParaRPr lang="en-US" altLang="ja-JP" sz="2400" dirty="0"/>
              </a:p>
              <a:p>
                <a14:m>
                  <m:oMath xmlns:m="http://schemas.openxmlformats.org/officeDocument/2006/math">
                    <m:r>
                      <a:rPr lang="en-US" altLang="ja-JP" sz="2400" i="1" dirty="0">
                        <a:latin typeface="Cambria Math"/>
                      </a:rPr>
                      <m:t>𝑃𝑟</m:t>
                    </m:r>
                    <m:d>
                      <m:dPr>
                        <m:ctrlPr>
                          <a:rPr lang="en-US" altLang="ja-JP" sz="2400" i="1" dirty="0">
                            <a:latin typeface="Cambria Math"/>
                          </a:rPr>
                        </m:ctrlPr>
                      </m:dPr>
                      <m:e>
                        <m:r>
                          <a:rPr lang="en-US" altLang="ja-JP" sz="2400" i="1" dirty="0">
                            <a:latin typeface="Cambria Math"/>
                          </a:rPr>
                          <m:t>𝑥</m:t>
                        </m:r>
                        <m:r>
                          <a:rPr lang="en-US" altLang="ja-JP" sz="2400" i="1" dirty="0">
                            <a:latin typeface="Cambria Math"/>
                          </a:rPr>
                          <m:t>,</m:t>
                        </m:r>
                        <m:r>
                          <a:rPr lang="en-US" altLang="ja-JP" sz="2400" i="1" dirty="0">
                            <a:latin typeface="Cambria Math"/>
                          </a:rPr>
                          <m:t>𝑔</m:t>
                        </m:r>
                      </m:e>
                    </m:d>
                  </m:oMath>
                </a14:m>
                <a:r>
                  <a:rPr lang="ja-JP" altLang="en-US" sz="2400" dirty="0" smtClean="0"/>
                  <a:t>：</a:t>
                </a:r>
                <a:r>
                  <a:rPr lang="en-US" altLang="ja-JP" sz="2400" dirty="0"/>
                  <a:t> </a:t>
                </a:r>
                <a14:m>
                  <m:oMath xmlns:m="http://schemas.openxmlformats.org/officeDocument/2006/math">
                    <m:r>
                      <a:rPr lang="en-US" altLang="ja-JP" sz="2400" i="1" dirty="0">
                        <a:latin typeface="Cambria Math"/>
                      </a:rPr>
                      <m:t>𝑔</m:t>
                    </m:r>
                  </m:oMath>
                </a14:m>
                <a:r>
                  <a:rPr lang="ja-JP" altLang="en-US" sz="2400" dirty="0" smtClean="0"/>
                  <a:t>を経由して</a:t>
                </a:r>
                <a:endParaRPr lang="en-US" altLang="ja-JP" sz="2400" dirty="0" smtClean="0"/>
              </a:p>
              <a:p>
                <a:r>
                  <a:rPr lang="en-US" altLang="ja-JP" sz="2400" dirty="0" smtClean="0"/>
                  <a:t> </a:t>
                </a:r>
                <a:r>
                  <a:rPr lang="ja-JP" altLang="en-US" sz="2400" dirty="0"/>
                  <a:t>　</a:t>
                </a:r>
                <a:r>
                  <a:rPr lang="en-US" altLang="ja-JP" sz="2400" dirty="0" smtClean="0"/>
                  <a:t> </a:t>
                </a:r>
                <a:r>
                  <a:rPr lang="ja-JP" altLang="en-US" sz="2400" dirty="0" smtClean="0"/>
                  <a:t>　　　　　</a:t>
                </a:r>
                <a14:m>
                  <m:oMath xmlns:m="http://schemas.openxmlformats.org/officeDocument/2006/math">
                    <m:r>
                      <a:rPr lang="en-US" altLang="ja-JP" sz="2400" i="1" dirty="0">
                        <a:latin typeface="Cambria Math"/>
                      </a:rPr>
                      <m:t>𝑥</m:t>
                    </m:r>
                  </m:oMath>
                </a14:m>
                <a:r>
                  <a:rPr lang="ja-JP" altLang="en-US" sz="2400" dirty="0"/>
                  <a:t> が導出</a:t>
                </a:r>
                <a:r>
                  <a:rPr lang="ja-JP" altLang="en-US" sz="2400" dirty="0" smtClean="0"/>
                  <a:t>される </a:t>
                </a:r>
                <a:r>
                  <a:rPr lang="en-US" altLang="ja-JP" sz="2400" dirty="0" smtClean="0"/>
                  <a:t>prefix </a:t>
                </a:r>
                <a:r>
                  <a:rPr lang="ja-JP" altLang="en-US" sz="2400" dirty="0"/>
                  <a:t>確率</a:t>
                </a:r>
                <a:r>
                  <a:rPr lang="en-US" altLang="ja-JP" sz="2400" dirty="0"/>
                  <a:t> </a:t>
                </a:r>
                <a:endParaRPr lang="en-US" altLang="ja-JP" sz="2400" dirty="0" smtClean="0"/>
              </a:p>
            </p:txBody>
          </p:sp>
        </mc:Choice>
        <mc:Fallback xmlns="">
          <p:sp>
            <p:nvSpPr>
              <p:cNvPr id="19" name="正方形/長方形 18"/>
              <p:cNvSpPr>
                <a:spLocks noRot="1" noChangeAspect="1" noMove="1" noResize="1" noEditPoints="1" noAdjustHandles="1" noChangeArrowheads="1" noChangeShapeType="1" noTextEdit="1"/>
              </p:cNvSpPr>
              <p:nvPr/>
            </p:nvSpPr>
            <p:spPr>
              <a:xfrm>
                <a:off x="308006" y="1535891"/>
                <a:ext cx="5200098" cy="5089598"/>
              </a:xfrm>
              <a:prstGeom prst="rect">
                <a:avLst/>
              </a:prstGeom>
              <a:blipFill rotWithShape="1">
                <a:blip r:embed="rId2"/>
                <a:stretch>
                  <a:fillRect l="-3048" t="-2156" b="-1916"/>
                </a:stretch>
              </a:blipFill>
            </p:spPr>
            <p:txBody>
              <a:bodyPr/>
              <a:lstStyle/>
              <a:p>
                <a:r>
                  <a:rPr lang="ja-JP" altLang="en-US">
                    <a:noFill/>
                  </a:rPr>
                  <a:t> </a:t>
                </a:r>
              </a:p>
            </p:txBody>
          </p:sp>
        </mc:Fallback>
      </mc:AlternateContent>
      <p:sp>
        <p:nvSpPr>
          <p:cNvPr id="6" name="ストライプ矢印 5"/>
          <p:cNvSpPr/>
          <p:nvPr/>
        </p:nvSpPr>
        <p:spPr>
          <a:xfrm>
            <a:off x="4211960" y="2132856"/>
            <a:ext cx="1296144" cy="523220"/>
          </a:xfrm>
          <a:prstGeom prst="strip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11" name="グループ化 10"/>
          <p:cNvGrpSpPr/>
          <p:nvPr/>
        </p:nvGrpSpPr>
        <p:grpSpPr>
          <a:xfrm>
            <a:off x="4644008" y="1234565"/>
            <a:ext cx="4248472" cy="4714715"/>
            <a:chOff x="4567386" y="1234565"/>
            <a:chExt cx="4325094" cy="5224579"/>
          </a:xfrm>
        </p:grpSpPr>
        <p:sp>
          <p:nvSpPr>
            <p:cNvPr id="21" name="コンテンツ プレースホルダー 2"/>
            <p:cNvSpPr txBox="1">
              <a:spLocks/>
            </p:cNvSpPr>
            <p:nvPr/>
          </p:nvSpPr>
          <p:spPr>
            <a:xfrm>
              <a:off x="4567386" y="4084974"/>
              <a:ext cx="1459732" cy="1419213"/>
            </a:xfrm>
            <a:prstGeom prst="rect">
              <a:avLst/>
            </a:prstGeom>
          </p:spPr>
          <p:style>
            <a:lnRef idx="2">
              <a:schemeClr val="accent1"/>
            </a:lnRef>
            <a:fillRef idx="1">
              <a:schemeClr val="lt1"/>
            </a:fillRef>
            <a:effectRef idx="0">
              <a:schemeClr val="accent1"/>
            </a:effectRef>
            <a:fontRef idx="minor">
              <a:schemeClr val="dk1"/>
            </a:fontRef>
          </p:style>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pPr marL="0" indent="0" algn="ctr">
                <a:buNone/>
              </a:pPr>
              <a:r>
                <a:rPr lang="en-US" altLang="ja-JP" sz="2400" dirty="0">
                  <a:latin typeface="ＭＳ Ｐゴシック" pitchFamily="50" charset="-128"/>
                  <a:ea typeface="ＭＳ Ｐゴシック" pitchFamily="50" charset="-128"/>
                </a:rPr>
                <a:t>G</a:t>
              </a:r>
              <a:r>
                <a:rPr lang="en-US" altLang="ja-JP" sz="2400" dirty="0" smtClean="0">
                  <a:latin typeface="ＭＳ Ｐゴシック" pitchFamily="50" charset="-128"/>
                  <a:ea typeface="ＭＳ Ｐゴシック" pitchFamily="50" charset="-128"/>
                </a:rPr>
                <a:t>et</a:t>
              </a:r>
            </a:p>
            <a:p>
              <a:pPr marL="0" indent="0" algn="ctr">
                <a:buNone/>
              </a:pPr>
              <a:r>
                <a:rPr lang="en-US" altLang="ja-JP" sz="2400" dirty="0" smtClean="0">
                  <a:latin typeface="ＭＳ Ｐゴシック" pitchFamily="50" charset="-128"/>
                  <a:ea typeface="ＭＳ Ｐゴシック" pitchFamily="50" charset="-128"/>
                </a:rPr>
                <a:t>“book A”</a:t>
              </a:r>
            </a:p>
            <a:p>
              <a:pPr marL="0" indent="0" algn="ctr">
                <a:buNone/>
              </a:pPr>
              <a:r>
                <a:rPr lang="en-US" altLang="ja-JP" sz="2400" dirty="0" smtClean="0">
                  <a:latin typeface="ＭＳ Ｐゴシック" pitchFamily="50" charset="-128"/>
                  <a:ea typeface="ＭＳ Ｐゴシック" pitchFamily="50" charset="-128"/>
                </a:rPr>
                <a:t>page</a:t>
              </a:r>
            </a:p>
          </p:txBody>
        </p:sp>
        <p:sp>
          <p:nvSpPr>
            <p:cNvPr id="23" name="正方形/長方形 22"/>
            <p:cNvSpPr/>
            <p:nvPr/>
          </p:nvSpPr>
          <p:spPr>
            <a:xfrm>
              <a:off x="6053483" y="2132856"/>
              <a:ext cx="1902893" cy="523220"/>
            </a:xfrm>
            <a:prstGeom prst="rect">
              <a:avLst/>
            </a:prstGeom>
          </p:spPr>
          <p:txBody>
            <a:bodyPr wrap="square">
              <a:spAutoFit/>
            </a:bodyPr>
            <a:lstStyle/>
            <a:p>
              <a:r>
                <a:rPr lang="en-US" altLang="ja-JP" sz="2800" dirty="0" smtClean="0">
                  <a:latin typeface="ＭＳ Ｐゴシック" pitchFamily="50" charset="-128"/>
                  <a:ea typeface="ＭＳ Ｐゴシック" pitchFamily="50" charset="-128"/>
                </a:rPr>
                <a:t>Shopping</a:t>
              </a:r>
              <a:endParaRPr lang="ja-JP" altLang="en-US" sz="2400" dirty="0"/>
            </a:p>
          </p:txBody>
        </p:sp>
        <p:sp>
          <p:nvSpPr>
            <p:cNvPr id="27" name="正方形/長方形 26"/>
            <p:cNvSpPr/>
            <p:nvPr/>
          </p:nvSpPr>
          <p:spPr>
            <a:xfrm>
              <a:off x="6660232" y="1234565"/>
              <a:ext cx="535894" cy="584775"/>
            </a:xfrm>
            <a:prstGeom prst="rect">
              <a:avLst/>
            </a:prstGeom>
          </p:spPr>
          <p:txBody>
            <a:bodyPr wrap="square">
              <a:spAutoFit/>
            </a:bodyPr>
            <a:lstStyle/>
            <a:p>
              <a:r>
                <a:rPr lang="en-US" altLang="ja-JP" sz="3200" dirty="0" smtClean="0">
                  <a:latin typeface="ＭＳ Ｐゴシック" pitchFamily="50" charset="-128"/>
                  <a:ea typeface="ＭＳ Ｐゴシック" pitchFamily="50" charset="-128"/>
                </a:rPr>
                <a:t>S</a:t>
              </a:r>
              <a:endParaRPr lang="ja-JP" altLang="en-US" sz="3200" dirty="0"/>
            </a:p>
          </p:txBody>
        </p:sp>
        <p:cxnSp>
          <p:nvCxnSpPr>
            <p:cNvPr id="29" name="直線コネクタ 28"/>
            <p:cNvCxnSpPr/>
            <p:nvPr/>
          </p:nvCxnSpPr>
          <p:spPr>
            <a:xfrm flipV="1">
              <a:off x="6876256" y="1819340"/>
              <a:ext cx="0" cy="145695"/>
            </a:xfrm>
            <a:prstGeom prst="line">
              <a:avLst/>
            </a:prstGeom>
          </p:spPr>
          <p:style>
            <a:lnRef idx="1">
              <a:schemeClr val="accent1"/>
            </a:lnRef>
            <a:fillRef idx="0">
              <a:schemeClr val="accent1"/>
            </a:fillRef>
            <a:effectRef idx="0">
              <a:schemeClr val="accent1"/>
            </a:effectRef>
            <a:fontRef idx="minor">
              <a:schemeClr val="tx1"/>
            </a:fontRef>
          </p:style>
        </p:cxnSp>
        <p:sp>
          <p:nvSpPr>
            <p:cNvPr id="18" name="コンテンツ プレースホルダー 2"/>
            <p:cNvSpPr txBox="1">
              <a:spLocks/>
            </p:cNvSpPr>
            <p:nvPr/>
          </p:nvSpPr>
          <p:spPr>
            <a:xfrm>
              <a:off x="6299771" y="4094987"/>
              <a:ext cx="1459732" cy="1419213"/>
            </a:xfrm>
            <a:prstGeom prst="rect">
              <a:avLst/>
            </a:prstGeom>
          </p:spPr>
          <p:style>
            <a:lnRef idx="2">
              <a:schemeClr val="accent1"/>
            </a:lnRef>
            <a:fillRef idx="1">
              <a:schemeClr val="lt1"/>
            </a:fillRef>
            <a:effectRef idx="0">
              <a:schemeClr val="accent1"/>
            </a:effectRef>
            <a:fontRef idx="minor">
              <a:schemeClr val="dk1"/>
            </a:fontRef>
          </p:style>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pPr marL="0" indent="0" algn="ctr">
                <a:buNone/>
              </a:pPr>
              <a:r>
                <a:rPr lang="en-US" altLang="ja-JP" sz="2400" dirty="0">
                  <a:latin typeface="ＭＳ Ｐゴシック" pitchFamily="50" charset="-128"/>
                  <a:ea typeface="ＭＳ Ｐゴシック" pitchFamily="50" charset="-128"/>
                </a:rPr>
                <a:t>G</a:t>
              </a:r>
              <a:r>
                <a:rPr lang="en-US" altLang="ja-JP" sz="2400" dirty="0" smtClean="0">
                  <a:latin typeface="ＭＳ Ｐゴシック" pitchFamily="50" charset="-128"/>
                  <a:ea typeface="ＭＳ Ｐゴシック" pitchFamily="50" charset="-128"/>
                </a:rPr>
                <a:t>et</a:t>
              </a:r>
            </a:p>
            <a:p>
              <a:pPr marL="0" indent="0" algn="ctr">
                <a:buNone/>
              </a:pPr>
              <a:r>
                <a:rPr lang="en-US" altLang="ja-JP" sz="2400" dirty="0" smtClean="0">
                  <a:latin typeface="ＭＳ Ｐゴシック" pitchFamily="50" charset="-128"/>
                  <a:ea typeface="ＭＳ Ｐゴシック" pitchFamily="50" charset="-128"/>
                </a:rPr>
                <a:t>“book B”</a:t>
              </a:r>
            </a:p>
            <a:p>
              <a:pPr marL="0" indent="0" algn="ctr">
                <a:buNone/>
              </a:pPr>
              <a:r>
                <a:rPr lang="en-US" altLang="ja-JP" sz="2400" dirty="0" smtClean="0">
                  <a:latin typeface="ＭＳ Ｐゴシック" pitchFamily="50" charset="-128"/>
                  <a:ea typeface="ＭＳ Ｐゴシック" pitchFamily="50" charset="-128"/>
                </a:rPr>
                <a:t>page</a:t>
              </a:r>
            </a:p>
          </p:txBody>
        </p:sp>
        <p:sp>
          <p:nvSpPr>
            <p:cNvPr id="30" name="コンテンツ プレースホルダー 2"/>
            <p:cNvSpPr txBox="1">
              <a:spLocks/>
            </p:cNvSpPr>
            <p:nvPr/>
          </p:nvSpPr>
          <p:spPr>
            <a:xfrm>
              <a:off x="7949506" y="4096124"/>
              <a:ext cx="942974" cy="1419213"/>
            </a:xfrm>
            <a:prstGeom prst="rect">
              <a:avLst/>
            </a:prstGeom>
            <a:ln>
              <a:prstDash val="sysDash"/>
            </a:ln>
          </p:spPr>
          <p:style>
            <a:lnRef idx="2">
              <a:schemeClr val="accent1"/>
            </a:lnRef>
            <a:fillRef idx="1">
              <a:schemeClr val="lt1"/>
            </a:fillRef>
            <a:effectRef idx="0">
              <a:schemeClr val="accent1"/>
            </a:effectRef>
            <a:fontRef idx="minor">
              <a:schemeClr val="dk1"/>
            </a:fontRef>
          </p:style>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pPr marL="0" indent="0" algn="ctr">
                <a:buNone/>
              </a:pPr>
              <a:endParaRPr lang="en-US" altLang="ja-JP" sz="2400" dirty="0" smtClean="0">
                <a:latin typeface="ＭＳ Ｐゴシック" pitchFamily="50" charset="-128"/>
                <a:ea typeface="ＭＳ Ｐゴシック" pitchFamily="50" charset="-128"/>
              </a:endParaRPr>
            </a:p>
          </p:txBody>
        </p:sp>
        <p:sp>
          <p:nvSpPr>
            <p:cNvPr id="3" name="二等辺三角形 2"/>
            <p:cNvSpPr/>
            <p:nvPr/>
          </p:nvSpPr>
          <p:spPr>
            <a:xfrm>
              <a:off x="5220072" y="2780929"/>
              <a:ext cx="3240360" cy="1080120"/>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円/楕円 3"/>
            <p:cNvSpPr/>
            <p:nvPr/>
          </p:nvSpPr>
          <p:spPr>
            <a:xfrm>
              <a:off x="5698107" y="2048945"/>
              <a:ext cx="2251399" cy="691041"/>
            </a:xfrm>
            <a:prstGeom prst="ellipse">
              <a:avLst/>
            </a:prstGeom>
            <a:noFill/>
            <a:ln w="38100">
              <a:solidFill>
                <a:srgbClr val="FF000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mc:AlternateContent xmlns:mc="http://schemas.openxmlformats.org/markup-compatibility/2006" xmlns:a14="http://schemas.microsoft.com/office/drawing/2010/main">
          <mc:Choice Requires="a14">
            <p:sp>
              <p:nvSpPr>
                <p:cNvPr id="9" name="正方形/長方形 8"/>
                <p:cNvSpPr/>
                <p:nvPr/>
              </p:nvSpPr>
              <p:spPr>
                <a:xfrm>
                  <a:off x="7759503" y="2302133"/>
                  <a:ext cx="623056" cy="707886"/>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n-US" altLang="ja-JP" sz="4000" i="1" dirty="0">
                            <a:latin typeface="Cambria Math"/>
                          </a:rPr>
                          <m:t>𝑔</m:t>
                        </m:r>
                      </m:oMath>
                    </m:oMathPara>
                  </a14:m>
                  <a:endParaRPr lang="ja-JP" altLang="en-US" sz="4000" dirty="0"/>
                </a:p>
              </p:txBody>
            </p:sp>
          </mc:Choice>
          <mc:Fallback xmlns="">
            <p:sp>
              <p:nvSpPr>
                <p:cNvPr id="9" name="正方形/長方形 8"/>
                <p:cNvSpPr>
                  <a:spLocks noRot="1" noChangeAspect="1" noMove="1" noResize="1" noEditPoints="1" noAdjustHandles="1" noChangeArrowheads="1" noChangeShapeType="1" noTextEdit="1"/>
                </p:cNvSpPr>
                <p:nvPr/>
              </p:nvSpPr>
              <p:spPr>
                <a:xfrm>
                  <a:off x="7759503" y="2302133"/>
                  <a:ext cx="623056" cy="707886"/>
                </a:xfrm>
                <a:prstGeom prst="rect">
                  <a:avLst/>
                </a:prstGeom>
                <a:blipFill rotWithShape="1">
                  <a:blip r:embed="rId3"/>
                  <a:stretch>
                    <a:fillRect/>
                  </a:stretch>
                </a:blipFill>
              </p:spPr>
              <p:txBody>
                <a:bodyPr/>
                <a:lstStyle/>
                <a:p>
                  <a:r>
                    <a:rPr lang="ja-JP" altLang="en-US">
                      <a:noFill/>
                    </a:rPr>
                    <a:t> </a:t>
                  </a:r>
                </a:p>
              </p:txBody>
            </p:sp>
          </mc:Fallback>
        </mc:AlternateContent>
        <mc:AlternateContent xmlns:mc="http://schemas.openxmlformats.org/markup-compatibility/2006" xmlns:a14="http://schemas.microsoft.com/office/drawing/2010/main">
          <mc:Choice Requires="a14">
            <p:sp>
              <p:nvSpPr>
                <p:cNvPr id="17" name="正方形/長方形 16"/>
                <p:cNvSpPr/>
                <p:nvPr/>
              </p:nvSpPr>
              <p:spPr>
                <a:xfrm>
                  <a:off x="6264221" y="5751258"/>
                  <a:ext cx="588110" cy="707886"/>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n-US" altLang="ja-JP" sz="4000" b="0" i="1" dirty="0" smtClean="0">
                            <a:latin typeface="Cambria Math"/>
                          </a:rPr>
                          <m:t>𝑥</m:t>
                        </m:r>
                      </m:oMath>
                    </m:oMathPara>
                  </a14:m>
                  <a:endParaRPr lang="ja-JP" altLang="en-US" sz="4000" dirty="0"/>
                </a:p>
              </p:txBody>
            </p:sp>
          </mc:Choice>
          <mc:Fallback xmlns="">
            <p:sp>
              <p:nvSpPr>
                <p:cNvPr id="17" name="正方形/長方形 16"/>
                <p:cNvSpPr>
                  <a:spLocks noRot="1" noChangeAspect="1" noMove="1" noResize="1" noEditPoints="1" noAdjustHandles="1" noChangeArrowheads="1" noChangeShapeType="1" noTextEdit="1"/>
                </p:cNvSpPr>
                <p:nvPr/>
              </p:nvSpPr>
              <p:spPr>
                <a:xfrm>
                  <a:off x="6264221" y="5751258"/>
                  <a:ext cx="588110" cy="707886"/>
                </a:xfrm>
                <a:prstGeom prst="rect">
                  <a:avLst/>
                </a:prstGeom>
                <a:blipFill rotWithShape="1">
                  <a:blip r:embed="rId4"/>
                  <a:stretch>
                    <a:fillRect/>
                  </a:stretch>
                </a:blipFill>
              </p:spPr>
              <p:txBody>
                <a:bodyPr/>
                <a:lstStyle/>
                <a:p>
                  <a:r>
                    <a:rPr lang="ja-JP" altLang="en-US">
                      <a:noFill/>
                    </a:rPr>
                    <a:t> </a:t>
                  </a:r>
                </a:p>
              </p:txBody>
            </p:sp>
          </mc:Fallback>
        </mc:AlternateContent>
        <p:sp>
          <p:nvSpPr>
            <p:cNvPr id="10" name="左中かっこ 9"/>
            <p:cNvSpPr/>
            <p:nvPr/>
          </p:nvSpPr>
          <p:spPr>
            <a:xfrm rot="16200000">
              <a:off x="5981983" y="4171760"/>
              <a:ext cx="396043" cy="3158996"/>
            </a:xfrm>
            <a:prstGeom prst="leftBrace">
              <a:avLst/>
            </a:prstGeom>
            <a:ln w="57150"/>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grpSp>
      <p:sp>
        <p:nvSpPr>
          <p:cNvPr id="12" name="スライド番号プレースホルダー 11"/>
          <p:cNvSpPr>
            <a:spLocks noGrp="1"/>
          </p:cNvSpPr>
          <p:nvPr>
            <p:ph type="sldNum" sz="quarter" idx="12"/>
          </p:nvPr>
        </p:nvSpPr>
        <p:spPr/>
        <p:txBody>
          <a:bodyPr/>
          <a:lstStyle/>
          <a:p>
            <a:fld id="{CE417BAC-85B5-4DF5-BDC9-3FEF99C0B2AD}" type="slidenum">
              <a:rPr kumimoji="1" lang="ja-JP" altLang="en-US" smtClean="0"/>
              <a:t>27</a:t>
            </a:fld>
            <a:endParaRPr kumimoji="1" lang="ja-JP" altLang="en-US"/>
          </a:p>
        </p:txBody>
      </p:sp>
    </p:spTree>
    <p:extLst>
      <p:ext uri="{BB962C8B-B14F-4D97-AF65-F5344CB8AC3E}">
        <p14:creationId xmlns:p14="http://schemas.microsoft.com/office/powerpoint/2010/main" val="380934279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mc:AlternateContent xmlns:mc="http://schemas.openxmlformats.org/markup-compatibility/2006" xmlns:a14="http://schemas.microsoft.com/office/drawing/2010/main">
        <mc:Choice Requires="a14">
          <p:sp>
            <p:nvSpPr>
              <p:cNvPr id="3" name="コンテンツ プレースホルダー 2"/>
              <p:cNvSpPr>
                <a:spLocks noGrp="1"/>
              </p:cNvSpPr>
              <p:nvPr>
                <p:ph idx="1"/>
              </p:nvPr>
            </p:nvSpPr>
            <p:spPr/>
            <p:txBody>
              <a:bodyPr/>
              <a:lstStyle/>
              <a:p>
                <a:r>
                  <a:rPr lang="en-US" altLang="ja-JP" dirty="0"/>
                  <a:t>prefix </a:t>
                </a:r>
                <a14:m>
                  <m:oMath xmlns:m="http://schemas.openxmlformats.org/officeDocument/2006/math">
                    <m:r>
                      <a:rPr lang="en-US" altLang="ja-JP" i="1" dirty="0">
                        <a:latin typeface="Cambria Math"/>
                      </a:rPr>
                      <m:t>𝑥</m:t>
                    </m:r>
                    <m:r>
                      <a:rPr lang="en-US" altLang="ja-JP" dirty="0">
                        <a:latin typeface="Cambria Math"/>
                      </a:rPr>
                      <m:t> </m:t>
                    </m:r>
                  </m:oMath>
                </a14:m>
                <a:r>
                  <a:rPr lang="ja-JP" altLang="en-US" dirty="0"/>
                  <a:t>が与えられた時</a:t>
                </a:r>
                <a:endParaRPr lang="en-US" altLang="ja-JP" dirty="0"/>
              </a:p>
              <a:p>
                <a14:m>
                  <m:oMath xmlns:m="http://schemas.openxmlformats.org/officeDocument/2006/math">
                    <m:func>
                      <m:funcPr>
                        <m:ctrlPr>
                          <a:rPr lang="en-US" altLang="ja-JP" i="1" dirty="0">
                            <a:latin typeface="Cambria Math"/>
                          </a:rPr>
                        </m:ctrlPr>
                      </m:funcPr>
                      <m:fName>
                        <m:limLow>
                          <m:limLowPr>
                            <m:ctrlPr>
                              <a:rPr lang="en-US" altLang="ja-JP" i="1" dirty="0">
                                <a:latin typeface="Cambria Math"/>
                              </a:rPr>
                            </m:ctrlPr>
                          </m:limLowPr>
                          <m:e>
                            <m:r>
                              <m:rPr>
                                <m:sty m:val="p"/>
                              </m:rPr>
                              <a:rPr lang="en-US" altLang="ja-JP" dirty="0">
                                <a:latin typeface="Cambria Math"/>
                              </a:rPr>
                              <m:t>argmax</m:t>
                            </m:r>
                          </m:e>
                          <m:lim>
                            <m:r>
                              <a:rPr lang="en-US" altLang="ja-JP" i="1" dirty="0">
                                <a:latin typeface="Cambria Math"/>
                              </a:rPr>
                              <m:t>𝑔</m:t>
                            </m:r>
                          </m:lim>
                        </m:limLow>
                      </m:fName>
                      <m:e>
                        <m:r>
                          <a:rPr lang="en-US" altLang="ja-JP" i="1" dirty="0">
                            <a:latin typeface="Cambria Math"/>
                          </a:rPr>
                          <m:t>𝑃𝑟</m:t>
                        </m:r>
                        <m:r>
                          <a:rPr lang="en-US" altLang="ja-JP" i="1" dirty="0">
                            <a:latin typeface="Cambria Math"/>
                          </a:rPr>
                          <m:t>(</m:t>
                        </m:r>
                        <m:r>
                          <a:rPr lang="en-US" altLang="ja-JP" i="1" dirty="0">
                            <a:latin typeface="Cambria Math"/>
                          </a:rPr>
                          <m:t>𝑥</m:t>
                        </m:r>
                        <m:r>
                          <a:rPr lang="en-US" altLang="ja-JP" i="1" dirty="0">
                            <a:latin typeface="Cambria Math"/>
                          </a:rPr>
                          <m:t>,</m:t>
                        </m:r>
                        <m:r>
                          <a:rPr lang="en-US" altLang="ja-JP" i="1" dirty="0">
                            <a:latin typeface="Cambria Math"/>
                          </a:rPr>
                          <m:t>𝑔</m:t>
                        </m:r>
                        <m:r>
                          <a:rPr lang="en-US" altLang="ja-JP" i="1" dirty="0">
                            <a:latin typeface="Cambria Math"/>
                          </a:rPr>
                          <m:t>)</m:t>
                        </m:r>
                        <m:r>
                          <m:rPr>
                            <m:nor/>
                          </m:rPr>
                          <a:rPr lang="en-US" altLang="ja-JP" dirty="0"/>
                          <m:t> </m:t>
                        </m:r>
                      </m:e>
                    </m:func>
                    <m:r>
                      <a:rPr lang="en-US" altLang="ja-JP" i="1" dirty="0">
                        <a:latin typeface="Cambria Math"/>
                      </a:rPr>
                      <m:t> </m:t>
                    </m:r>
                  </m:oMath>
                </a14:m>
                <a:endParaRPr lang="en-US" altLang="ja-JP" i="1" dirty="0">
                  <a:latin typeface="Cambria Math"/>
                </a:endParaRPr>
              </a:p>
              <a:p>
                <a14:m>
                  <m:oMath xmlns:m="http://schemas.openxmlformats.org/officeDocument/2006/math">
                    <m:r>
                      <a:rPr lang="en-US" altLang="ja-JP" i="1" dirty="0">
                        <a:latin typeface="Cambria Math"/>
                      </a:rPr>
                      <m:t>𝑔</m:t>
                    </m:r>
                  </m:oMath>
                </a14:m>
                <a:r>
                  <a:rPr lang="ja-JP" altLang="en-US" dirty="0"/>
                  <a:t>：トッププラン</a:t>
                </a:r>
                <a:endParaRPr lang="en-US" altLang="ja-JP" dirty="0"/>
              </a:p>
              <a:p>
                <a14:m>
                  <m:oMath xmlns:m="http://schemas.openxmlformats.org/officeDocument/2006/math">
                    <m:r>
                      <a:rPr lang="en-US" altLang="ja-JP" i="1" dirty="0">
                        <a:latin typeface="Cambria Math"/>
                      </a:rPr>
                      <m:t>𝑃𝑟</m:t>
                    </m:r>
                    <m:d>
                      <m:dPr>
                        <m:ctrlPr>
                          <a:rPr lang="en-US" altLang="ja-JP" i="1" dirty="0">
                            <a:latin typeface="Cambria Math"/>
                          </a:rPr>
                        </m:ctrlPr>
                      </m:dPr>
                      <m:e>
                        <m:r>
                          <a:rPr lang="en-US" altLang="ja-JP" i="1" dirty="0">
                            <a:latin typeface="Cambria Math"/>
                          </a:rPr>
                          <m:t>𝑥</m:t>
                        </m:r>
                        <m:r>
                          <a:rPr lang="en-US" altLang="ja-JP" i="1" dirty="0">
                            <a:latin typeface="Cambria Math"/>
                          </a:rPr>
                          <m:t>,</m:t>
                        </m:r>
                        <m:r>
                          <a:rPr lang="en-US" altLang="ja-JP" i="1" dirty="0">
                            <a:latin typeface="Cambria Math"/>
                          </a:rPr>
                          <m:t>𝑔</m:t>
                        </m:r>
                      </m:e>
                    </m:d>
                    <m:r>
                      <a:rPr lang="ja-JP" altLang="en-US" i="1" dirty="0">
                        <a:latin typeface="Cambria Math"/>
                      </a:rPr>
                      <m:t>：</m:t>
                    </m:r>
                    <m:r>
                      <a:rPr lang="en-US" altLang="ja-JP" i="1" dirty="0">
                        <a:latin typeface="Cambria Math"/>
                      </a:rPr>
                      <m:t>𝑔</m:t>
                    </m:r>
                  </m:oMath>
                </a14:m>
                <a:r>
                  <a:rPr lang="ja-JP" altLang="en-US" dirty="0"/>
                  <a:t>を通って</a:t>
                </a:r>
                <a:r>
                  <a:rPr lang="en-US" altLang="ja-JP" dirty="0"/>
                  <a:t> prefix </a:t>
                </a:r>
                <a14:m>
                  <m:oMath xmlns:m="http://schemas.openxmlformats.org/officeDocument/2006/math">
                    <m:r>
                      <a:rPr lang="en-US" altLang="ja-JP" i="1" dirty="0">
                        <a:latin typeface="Cambria Math"/>
                      </a:rPr>
                      <m:t>𝑥</m:t>
                    </m:r>
                  </m:oMath>
                </a14:m>
                <a:r>
                  <a:rPr lang="ja-JP" altLang="en-US" dirty="0"/>
                  <a:t> が導出される構文木の確率の和</a:t>
                </a:r>
                <a:endParaRPr lang="en-US" altLang="ja-JP" dirty="0"/>
              </a:p>
              <a:p>
                <a:endParaRPr kumimoji="1" lang="ja-JP" altLang="en-US" dirty="0"/>
              </a:p>
            </p:txBody>
          </p:sp>
        </mc:Choice>
        <mc:Fallback xmlns="">
          <p:sp>
            <p:nvSpPr>
              <p:cNvPr id="3" name="コンテンツ プレースホルダー 2"/>
              <p:cNvSpPr>
                <a:spLocks noGrp="1" noRot="1" noChangeAspect="1" noMove="1" noResize="1" noEditPoints="1" noAdjustHandles="1" noChangeArrowheads="1" noChangeShapeType="1" noTextEdit="1"/>
              </p:cNvSpPr>
              <p:nvPr>
                <p:ph idx="1"/>
              </p:nvPr>
            </p:nvSpPr>
            <p:spPr>
              <a:blipFill rotWithShape="1">
                <a:blip r:embed="rId2"/>
                <a:stretch>
                  <a:fillRect l="-1630" t="-2426"/>
                </a:stretch>
              </a:blipFill>
            </p:spPr>
            <p:txBody>
              <a:bodyPr/>
              <a:lstStyle/>
              <a:p>
                <a:r>
                  <a:rPr lang="ja-JP" altLang="en-US">
                    <a:noFill/>
                  </a:rPr>
                  <a:t> </a:t>
                </a:r>
              </a:p>
            </p:txBody>
          </p:sp>
        </mc:Fallback>
      </mc:AlternateContent>
      <p:sp>
        <p:nvSpPr>
          <p:cNvPr id="6" name="スライド番号プレースホルダー 5"/>
          <p:cNvSpPr>
            <a:spLocks noGrp="1"/>
          </p:cNvSpPr>
          <p:nvPr>
            <p:ph type="sldNum" sz="quarter" idx="12"/>
          </p:nvPr>
        </p:nvSpPr>
        <p:spPr/>
        <p:txBody>
          <a:bodyPr/>
          <a:lstStyle/>
          <a:p>
            <a:fld id="{CE417BAC-85B5-4DF5-BDC9-3FEF99C0B2AD}" type="slidenum">
              <a:rPr kumimoji="1" lang="ja-JP" altLang="en-US" smtClean="0"/>
              <a:t>28</a:t>
            </a:fld>
            <a:endParaRPr kumimoji="1" lang="ja-JP" altLang="en-US"/>
          </a:p>
        </p:txBody>
      </p:sp>
    </p:spTree>
    <p:extLst>
      <p:ext uri="{BB962C8B-B14F-4D97-AF65-F5344CB8AC3E}">
        <p14:creationId xmlns:p14="http://schemas.microsoft.com/office/powerpoint/2010/main" val="86456655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6" name="曲線コネクタ 15"/>
          <p:cNvCxnSpPr/>
          <p:nvPr/>
        </p:nvCxnSpPr>
        <p:spPr>
          <a:xfrm flipV="1">
            <a:off x="2987824" y="3645024"/>
            <a:ext cx="1464883" cy="617805"/>
          </a:xfrm>
          <a:prstGeom prst="straightConnector1">
            <a:avLst/>
          </a:prstGeom>
          <a:ln w="76200">
            <a:headEnd type="none"/>
            <a:tailEnd type="arrow"/>
          </a:ln>
        </p:spPr>
        <p:style>
          <a:lnRef idx="1">
            <a:schemeClr val="accent2"/>
          </a:lnRef>
          <a:fillRef idx="0">
            <a:schemeClr val="accent2"/>
          </a:fillRef>
          <a:effectRef idx="0">
            <a:schemeClr val="accent2"/>
          </a:effectRef>
          <a:fontRef idx="minor">
            <a:schemeClr val="tx1"/>
          </a:fontRef>
        </p:style>
      </p:cxnSp>
      <p:cxnSp>
        <p:nvCxnSpPr>
          <p:cNvPr id="17" name="曲線コネクタ 15"/>
          <p:cNvCxnSpPr>
            <a:stCxn id="2051" idx="3"/>
          </p:cNvCxnSpPr>
          <p:nvPr/>
        </p:nvCxnSpPr>
        <p:spPr>
          <a:xfrm>
            <a:off x="3325993" y="2443760"/>
            <a:ext cx="905279" cy="438425"/>
          </a:xfrm>
          <a:prstGeom prst="straightConnector1">
            <a:avLst/>
          </a:prstGeom>
          <a:ln w="76200">
            <a:headEnd type="none"/>
            <a:tailEnd type="arrow"/>
          </a:ln>
        </p:spPr>
        <p:style>
          <a:lnRef idx="1">
            <a:schemeClr val="accent2"/>
          </a:lnRef>
          <a:fillRef idx="0">
            <a:schemeClr val="accent2"/>
          </a:fillRef>
          <a:effectRef idx="0">
            <a:schemeClr val="accent2"/>
          </a:effectRef>
          <a:fontRef idx="minor">
            <a:schemeClr val="tx1"/>
          </a:fontRef>
        </p:style>
      </p:cxnSp>
      <p:cxnSp>
        <p:nvCxnSpPr>
          <p:cNvPr id="18" name="曲線コネクタ 15"/>
          <p:cNvCxnSpPr/>
          <p:nvPr/>
        </p:nvCxnSpPr>
        <p:spPr>
          <a:xfrm flipV="1">
            <a:off x="2506247" y="4653136"/>
            <a:ext cx="2137761" cy="1150521"/>
          </a:xfrm>
          <a:prstGeom prst="straightConnector1">
            <a:avLst/>
          </a:prstGeom>
          <a:ln w="76200">
            <a:headEnd type="none"/>
            <a:tailEnd type="arrow"/>
          </a:ln>
        </p:spPr>
        <p:style>
          <a:lnRef idx="1">
            <a:schemeClr val="accent2"/>
          </a:lnRef>
          <a:fillRef idx="0">
            <a:schemeClr val="accent2"/>
          </a:fillRef>
          <a:effectRef idx="0">
            <a:schemeClr val="accent2"/>
          </a:effectRef>
          <a:fontRef idx="minor">
            <a:schemeClr val="tx1"/>
          </a:fontRef>
        </p:style>
      </p:cxnSp>
      <p:sp>
        <p:nvSpPr>
          <p:cNvPr id="2" name="タイトル 1"/>
          <p:cNvSpPr>
            <a:spLocks noGrp="1"/>
          </p:cNvSpPr>
          <p:nvPr>
            <p:ph type="title"/>
          </p:nvPr>
        </p:nvSpPr>
        <p:spPr/>
        <p:txBody>
          <a:bodyPr>
            <a:normAutofit/>
          </a:bodyPr>
          <a:lstStyle/>
          <a:p>
            <a:r>
              <a:rPr kumimoji="1" lang="ja-JP" altLang="en-US" dirty="0" smtClean="0"/>
              <a:t>背景</a:t>
            </a:r>
            <a:endParaRPr kumimoji="1" lang="ja-JP" altLang="en-US" dirty="0"/>
          </a:p>
        </p:txBody>
      </p:sp>
      <p:pic>
        <p:nvPicPr>
          <p:cNvPr id="2051" name="Picture 3" descr="C:\Program Files (x86)\Microsoft Office\MEDIA\CAGCAT10\j0292020.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456959" y="1556792"/>
            <a:ext cx="1869034" cy="1773936"/>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3" descr="C:\Program Files (x86)\Microsoft Office\MEDIA\CAGCAT10\j0292020.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81099" y="3090647"/>
            <a:ext cx="1869034" cy="1773936"/>
          </a:xfrm>
          <a:prstGeom prst="rect">
            <a:avLst/>
          </a:prstGeom>
          <a:noFill/>
          <a:extLst>
            <a:ext uri="{909E8E84-426E-40DD-AFC4-6F175D3DCCD1}">
              <a14:hiddenFill xmlns:a14="http://schemas.microsoft.com/office/drawing/2010/main">
                <a:solidFill>
                  <a:srgbClr val="FFFFFF"/>
                </a:solidFill>
              </a14:hiddenFill>
            </a:ext>
          </a:extLst>
        </p:spPr>
      </p:pic>
      <p:sp>
        <p:nvSpPr>
          <p:cNvPr id="5" name="雲形吹き出し 4"/>
          <p:cNvSpPr/>
          <p:nvPr/>
        </p:nvSpPr>
        <p:spPr>
          <a:xfrm>
            <a:off x="2798581" y="1396813"/>
            <a:ext cx="2865382" cy="1008112"/>
          </a:xfrm>
          <a:prstGeom prst="cloudCallout">
            <a:avLst>
              <a:gd name="adj1" fmla="val -65863"/>
              <a:gd name="adj2" fmla="val 31311"/>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雲形吹き出し 8"/>
          <p:cNvSpPr/>
          <p:nvPr/>
        </p:nvSpPr>
        <p:spPr>
          <a:xfrm>
            <a:off x="2071032" y="3645024"/>
            <a:ext cx="2160240" cy="1008112"/>
          </a:xfrm>
          <a:prstGeom prst="cloudCallout">
            <a:avLst>
              <a:gd name="adj1" fmla="val -85786"/>
              <a:gd name="adj2" fmla="val -51141"/>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10" name="Picture 3" descr="C:\Program Files (x86)\Microsoft Office\MEDIA\CAGCAT10\j0292020.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54398" y="4745223"/>
            <a:ext cx="1869034" cy="1773936"/>
          </a:xfrm>
          <a:prstGeom prst="rect">
            <a:avLst/>
          </a:prstGeom>
          <a:noFill/>
          <a:extLst>
            <a:ext uri="{909E8E84-426E-40DD-AFC4-6F175D3DCCD1}">
              <a14:hiddenFill xmlns:a14="http://schemas.microsoft.com/office/drawing/2010/main">
                <a:solidFill>
                  <a:srgbClr val="FFFFFF"/>
                </a:solidFill>
              </a14:hiddenFill>
            </a:ext>
          </a:extLst>
        </p:spPr>
      </p:pic>
      <p:sp>
        <p:nvSpPr>
          <p:cNvPr id="11" name="雲形吹き出し 10"/>
          <p:cNvSpPr/>
          <p:nvPr/>
        </p:nvSpPr>
        <p:spPr>
          <a:xfrm>
            <a:off x="2244331" y="5299600"/>
            <a:ext cx="2160240" cy="1008112"/>
          </a:xfrm>
          <a:prstGeom prst="cloudCallout">
            <a:avLst>
              <a:gd name="adj1" fmla="val -85786"/>
              <a:gd name="adj2" fmla="val -51141"/>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15" name="Picture 13" descr="C:\SecondDisc\n\Pictures\PC_server-05.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9612560" y="128649"/>
            <a:ext cx="1410285" cy="1410285"/>
          </a:xfrm>
          <a:prstGeom prst="rect">
            <a:avLst/>
          </a:prstGeom>
          <a:noFill/>
          <a:extLst>
            <a:ext uri="{909E8E84-426E-40DD-AFC4-6F175D3DCCD1}">
              <a14:hiddenFill xmlns:a14="http://schemas.microsoft.com/office/drawing/2010/main">
                <a:solidFill>
                  <a:srgbClr val="FFFFFF"/>
                </a:solidFill>
              </a14:hiddenFill>
            </a:ext>
          </a:extLst>
        </p:spPr>
      </p:pic>
      <p:sp>
        <p:nvSpPr>
          <p:cNvPr id="25" name="テキスト ボックス 1"/>
          <p:cNvSpPr txBox="1"/>
          <p:nvPr/>
        </p:nvSpPr>
        <p:spPr>
          <a:xfrm>
            <a:off x="3168845" y="1574934"/>
            <a:ext cx="2261277" cy="692696"/>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altLang="ja-JP" sz="4000" dirty="0" smtClean="0"/>
              <a:t>Shopping</a:t>
            </a:r>
            <a:endParaRPr lang="ja-JP" altLang="en-US" sz="4000" dirty="0"/>
          </a:p>
        </p:txBody>
      </p:sp>
      <p:sp>
        <p:nvSpPr>
          <p:cNvPr id="26" name="テキスト ボックス 1"/>
          <p:cNvSpPr txBox="1"/>
          <p:nvPr/>
        </p:nvSpPr>
        <p:spPr>
          <a:xfrm>
            <a:off x="2382731" y="3789040"/>
            <a:ext cx="2261277" cy="692696"/>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altLang="ja-JP" sz="4000" dirty="0" smtClean="0"/>
              <a:t>Survey</a:t>
            </a:r>
            <a:endParaRPr lang="ja-JP" altLang="en-US" sz="4000" dirty="0"/>
          </a:p>
        </p:txBody>
      </p:sp>
      <p:sp>
        <p:nvSpPr>
          <p:cNvPr id="27" name="テキスト ボックス 1"/>
          <p:cNvSpPr txBox="1"/>
          <p:nvPr/>
        </p:nvSpPr>
        <p:spPr>
          <a:xfrm>
            <a:off x="2503638" y="5457308"/>
            <a:ext cx="2261277" cy="692696"/>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altLang="ja-JP" sz="4000" dirty="0" smtClean="0"/>
              <a:t>News</a:t>
            </a:r>
            <a:endParaRPr lang="ja-JP" altLang="en-US" sz="4000" dirty="0"/>
          </a:p>
        </p:txBody>
      </p:sp>
      <p:sp>
        <p:nvSpPr>
          <p:cNvPr id="31" name="コンテンツ プレースホルダー 2"/>
          <p:cNvSpPr>
            <a:spLocks noGrp="1"/>
          </p:cNvSpPr>
          <p:nvPr>
            <p:ph idx="1"/>
          </p:nvPr>
        </p:nvSpPr>
        <p:spPr>
          <a:xfrm>
            <a:off x="4764915" y="4934219"/>
            <a:ext cx="4690864" cy="2535188"/>
          </a:xfrm>
        </p:spPr>
        <p:txBody>
          <a:bodyPr/>
          <a:lstStyle/>
          <a:p>
            <a:pPr marL="0" lvl="1" indent="0">
              <a:buNone/>
            </a:pPr>
            <a:r>
              <a:rPr lang="ja-JP" altLang="en-US" dirty="0" smtClean="0"/>
              <a:t>閲覧者の目的の推定</a:t>
            </a:r>
            <a:endParaRPr lang="en-US" altLang="ja-JP" dirty="0" smtClean="0"/>
          </a:p>
          <a:p>
            <a:pPr marL="342900" lvl="1" indent="-342900">
              <a:buFont typeface="Arial" pitchFamily="34" charset="0"/>
              <a:buChar char="•"/>
            </a:pPr>
            <a:r>
              <a:rPr lang="en-US" altLang="ja-JP" dirty="0" smtClean="0"/>
              <a:t>Web</a:t>
            </a:r>
            <a:r>
              <a:rPr lang="ja-JP" altLang="en-US" dirty="0"/>
              <a:t>サイト</a:t>
            </a:r>
            <a:r>
              <a:rPr lang="ja-JP" altLang="en-US" dirty="0" smtClean="0"/>
              <a:t>の改善</a:t>
            </a:r>
          </a:p>
          <a:p>
            <a:r>
              <a:rPr lang="ja-JP" altLang="en-US" sz="2800" dirty="0" smtClean="0"/>
              <a:t>目的に適した</a:t>
            </a:r>
            <a:r>
              <a:rPr kumimoji="1" lang="ja-JP" altLang="en-US" sz="2800" dirty="0" smtClean="0"/>
              <a:t>広告の表示</a:t>
            </a:r>
            <a:endParaRPr kumimoji="1" lang="ja-JP" altLang="en-US" sz="2800" dirty="0"/>
          </a:p>
        </p:txBody>
      </p:sp>
      <p:grpSp>
        <p:nvGrpSpPr>
          <p:cNvPr id="6" name="グループ化 5"/>
          <p:cNvGrpSpPr/>
          <p:nvPr/>
        </p:nvGrpSpPr>
        <p:grpSpPr>
          <a:xfrm>
            <a:off x="4404571" y="2354590"/>
            <a:ext cx="2735529" cy="2580867"/>
            <a:chOff x="6084943" y="1208173"/>
            <a:chExt cx="2864705" cy="2940907"/>
          </a:xfrm>
        </p:grpSpPr>
        <p:grpSp>
          <p:nvGrpSpPr>
            <p:cNvPr id="12" name="グループ化 11"/>
            <p:cNvGrpSpPr/>
            <p:nvPr/>
          </p:nvGrpSpPr>
          <p:grpSpPr>
            <a:xfrm>
              <a:off x="6270702" y="1710755"/>
              <a:ext cx="2678946" cy="2438325"/>
              <a:chOff x="194331" y="2348880"/>
              <a:chExt cx="3568739" cy="3248198"/>
            </a:xfrm>
          </p:grpSpPr>
          <p:pic>
            <p:nvPicPr>
              <p:cNvPr id="13" name="Picture 10" descr="C:\SecondDisc\n\Pictures\PC_server-01.pn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51520" y="2348880"/>
                <a:ext cx="3511550" cy="3121025"/>
              </a:xfrm>
              <a:prstGeom prst="rect">
                <a:avLst/>
              </a:prstGeom>
              <a:noFill/>
              <a:extLst>
                <a:ext uri="{909E8E84-426E-40DD-AFC4-6F175D3DCCD1}">
                  <a14:hiddenFill xmlns:a14="http://schemas.microsoft.com/office/drawing/2010/main">
                    <a:solidFill>
                      <a:srgbClr val="FFFFFF"/>
                    </a:solidFill>
                  </a14:hiddenFill>
                </a:ext>
              </a:extLst>
            </p:spPr>
          </p:pic>
          <p:pic>
            <p:nvPicPr>
              <p:cNvPr id="14" name="Picture 11" descr="C:\SecondDisc\n\Pictures\PC_server-02.png"/>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94331" y="3573016"/>
                <a:ext cx="1779587" cy="2024062"/>
              </a:xfrm>
              <a:prstGeom prst="rect">
                <a:avLst/>
              </a:prstGeom>
              <a:noFill/>
              <a:extLst>
                <a:ext uri="{909E8E84-426E-40DD-AFC4-6F175D3DCCD1}">
                  <a14:hiddenFill xmlns:a14="http://schemas.microsoft.com/office/drawing/2010/main">
                    <a:solidFill>
                      <a:srgbClr val="FFFFFF"/>
                    </a:solidFill>
                  </a14:hiddenFill>
                </a:ext>
              </a:extLst>
            </p:spPr>
          </p:pic>
        </p:grpSp>
        <p:sp>
          <p:nvSpPr>
            <p:cNvPr id="32" name="テキスト ボックス 1"/>
            <p:cNvSpPr txBox="1"/>
            <p:nvPr/>
          </p:nvSpPr>
          <p:spPr>
            <a:xfrm>
              <a:off x="6084943" y="1208173"/>
              <a:ext cx="2735529" cy="692696"/>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altLang="ja-JP" sz="4000" dirty="0" smtClean="0"/>
                <a:t>Web</a:t>
              </a:r>
              <a:r>
                <a:rPr lang="ja-JP" altLang="en-US" sz="4000" dirty="0" smtClean="0"/>
                <a:t>サイト</a:t>
              </a:r>
              <a:endParaRPr lang="ja-JP" altLang="en-US" sz="4000" dirty="0"/>
            </a:p>
          </p:txBody>
        </p:sp>
      </p:grpSp>
      <p:sp>
        <p:nvSpPr>
          <p:cNvPr id="21" name="テキスト ボックス 1"/>
          <p:cNvSpPr txBox="1"/>
          <p:nvPr/>
        </p:nvSpPr>
        <p:spPr>
          <a:xfrm>
            <a:off x="354398" y="1092339"/>
            <a:ext cx="1812888" cy="692696"/>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ja-JP" altLang="en-US" sz="4000" dirty="0"/>
              <a:t>閲覧者</a:t>
            </a:r>
          </a:p>
        </p:txBody>
      </p:sp>
      <p:sp>
        <p:nvSpPr>
          <p:cNvPr id="3" name="スライド番号プレースホルダー 2"/>
          <p:cNvSpPr>
            <a:spLocks noGrp="1"/>
          </p:cNvSpPr>
          <p:nvPr>
            <p:ph type="sldNum" sz="quarter" idx="12"/>
          </p:nvPr>
        </p:nvSpPr>
        <p:spPr/>
        <p:txBody>
          <a:bodyPr/>
          <a:lstStyle/>
          <a:p>
            <a:fld id="{CE417BAC-85B5-4DF5-BDC9-3FEF99C0B2AD}" type="slidenum">
              <a:rPr kumimoji="1" lang="ja-JP" altLang="en-US" smtClean="0"/>
              <a:t>3</a:t>
            </a:fld>
            <a:endParaRPr kumimoji="1" lang="ja-JP" altLang="en-US"/>
          </a:p>
        </p:txBody>
      </p:sp>
      <p:grpSp>
        <p:nvGrpSpPr>
          <p:cNvPr id="23" name="グループ化 22"/>
          <p:cNvGrpSpPr/>
          <p:nvPr/>
        </p:nvGrpSpPr>
        <p:grpSpPr>
          <a:xfrm>
            <a:off x="7677779" y="823032"/>
            <a:ext cx="1358717" cy="1669864"/>
            <a:chOff x="371396" y="1919694"/>
            <a:chExt cx="1358717" cy="1669864"/>
          </a:xfrm>
        </p:grpSpPr>
        <p:sp>
          <p:nvSpPr>
            <p:cNvPr id="29" name="メモ 28"/>
            <p:cNvSpPr/>
            <p:nvPr/>
          </p:nvSpPr>
          <p:spPr>
            <a:xfrm>
              <a:off x="654711" y="2584206"/>
              <a:ext cx="792088" cy="1005352"/>
            </a:xfrm>
            <a:prstGeom prst="foldedCorner">
              <a:avLst/>
            </a:prstGeom>
            <a:solidFill>
              <a:schemeClr val="accent3">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t>＝＝＝＝＝＝</a:t>
              </a:r>
              <a:endParaRPr kumimoji="1" lang="ja-JP" altLang="en-US" dirty="0"/>
            </a:p>
          </p:txBody>
        </p:sp>
        <p:sp>
          <p:nvSpPr>
            <p:cNvPr id="30" name="タイトル 1"/>
            <p:cNvSpPr txBox="1">
              <a:spLocks/>
            </p:cNvSpPr>
            <p:nvPr/>
          </p:nvSpPr>
          <p:spPr>
            <a:xfrm>
              <a:off x="371396" y="1919694"/>
              <a:ext cx="1358717" cy="824008"/>
            </a:xfrm>
            <a:prstGeom prst="rect">
              <a:avLst/>
            </a:prstGeom>
          </p:spPr>
          <p:txBody>
            <a:bodyPr vert="horz" lIns="91440" tIns="45720" rIns="91440" bIns="45720" rtlCol="0" anchor="ctr">
              <a:normAutofit fontScale="97500"/>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marL="0" lvl="1" algn="ctr" rtl="0">
                <a:spcBef>
                  <a:spcPct val="0"/>
                </a:spcBef>
              </a:pPr>
              <a:r>
                <a:rPr kumimoji="1" lang="ja-JP" altLang="en-US" sz="3600" kern="0" dirty="0" smtClean="0">
                  <a:solidFill>
                    <a:sysClr val="windowText" lastClr="000000"/>
                  </a:solidFill>
                </a:rPr>
                <a:t>ログ</a:t>
              </a:r>
              <a:endParaRPr kumimoji="1" lang="ja-JP" altLang="en-US" sz="3600" kern="0" dirty="0">
                <a:solidFill>
                  <a:sysClr val="windowText" lastClr="000000"/>
                </a:solidFill>
              </a:endParaRPr>
            </a:p>
          </p:txBody>
        </p:sp>
      </p:grpSp>
      <p:cxnSp>
        <p:nvCxnSpPr>
          <p:cNvPr id="28" name="曲線コネクタ 27"/>
          <p:cNvCxnSpPr>
            <a:stCxn id="29" idx="2"/>
          </p:cNvCxnSpPr>
          <p:nvPr/>
        </p:nvCxnSpPr>
        <p:spPr>
          <a:xfrm rot="5400000">
            <a:off x="6572581" y="2364523"/>
            <a:ext cx="1656184" cy="1912930"/>
          </a:xfrm>
          <a:prstGeom prst="curvedConnector2">
            <a:avLst/>
          </a:prstGeom>
          <a:ln w="127000">
            <a:tailEnd type="arrow"/>
          </a:ln>
        </p:spPr>
        <p:style>
          <a:lnRef idx="1">
            <a:schemeClr val="accent1"/>
          </a:lnRef>
          <a:fillRef idx="0">
            <a:schemeClr val="accent1"/>
          </a:fillRef>
          <a:effectRef idx="0">
            <a:schemeClr val="accent1"/>
          </a:effectRef>
          <a:fontRef idx="minor">
            <a:schemeClr val="tx1"/>
          </a:fontRef>
        </p:style>
      </p:cxnSp>
      <p:sp>
        <p:nvSpPr>
          <p:cNvPr id="34" name="タイトル 1"/>
          <p:cNvSpPr txBox="1">
            <a:spLocks/>
          </p:cNvSpPr>
          <p:nvPr/>
        </p:nvSpPr>
        <p:spPr>
          <a:xfrm>
            <a:off x="6550773" y="4038367"/>
            <a:ext cx="3086439" cy="824008"/>
          </a:xfrm>
          <a:prstGeom prst="rect">
            <a:avLst/>
          </a:prstGeom>
        </p:spPr>
        <p:txBody>
          <a:bodyPr vert="horz" lIns="91440" tIns="45720" rIns="91440" bIns="45720" rtlCol="0" anchor="ctr">
            <a:normAutofit fontScale="82500" lnSpcReduction="20000"/>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marL="0" lvl="1" algn="ctr" rtl="0">
              <a:spcBef>
                <a:spcPct val="0"/>
              </a:spcBef>
            </a:pPr>
            <a:r>
              <a:rPr kumimoji="1" lang="ja-JP" altLang="en-US" sz="3600" kern="0" dirty="0" smtClean="0">
                <a:solidFill>
                  <a:sysClr val="windowText" lastClr="000000"/>
                </a:solidFill>
              </a:rPr>
              <a:t>改善</a:t>
            </a:r>
            <a:endParaRPr kumimoji="1" lang="en-US" altLang="ja-JP" sz="3600" kern="0" dirty="0" smtClean="0">
              <a:solidFill>
                <a:sysClr val="windowText" lastClr="000000"/>
              </a:solidFill>
            </a:endParaRPr>
          </a:p>
          <a:p>
            <a:pPr marL="0" lvl="1" algn="ctr" rtl="0">
              <a:spcBef>
                <a:spcPct val="0"/>
              </a:spcBef>
            </a:pPr>
            <a:r>
              <a:rPr lang="ja-JP" altLang="en-US" sz="3600" kern="0" dirty="0" smtClean="0">
                <a:solidFill>
                  <a:sysClr val="windowText" lastClr="000000"/>
                </a:solidFill>
              </a:rPr>
              <a:t>広告表示</a:t>
            </a:r>
            <a:endParaRPr kumimoji="1" lang="ja-JP" altLang="en-US" sz="3600" kern="0" dirty="0">
              <a:solidFill>
                <a:sysClr val="windowText" lastClr="000000"/>
              </a:solidFill>
            </a:endParaRPr>
          </a:p>
        </p:txBody>
      </p:sp>
    </p:spTree>
    <p:extLst>
      <p:ext uri="{BB962C8B-B14F-4D97-AF65-F5344CB8AC3E}">
        <p14:creationId xmlns:p14="http://schemas.microsoft.com/office/powerpoint/2010/main" val="162918113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dirty="0" smtClean="0"/>
              <a:t>目的</a:t>
            </a:r>
            <a:endParaRPr kumimoji="1" lang="ja-JP" altLang="en-US" dirty="0"/>
          </a:p>
        </p:txBody>
      </p:sp>
      <p:sp>
        <p:nvSpPr>
          <p:cNvPr id="6" name="コンテンツ プレースホルダー 2"/>
          <p:cNvSpPr txBox="1">
            <a:spLocks/>
          </p:cNvSpPr>
          <p:nvPr/>
        </p:nvSpPr>
        <p:spPr>
          <a:xfrm>
            <a:off x="461935" y="1484784"/>
            <a:ext cx="8350032" cy="5184576"/>
          </a:xfrm>
          <a:prstGeom prst="rect">
            <a:avLst/>
          </a:prstGeom>
          <a:solidFill>
            <a:schemeClr val="bg1"/>
          </a:solidFill>
        </p:spPr>
        <p:txBody>
          <a:bodyPr vert="horz" lIns="91440" tIns="45720" rIns="91440" bIns="45720" rtlCol="0">
            <a:normAutofit fontScale="92500" lnSpcReduction="20000"/>
          </a:bodyPr>
          <a:lst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pPr marL="400050" lvl="1" indent="0">
              <a:buNone/>
            </a:pPr>
            <a:r>
              <a:rPr lang="en-US" altLang="ja-JP" sz="3200" dirty="0" smtClean="0"/>
              <a:t>Web</a:t>
            </a:r>
            <a:r>
              <a:rPr lang="ja-JP" altLang="en-US" sz="3200" dirty="0" smtClean="0"/>
              <a:t>サイト</a:t>
            </a:r>
            <a:r>
              <a:rPr lang="ja-JP" altLang="en-US" sz="3200" dirty="0"/>
              <a:t>利用者</a:t>
            </a:r>
            <a:r>
              <a:rPr lang="ja-JP" altLang="en-US" sz="3200" dirty="0" smtClean="0"/>
              <a:t>のプラン認識</a:t>
            </a:r>
            <a:endParaRPr lang="en-US" altLang="ja-JP" dirty="0" smtClean="0"/>
          </a:p>
          <a:p>
            <a:endParaRPr lang="en-US" altLang="ja-JP" dirty="0" smtClean="0"/>
          </a:p>
          <a:p>
            <a:endParaRPr lang="en-US" altLang="ja-JP" dirty="0" smtClean="0"/>
          </a:p>
          <a:p>
            <a:pPr marL="0" indent="0">
              <a:buNone/>
            </a:pPr>
            <a:r>
              <a:rPr lang="ja-JP" altLang="en-US" dirty="0" smtClean="0"/>
              <a:t>考慮</a:t>
            </a:r>
            <a:r>
              <a:rPr lang="ja-JP" altLang="en-US" dirty="0"/>
              <a:t>する</a:t>
            </a:r>
            <a:r>
              <a:rPr lang="ja-JP" altLang="en-US" dirty="0" smtClean="0"/>
              <a:t>点</a:t>
            </a:r>
            <a:endParaRPr lang="en-US" altLang="ja-JP" dirty="0" smtClean="0"/>
          </a:p>
          <a:p>
            <a:r>
              <a:rPr lang="ja-JP" altLang="en-US" dirty="0" smtClean="0"/>
              <a:t>ユーザ</a:t>
            </a:r>
            <a:r>
              <a:rPr lang="ja-JP" altLang="en-US" dirty="0"/>
              <a:t>の行動は</a:t>
            </a:r>
            <a:r>
              <a:rPr lang="ja-JP" altLang="en-US" dirty="0" smtClean="0"/>
              <a:t>不確実</a:t>
            </a:r>
            <a:endParaRPr lang="en-US" altLang="ja-JP" dirty="0" smtClean="0"/>
          </a:p>
          <a:p>
            <a:pPr marL="457200" lvl="1" indent="0">
              <a:buNone/>
            </a:pPr>
            <a:r>
              <a:rPr lang="ja-JP" altLang="en-US" sz="3200" dirty="0" smtClean="0">
                <a:latin typeface="+mj-ea"/>
              </a:rPr>
              <a:t>→　</a:t>
            </a:r>
            <a:r>
              <a:rPr lang="ja-JP" altLang="en-US" dirty="0" smtClean="0">
                <a:solidFill>
                  <a:srgbClr val="FF0000"/>
                </a:solidFill>
              </a:rPr>
              <a:t>確率モデル</a:t>
            </a:r>
            <a:r>
              <a:rPr lang="ja-JP" altLang="en-US" dirty="0" smtClean="0"/>
              <a:t>を利用</a:t>
            </a:r>
            <a:endParaRPr lang="en-US" altLang="ja-JP" dirty="0" smtClean="0"/>
          </a:p>
          <a:p>
            <a:r>
              <a:rPr lang="ja-JP" altLang="en-US" dirty="0"/>
              <a:t>目的</a:t>
            </a:r>
            <a:r>
              <a:rPr lang="ja-JP" altLang="en-US" dirty="0" smtClean="0"/>
              <a:t>を推定し，広告表示に利用</a:t>
            </a:r>
            <a:endParaRPr lang="en-US" altLang="ja-JP" dirty="0"/>
          </a:p>
          <a:p>
            <a:pPr marL="457200" lvl="1" indent="0">
              <a:buNone/>
            </a:pPr>
            <a:r>
              <a:rPr lang="ja-JP" altLang="en-US" dirty="0">
                <a:latin typeface="+mj-ea"/>
              </a:rPr>
              <a:t>→　</a:t>
            </a:r>
            <a:r>
              <a:rPr lang="ja-JP" altLang="en-US" dirty="0" smtClean="0">
                <a:solidFill>
                  <a:srgbClr val="FF0000"/>
                </a:solidFill>
              </a:rPr>
              <a:t>オンライン</a:t>
            </a:r>
            <a:r>
              <a:rPr lang="ja-JP" altLang="en-US" dirty="0" smtClean="0"/>
              <a:t>で</a:t>
            </a:r>
            <a:r>
              <a:rPr lang="ja-JP" altLang="en-US" dirty="0"/>
              <a:t>目的</a:t>
            </a:r>
            <a:r>
              <a:rPr lang="ja-JP" altLang="en-US" dirty="0" smtClean="0"/>
              <a:t>を推定</a:t>
            </a:r>
            <a:endParaRPr lang="en-US" altLang="ja-JP" dirty="0" smtClean="0"/>
          </a:p>
          <a:p>
            <a:r>
              <a:rPr lang="en-US" altLang="ja-JP" dirty="0" smtClean="0"/>
              <a:t>Web</a:t>
            </a:r>
            <a:r>
              <a:rPr lang="ja-JP" altLang="en-US" dirty="0" smtClean="0"/>
              <a:t>サイトの改善のため</a:t>
            </a:r>
            <a:r>
              <a:rPr lang="ja-JP" altLang="en-US" dirty="0"/>
              <a:t>の分析に</a:t>
            </a:r>
            <a:r>
              <a:rPr lang="ja-JP" altLang="en-US" dirty="0" smtClean="0"/>
              <a:t>利用</a:t>
            </a:r>
            <a:endParaRPr lang="en-US" altLang="ja-JP" dirty="0" smtClean="0"/>
          </a:p>
          <a:p>
            <a:pPr marL="457200" lvl="1" indent="0">
              <a:buNone/>
            </a:pPr>
            <a:r>
              <a:rPr lang="ja-JP" altLang="en-US" dirty="0" smtClean="0">
                <a:latin typeface="+mj-ea"/>
              </a:rPr>
              <a:t>→</a:t>
            </a:r>
            <a:r>
              <a:rPr lang="ja-JP" altLang="en-US" dirty="0">
                <a:latin typeface="+mj-ea"/>
              </a:rPr>
              <a:t>　</a:t>
            </a:r>
            <a:r>
              <a:rPr lang="ja-JP" altLang="en-US" dirty="0" smtClean="0">
                <a:solidFill>
                  <a:srgbClr val="FF0000"/>
                </a:solidFill>
                <a:latin typeface="+mj-ea"/>
              </a:rPr>
              <a:t>目的を達成していない（不満のある）ユーザの</a:t>
            </a:r>
            <a:r>
              <a:rPr lang="ja-JP" altLang="en-US" dirty="0" smtClean="0">
                <a:solidFill>
                  <a:srgbClr val="FF0000"/>
                </a:solidFill>
              </a:rPr>
              <a:t>行動</a:t>
            </a:r>
            <a:r>
              <a:rPr lang="ja-JP" altLang="en-US" dirty="0"/>
              <a:t>を</a:t>
            </a:r>
            <a:r>
              <a:rPr lang="ja-JP" altLang="en-US" dirty="0" smtClean="0"/>
              <a:t>扱う</a:t>
            </a:r>
            <a:endParaRPr lang="en-US" altLang="ja-JP" dirty="0" smtClean="0"/>
          </a:p>
          <a:p>
            <a:pPr lvl="1"/>
            <a:endParaRPr lang="ja-JP" altLang="en-US" dirty="0"/>
          </a:p>
        </p:txBody>
      </p:sp>
      <p:sp>
        <p:nvSpPr>
          <p:cNvPr id="3" name="コンテンツ プレースホルダー 2"/>
          <p:cNvSpPr>
            <a:spLocks noGrp="1"/>
          </p:cNvSpPr>
          <p:nvPr>
            <p:ph idx="1"/>
          </p:nvPr>
        </p:nvSpPr>
        <p:spPr>
          <a:xfrm>
            <a:off x="755576" y="1988840"/>
            <a:ext cx="8795320" cy="936104"/>
          </a:xfrm>
        </p:spPr>
        <p:txBody>
          <a:bodyPr>
            <a:noAutofit/>
          </a:bodyPr>
          <a:lstStyle/>
          <a:p>
            <a:pPr marL="400050" lvl="1" indent="0">
              <a:buNone/>
            </a:pPr>
            <a:r>
              <a:rPr lang="ja-JP" altLang="en-US" sz="2400" dirty="0" smtClean="0"/>
              <a:t>プラン認識：</a:t>
            </a:r>
            <a:endParaRPr lang="en-US" altLang="ja-JP" sz="2400" dirty="0" smtClean="0"/>
          </a:p>
          <a:p>
            <a:pPr marL="400050" lvl="1" indent="0">
              <a:buNone/>
            </a:pPr>
            <a:r>
              <a:rPr lang="en-US" altLang="ja-JP" sz="2400" dirty="0"/>
              <a:t>	</a:t>
            </a:r>
            <a:r>
              <a:rPr lang="ja-JP" altLang="en-US" sz="2400" dirty="0" smtClean="0"/>
              <a:t>エージェントの</a:t>
            </a:r>
            <a:r>
              <a:rPr lang="ja-JP" altLang="en-US" sz="2400" dirty="0"/>
              <a:t>行動からエージェントの</a:t>
            </a:r>
            <a:r>
              <a:rPr lang="ja-JP" altLang="en-US" sz="2400" dirty="0" smtClean="0"/>
              <a:t>目的・プラン</a:t>
            </a:r>
            <a:r>
              <a:rPr lang="ja-JP" altLang="en-US" sz="2400" dirty="0"/>
              <a:t>を</a:t>
            </a:r>
            <a:r>
              <a:rPr lang="ja-JP" altLang="en-US" sz="2400" dirty="0" smtClean="0"/>
              <a:t>推定</a:t>
            </a:r>
            <a:endParaRPr kumimoji="1" lang="ja-JP" altLang="en-US" sz="2400" dirty="0"/>
          </a:p>
        </p:txBody>
      </p:sp>
      <p:sp>
        <p:nvSpPr>
          <p:cNvPr id="4" name="スライド番号プレースホルダー 3"/>
          <p:cNvSpPr>
            <a:spLocks noGrp="1"/>
          </p:cNvSpPr>
          <p:nvPr>
            <p:ph type="sldNum" sz="quarter" idx="12"/>
          </p:nvPr>
        </p:nvSpPr>
        <p:spPr/>
        <p:txBody>
          <a:bodyPr/>
          <a:lstStyle/>
          <a:p>
            <a:fld id="{CE417BAC-85B5-4DF5-BDC9-3FEF99C0B2AD}" type="slidenum">
              <a:rPr kumimoji="1" lang="ja-JP" altLang="en-US" smtClean="0"/>
              <a:t>4</a:t>
            </a:fld>
            <a:endParaRPr kumimoji="1" lang="ja-JP" altLang="en-US" dirty="0"/>
          </a:p>
        </p:txBody>
      </p:sp>
    </p:spTree>
    <p:extLst>
      <p:ext uri="{BB962C8B-B14F-4D97-AF65-F5344CB8AC3E}">
        <p14:creationId xmlns:p14="http://schemas.microsoft.com/office/powerpoint/2010/main" val="425512012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13184" y="274638"/>
            <a:ext cx="8507288" cy="1143000"/>
          </a:xfrm>
        </p:spPr>
        <p:txBody>
          <a:bodyPr>
            <a:normAutofit fontScale="90000"/>
          </a:bodyPr>
          <a:lstStyle/>
          <a:p>
            <a:r>
              <a:rPr kumimoji="1" lang="ja-JP" altLang="en-US" dirty="0" smtClean="0"/>
              <a:t>確率文脈自由文法（</a:t>
            </a:r>
            <a:r>
              <a:rPr lang="en-US" altLang="ja-JP" dirty="0" smtClean="0"/>
              <a:t> PCFG </a:t>
            </a:r>
            <a:r>
              <a:rPr kumimoji="1" lang="ja-JP" altLang="en-US" dirty="0" smtClean="0"/>
              <a:t>）</a:t>
            </a:r>
            <a:r>
              <a:rPr kumimoji="1" lang="en-US" altLang="ja-JP" sz="3600" dirty="0" smtClean="0"/>
              <a:t>[Manning+99]</a:t>
            </a:r>
            <a:endParaRPr kumimoji="1" lang="ja-JP" altLang="en-US" sz="3600" dirty="0"/>
          </a:p>
        </p:txBody>
      </p:sp>
      <p:sp>
        <p:nvSpPr>
          <p:cNvPr id="3" name="コンテンツ プレースホルダー 2"/>
          <p:cNvSpPr>
            <a:spLocks noGrp="1"/>
          </p:cNvSpPr>
          <p:nvPr>
            <p:ph idx="1"/>
          </p:nvPr>
        </p:nvSpPr>
        <p:spPr>
          <a:xfrm>
            <a:off x="539552" y="1268760"/>
            <a:ext cx="8229600" cy="1324744"/>
          </a:xfrm>
        </p:spPr>
        <p:txBody>
          <a:bodyPr>
            <a:noAutofit/>
          </a:bodyPr>
          <a:lstStyle/>
          <a:p>
            <a:pPr marL="0" indent="0">
              <a:buNone/>
            </a:pPr>
            <a:r>
              <a:rPr lang="ja-JP" altLang="en-US" sz="2800" dirty="0" smtClean="0"/>
              <a:t>確率モデルの一つ</a:t>
            </a:r>
            <a:endParaRPr lang="en-US" altLang="ja-JP" sz="2800" dirty="0" smtClean="0"/>
          </a:p>
          <a:p>
            <a:pPr marL="0" indent="0">
              <a:buNone/>
            </a:pPr>
            <a:r>
              <a:rPr lang="en-US" altLang="ja-JP" sz="2800" dirty="0" smtClean="0"/>
              <a:t>PCFG</a:t>
            </a:r>
            <a:r>
              <a:rPr lang="ja-JP" altLang="en-US" sz="2800" dirty="0" smtClean="0"/>
              <a:t>は</a:t>
            </a:r>
            <a:r>
              <a:rPr lang="ja-JP" altLang="en-US" sz="2800" dirty="0"/>
              <a:t>各生成規則に確率が付与されている文脈自由</a:t>
            </a:r>
            <a:r>
              <a:rPr lang="ja-JP" altLang="en-US" sz="2800" dirty="0" smtClean="0"/>
              <a:t>文法</a:t>
            </a:r>
            <a:r>
              <a:rPr lang="en-US" altLang="ja-JP" sz="2800" dirty="0" smtClean="0"/>
              <a:t>CFG</a:t>
            </a:r>
            <a:r>
              <a:rPr lang="ja-JP" altLang="en-US" sz="2800" dirty="0" smtClean="0"/>
              <a:t>（</a:t>
            </a:r>
            <a:r>
              <a:rPr lang="en-US" altLang="ja-JP" sz="2800" dirty="0" err="1"/>
              <a:t>contex</a:t>
            </a:r>
            <a:r>
              <a:rPr lang="en-US" altLang="ja-JP" sz="2800" dirty="0"/>
              <a:t>-free </a:t>
            </a:r>
            <a:r>
              <a:rPr lang="en-US" altLang="ja-JP" sz="2800" dirty="0" smtClean="0"/>
              <a:t>grammar</a:t>
            </a:r>
            <a:r>
              <a:rPr lang="ja-JP" altLang="en-US" sz="2800" dirty="0" smtClean="0"/>
              <a:t>）</a:t>
            </a:r>
            <a:endParaRPr lang="en-US" altLang="ja-JP" sz="2800" dirty="0"/>
          </a:p>
        </p:txBody>
      </p:sp>
      <p:sp>
        <p:nvSpPr>
          <p:cNvPr id="4" name="コンテンツ プレースホルダー 2"/>
          <p:cNvSpPr txBox="1">
            <a:spLocks/>
          </p:cNvSpPr>
          <p:nvPr/>
        </p:nvSpPr>
        <p:spPr>
          <a:xfrm>
            <a:off x="827584" y="3429000"/>
            <a:ext cx="2232248" cy="2160240"/>
          </a:xfrm>
          <a:prstGeom prst="rect">
            <a:avLst/>
          </a:prstGeom>
        </p:spPr>
        <p:txBody>
          <a:bodyPr vert="horz" lIns="91440" tIns="45720" rIns="91440" bIns="45720" rtlCol="0">
            <a:normAutofit fontScale="92500" lnSpcReduction="10000"/>
          </a:bodyPr>
          <a:lst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pPr marL="0" indent="0">
              <a:buNone/>
            </a:pPr>
            <a:r>
              <a:rPr lang="ja-JP" altLang="en-US" dirty="0"/>
              <a:t>規則</a:t>
            </a:r>
            <a:endParaRPr lang="en-US" altLang="ja-JP" dirty="0" smtClean="0">
              <a:latin typeface="ＭＳ Ｐゴシック" pitchFamily="50" charset="-128"/>
              <a:ea typeface="ＭＳ Ｐゴシック" pitchFamily="50" charset="-128"/>
            </a:endParaRPr>
          </a:p>
          <a:p>
            <a:pPr marL="0" indent="0">
              <a:buNone/>
            </a:pPr>
            <a:r>
              <a:rPr lang="en-US" altLang="ja-JP" dirty="0" smtClean="0">
                <a:latin typeface="ＭＳ Ｐゴシック" pitchFamily="50" charset="-128"/>
                <a:ea typeface="ＭＳ Ｐゴシック" pitchFamily="50" charset="-128"/>
              </a:rPr>
              <a:t>S</a:t>
            </a:r>
            <a:r>
              <a:rPr lang="en-US" altLang="ja-JP" dirty="0" smtClean="0"/>
              <a:t> </a:t>
            </a:r>
            <a:r>
              <a:rPr lang="ja-JP" altLang="en-US" dirty="0" smtClean="0">
                <a:latin typeface="ＭＳ Ｐゴシック" pitchFamily="50" charset="-128"/>
                <a:ea typeface="ＭＳ Ｐゴシック" pitchFamily="50" charset="-128"/>
              </a:rPr>
              <a:t>→　</a:t>
            </a:r>
            <a:r>
              <a:rPr lang="en-US" altLang="ja-JP" dirty="0">
                <a:latin typeface="ＭＳ Ｐゴシック" pitchFamily="50" charset="-128"/>
                <a:ea typeface="ＭＳ Ｐゴシック" pitchFamily="50" charset="-128"/>
              </a:rPr>
              <a:t>N</a:t>
            </a:r>
            <a:endParaRPr lang="en-US" altLang="ja-JP" dirty="0" smtClean="0">
              <a:latin typeface="ＭＳ Ｐゴシック" pitchFamily="50" charset="-128"/>
              <a:ea typeface="ＭＳ Ｐゴシック" pitchFamily="50" charset="-128"/>
            </a:endParaRPr>
          </a:p>
          <a:p>
            <a:pPr marL="0" indent="0">
              <a:buNone/>
            </a:pPr>
            <a:r>
              <a:rPr lang="en-US" altLang="ja-JP" dirty="0">
                <a:latin typeface="ＭＳ Ｐゴシック" pitchFamily="50" charset="-128"/>
                <a:ea typeface="ＭＳ Ｐゴシック" pitchFamily="50" charset="-128"/>
              </a:rPr>
              <a:t>N</a:t>
            </a:r>
            <a:r>
              <a:rPr lang="en-US" altLang="ja-JP" dirty="0" smtClean="0">
                <a:latin typeface="ＭＳ Ｐゴシック" pitchFamily="50" charset="-128"/>
                <a:ea typeface="ＭＳ Ｐゴシック" pitchFamily="50" charset="-128"/>
              </a:rPr>
              <a:t> </a:t>
            </a:r>
            <a:r>
              <a:rPr lang="ja-JP" altLang="en-US" dirty="0" smtClean="0">
                <a:latin typeface="ＭＳ Ｐゴシック" pitchFamily="50" charset="-128"/>
                <a:ea typeface="ＭＳ Ｐゴシック" pitchFamily="50" charset="-128"/>
              </a:rPr>
              <a:t>→</a:t>
            </a:r>
            <a:r>
              <a:rPr lang="ja-JP" altLang="en-US" dirty="0">
                <a:latin typeface="ＭＳ Ｐゴシック" pitchFamily="50" charset="-128"/>
                <a:ea typeface="ＭＳ Ｐゴシック" pitchFamily="50" charset="-128"/>
              </a:rPr>
              <a:t>　</a:t>
            </a:r>
            <a:r>
              <a:rPr lang="en-US" altLang="ja-JP" dirty="0">
                <a:latin typeface="ＭＳ Ｐゴシック" pitchFamily="50" charset="-128"/>
                <a:ea typeface="ＭＳ Ｐゴシック" pitchFamily="50" charset="-128"/>
              </a:rPr>
              <a:t>N</a:t>
            </a:r>
            <a:r>
              <a:rPr lang="en-US" altLang="ja-JP" dirty="0" smtClean="0">
                <a:latin typeface="ＭＳ Ｐゴシック" pitchFamily="50" charset="-128"/>
                <a:ea typeface="ＭＳ Ｐゴシック" pitchFamily="50" charset="-128"/>
              </a:rPr>
              <a:t> a</a:t>
            </a:r>
          </a:p>
          <a:p>
            <a:pPr marL="0" indent="0">
              <a:buNone/>
            </a:pPr>
            <a:r>
              <a:rPr lang="en-US" altLang="ja-JP" dirty="0" smtClean="0">
                <a:latin typeface="ＭＳ Ｐゴシック" pitchFamily="50" charset="-128"/>
                <a:ea typeface="ＭＳ Ｐゴシック" pitchFamily="50" charset="-128"/>
              </a:rPr>
              <a:t>N</a:t>
            </a:r>
            <a:r>
              <a:rPr lang="ja-JP" altLang="en-US" dirty="0" smtClean="0">
                <a:latin typeface="ＭＳ Ｐゴシック" pitchFamily="50" charset="-128"/>
                <a:ea typeface="ＭＳ Ｐゴシック" pitchFamily="50" charset="-128"/>
              </a:rPr>
              <a:t> </a:t>
            </a:r>
            <a:r>
              <a:rPr lang="ja-JP" altLang="en-US" dirty="0">
                <a:latin typeface="ＭＳ Ｐゴシック" pitchFamily="50" charset="-128"/>
                <a:ea typeface="ＭＳ Ｐゴシック" pitchFamily="50" charset="-128"/>
              </a:rPr>
              <a:t>→　</a:t>
            </a:r>
            <a:r>
              <a:rPr lang="en-US" altLang="ja-JP" dirty="0" smtClean="0">
                <a:latin typeface="ＭＳ Ｐゴシック" pitchFamily="50" charset="-128"/>
                <a:ea typeface="ＭＳ Ｐゴシック" pitchFamily="50" charset="-128"/>
              </a:rPr>
              <a:t>b</a:t>
            </a:r>
          </a:p>
          <a:p>
            <a:pPr marL="0" indent="0">
              <a:buNone/>
            </a:pPr>
            <a:endParaRPr lang="en-US" altLang="ja-JP" dirty="0" smtClean="0">
              <a:latin typeface="ＭＳ Ｐゴシック" pitchFamily="50" charset="-128"/>
              <a:ea typeface="ＭＳ Ｐゴシック" pitchFamily="50" charset="-128"/>
            </a:endParaRPr>
          </a:p>
          <a:p>
            <a:pPr marL="0" indent="0">
              <a:buNone/>
            </a:pPr>
            <a:endParaRPr lang="en-US" altLang="ja-JP" dirty="0">
              <a:latin typeface="ＭＳ Ｐゴシック" pitchFamily="50" charset="-128"/>
              <a:ea typeface="ＭＳ Ｐゴシック" pitchFamily="50" charset="-128"/>
            </a:endParaRPr>
          </a:p>
        </p:txBody>
      </p:sp>
      <p:grpSp>
        <p:nvGrpSpPr>
          <p:cNvPr id="46" name="グループ化 45"/>
          <p:cNvGrpSpPr/>
          <p:nvPr/>
        </p:nvGrpSpPr>
        <p:grpSpPr>
          <a:xfrm>
            <a:off x="4539599" y="2707451"/>
            <a:ext cx="2953353" cy="2811492"/>
            <a:chOff x="4727315" y="3259546"/>
            <a:chExt cx="2953353" cy="2749371"/>
          </a:xfrm>
        </p:grpSpPr>
        <p:cxnSp>
          <p:nvCxnSpPr>
            <p:cNvPr id="8" name="直線コネクタ 7"/>
            <p:cNvCxnSpPr/>
            <p:nvPr/>
          </p:nvCxnSpPr>
          <p:spPr>
            <a:xfrm flipV="1">
              <a:off x="5940152" y="5661248"/>
              <a:ext cx="0" cy="180020"/>
            </a:xfrm>
            <a:prstGeom prst="line">
              <a:avLst/>
            </a:prstGeom>
          </p:spPr>
          <p:style>
            <a:lnRef idx="1">
              <a:schemeClr val="accent1"/>
            </a:lnRef>
            <a:fillRef idx="0">
              <a:schemeClr val="accent1"/>
            </a:fillRef>
            <a:effectRef idx="0">
              <a:schemeClr val="accent1"/>
            </a:effectRef>
            <a:fontRef idx="minor">
              <a:schemeClr val="tx1"/>
            </a:fontRef>
          </p:style>
        </p:cxnSp>
        <p:sp>
          <p:nvSpPr>
            <p:cNvPr id="10" name="正方形/長方形 9"/>
            <p:cNvSpPr/>
            <p:nvPr/>
          </p:nvSpPr>
          <p:spPr>
            <a:xfrm>
              <a:off x="5725787" y="5136110"/>
              <a:ext cx="535894" cy="584775"/>
            </a:xfrm>
            <a:prstGeom prst="rect">
              <a:avLst/>
            </a:prstGeom>
          </p:spPr>
          <p:txBody>
            <a:bodyPr wrap="square">
              <a:spAutoFit/>
            </a:bodyPr>
            <a:lstStyle/>
            <a:p>
              <a:r>
                <a:rPr lang="en-US" altLang="ja-JP" sz="3200" dirty="0" smtClean="0">
                  <a:latin typeface="ＭＳ Ｐゴシック" pitchFamily="50" charset="-128"/>
                  <a:ea typeface="ＭＳ Ｐゴシック" pitchFamily="50" charset="-128"/>
                </a:rPr>
                <a:t>N</a:t>
              </a:r>
              <a:endParaRPr lang="ja-JP" altLang="en-US" sz="3200" dirty="0"/>
            </a:p>
          </p:txBody>
        </p:sp>
        <p:cxnSp>
          <p:nvCxnSpPr>
            <p:cNvPr id="12" name="直線コネクタ 11"/>
            <p:cNvCxnSpPr/>
            <p:nvPr/>
          </p:nvCxnSpPr>
          <p:spPr>
            <a:xfrm flipV="1">
              <a:off x="5993734" y="4913796"/>
              <a:ext cx="207640" cy="288689"/>
            </a:xfrm>
            <a:prstGeom prst="line">
              <a:avLst/>
            </a:prstGeom>
          </p:spPr>
          <p:style>
            <a:lnRef idx="1">
              <a:schemeClr val="accent1"/>
            </a:lnRef>
            <a:fillRef idx="0">
              <a:schemeClr val="accent1"/>
            </a:fillRef>
            <a:effectRef idx="0">
              <a:schemeClr val="accent1"/>
            </a:effectRef>
            <a:fontRef idx="minor">
              <a:schemeClr val="tx1"/>
            </a:fontRef>
          </p:style>
        </p:cxnSp>
        <p:sp>
          <p:nvSpPr>
            <p:cNvPr id="14" name="正方形/長方形 13"/>
            <p:cNvSpPr/>
            <p:nvPr/>
          </p:nvSpPr>
          <p:spPr>
            <a:xfrm>
              <a:off x="6117665" y="4420687"/>
              <a:ext cx="535894" cy="584775"/>
            </a:xfrm>
            <a:prstGeom prst="rect">
              <a:avLst/>
            </a:prstGeom>
          </p:spPr>
          <p:txBody>
            <a:bodyPr wrap="square">
              <a:spAutoFit/>
            </a:bodyPr>
            <a:lstStyle/>
            <a:p>
              <a:r>
                <a:rPr lang="en-US" altLang="ja-JP" sz="3200" dirty="0" smtClean="0">
                  <a:latin typeface="ＭＳ Ｐゴシック" pitchFamily="50" charset="-128"/>
                  <a:ea typeface="ＭＳ Ｐゴシック" pitchFamily="50" charset="-128"/>
                </a:rPr>
                <a:t>N</a:t>
              </a:r>
              <a:endParaRPr lang="ja-JP" altLang="en-US" sz="3200" dirty="0"/>
            </a:p>
          </p:txBody>
        </p:sp>
        <p:sp>
          <p:nvSpPr>
            <p:cNvPr id="15" name="正方形/長方形 14"/>
            <p:cNvSpPr/>
            <p:nvPr/>
          </p:nvSpPr>
          <p:spPr>
            <a:xfrm>
              <a:off x="6626969" y="3844321"/>
              <a:ext cx="535894" cy="584775"/>
            </a:xfrm>
            <a:prstGeom prst="rect">
              <a:avLst/>
            </a:prstGeom>
          </p:spPr>
          <p:txBody>
            <a:bodyPr wrap="square">
              <a:spAutoFit/>
            </a:bodyPr>
            <a:lstStyle/>
            <a:p>
              <a:r>
                <a:rPr lang="en-US" altLang="ja-JP" sz="3200" dirty="0" smtClean="0">
                  <a:latin typeface="ＭＳ Ｐゴシック" pitchFamily="50" charset="-128"/>
                  <a:ea typeface="ＭＳ Ｐゴシック" pitchFamily="50" charset="-128"/>
                </a:rPr>
                <a:t>N</a:t>
              </a:r>
              <a:endParaRPr lang="ja-JP" altLang="en-US" sz="3200" dirty="0"/>
            </a:p>
          </p:txBody>
        </p:sp>
        <p:cxnSp>
          <p:nvCxnSpPr>
            <p:cNvPr id="16" name="直線コネクタ 15"/>
            <p:cNvCxnSpPr/>
            <p:nvPr/>
          </p:nvCxnSpPr>
          <p:spPr>
            <a:xfrm flipH="1" flipV="1">
              <a:off x="6353774" y="4913797"/>
              <a:ext cx="267947" cy="1095120"/>
            </a:xfrm>
            <a:prstGeom prst="line">
              <a:avLst/>
            </a:prstGeom>
          </p:spPr>
          <p:style>
            <a:lnRef idx="1">
              <a:schemeClr val="accent1"/>
            </a:lnRef>
            <a:fillRef idx="0">
              <a:schemeClr val="accent1"/>
            </a:fillRef>
            <a:effectRef idx="0">
              <a:schemeClr val="accent1"/>
            </a:effectRef>
            <a:fontRef idx="minor">
              <a:schemeClr val="tx1"/>
            </a:fontRef>
          </p:style>
        </p:cxnSp>
        <p:cxnSp>
          <p:nvCxnSpPr>
            <p:cNvPr id="19" name="直線コネクタ 18"/>
            <p:cNvCxnSpPr/>
            <p:nvPr/>
          </p:nvCxnSpPr>
          <p:spPr>
            <a:xfrm flipH="1" flipV="1">
              <a:off x="6981762" y="4284751"/>
              <a:ext cx="504055" cy="1724166"/>
            </a:xfrm>
            <a:prstGeom prst="line">
              <a:avLst/>
            </a:prstGeom>
          </p:spPr>
          <p:style>
            <a:lnRef idx="1">
              <a:schemeClr val="accent1"/>
            </a:lnRef>
            <a:fillRef idx="0">
              <a:schemeClr val="accent1"/>
            </a:fillRef>
            <a:effectRef idx="0">
              <a:schemeClr val="accent1"/>
            </a:effectRef>
            <a:fontRef idx="minor">
              <a:schemeClr val="tx1"/>
            </a:fontRef>
          </p:style>
        </p:cxnSp>
        <p:sp>
          <p:nvSpPr>
            <p:cNvPr id="21" name="正方形/長方形 20"/>
            <p:cNvSpPr/>
            <p:nvPr/>
          </p:nvSpPr>
          <p:spPr>
            <a:xfrm>
              <a:off x="7144774" y="3259546"/>
              <a:ext cx="535894" cy="584775"/>
            </a:xfrm>
            <a:prstGeom prst="rect">
              <a:avLst/>
            </a:prstGeom>
          </p:spPr>
          <p:txBody>
            <a:bodyPr wrap="square">
              <a:spAutoFit/>
            </a:bodyPr>
            <a:lstStyle/>
            <a:p>
              <a:r>
                <a:rPr lang="en-US" altLang="ja-JP" sz="3200" dirty="0" smtClean="0">
                  <a:latin typeface="ＭＳ Ｐゴシック" pitchFamily="50" charset="-128"/>
                  <a:ea typeface="ＭＳ Ｐゴシック" pitchFamily="50" charset="-128"/>
                </a:rPr>
                <a:t>S</a:t>
              </a:r>
              <a:endParaRPr lang="ja-JP" altLang="en-US" sz="3200" dirty="0"/>
            </a:p>
          </p:txBody>
        </p:sp>
        <p:cxnSp>
          <p:nvCxnSpPr>
            <p:cNvPr id="22" name="直線コネクタ 21"/>
            <p:cNvCxnSpPr/>
            <p:nvPr/>
          </p:nvCxnSpPr>
          <p:spPr>
            <a:xfrm flipV="1">
              <a:off x="6487747" y="4304346"/>
              <a:ext cx="207640" cy="288689"/>
            </a:xfrm>
            <a:prstGeom prst="line">
              <a:avLst/>
            </a:prstGeom>
          </p:spPr>
          <p:style>
            <a:lnRef idx="1">
              <a:schemeClr val="accent1"/>
            </a:lnRef>
            <a:fillRef idx="0">
              <a:schemeClr val="accent1"/>
            </a:fillRef>
            <a:effectRef idx="0">
              <a:schemeClr val="accent1"/>
            </a:effectRef>
            <a:fontRef idx="minor">
              <a:schemeClr val="tx1"/>
            </a:fontRef>
          </p:style>
        </p:cxnSp>
        <p:cxnSp>
          <p:nvCxnSpPr>
            <p:cNvPr id="23" name="直線コネクタ 22"/>
            <p:cNvCxnSpPr/>
            <p:nvPr/>
          </p:nvCxnSpPr>
          <p:spPr>
            <a:xfrm flipV="1">
              <a:off x="6981762" y="3699976"/>
              <a:ext cx="207640" cy="288689"/>
            </a:xfrm>
            <a:prstGeom prst="line">
              <a:avLst/>
            </a:prstGeom>
          </p:spPr>
          <p:style>
            <a:lnRef idx="1">
              <a:schemeClr val="accent1"/>
            </a:lnRef>
            <a:fillRef idx="0">
              <a:schemeClr val="accent1"/>
            </a:fillRef>
            <a:effectRef idx="0">
              <a:schemeClr val="accent1"/>
            </a:effectRef>
            <a:fontRef idx="minor">
              <a:schemeClr val="tx1"/>
            </a:fontRef>
          </p:style>
        </p:cxnSp>
        <p:sp>
          <p:nvSpPr>
            <p:cNvPr id="24" name="コンテンツ プレースホルダー 2"/>
            <p:cNvSpPr txBox="1">
              <a:spLocks/>
            </p:cNvSpPr>
            <p:nvPr/>
          </p:nvSpPr>
          <p:spPr>
            <a:xfrm>
              <a:off x="4727315" y="3346122"/>
              <a:ext cx="1512168" cy="707708"/>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pPr marL="0" indent="0">
                <a:buNone/>
              </a:pPr>
              <a:r>
                <a:rPr lang="ja-JP" altLang="en-US" dirty="0"/>
                <a:t>構文木</a:t>
              </a:r>
              <a:endParaRPr lang="en-US" altLang="ja-JP" dirty="0" smtClean="0"/>
            </a:p>
          </p:txBody>
        </p:sp>
      </p:grpSp>
      <p:grpSp>
        <p:nvGrpSpPr>
          <p:cNvPr id="7" name="グループ化 6"/>
          <p:cNvGrpSpPr/>
          <p:nvPr/>
        </p:nvGrpSpPr>
        <p:grpSpPr>
          <a:xfrm>
            <a:off x="395536" y="3414656"/>
            <a:ext cx="8610641" cy="3365621"/>
            <a:chOff x="395536" y="3414656"/>
            <a:chExt cx="8610641" cy="3365621"/>
          </a:xfrm>
        </p:grpSpPr>
        <p:sp>
          <p:nvSpPr>
            <p:cNvPr id="5" name="コンテンツ プレースホルダー 2"/>
            <p:cNvSpPr txBox="1">
              <a:spLocks/>
            </p:cNvSpPr>
            <p:nvPr/>
          </p:nvSpPr>
          <p:spPr>
            <a:xfrm>
              <a:off x="2771800" y="3414656"/>
              <a:ext cx="1512168" cy="2160240"/>
            </a:xfrm>
            <a:prstGeom prst="rect">
              <a:avLst/>
            </a:prstGeom>
          </p:spPr>
          <p:style>
            <a:lnRef idx="2">
              <a:schemeClr val="accent2"/>
            </a:lnRef>
            <a:fillRef idx="1">
              <a:schemeClr val="lt1"/>
            </a:fillRef>
            <a:effectRef idx="0">
              <a:schemeClr val="accent2"/>
            </a:effectRef>
            <a:fontRef idx="minor">
              <a:schemeClr val="dk1"/>
            </a:fontRef>
          </p:style>
          <p:txBody>
            <a:bodyPr vert="horz" lIns="91440" tIns="45720" rIns="91440" bIns="45720" rtlCol="0">
              <a:normAutofit lnSpcReduction="10000"/>
            </a:bodyPr>
            <a:lst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pPr marL="0" indent="0">
                <a:buNone/>
              </a:pPr>
              <a:r>
                <a:rPr lang="ja-JP" altLang="en-US" dirty="0"/>
                <a:t>確率</a:t>
              </a:r>
              <a:endParaRPr lang="en-US" altLang="ja-JP" dirty="0" smtClean="0">
                <a:latin typeface="ＭＳ Ｐゴシック" pitchFamily="50" charset="-128"/>
                <a:ea typeface="ＭＳ Ｐゴシック" pitchFamily="50" charset="-128"/>
              </a:endParaRPr>
            </a:p>
            <a:p>
              <a:pPr marL="0" indent="0">
                <a:buNone/>
              </a:pPr>
              <a:r>
                <a:rPr lang="ja-JP" altLang="en-US" dirty="0" smtClean="0">
                  <a:latin typeface="ＭＳ Ｐゴシック" pitchFamily="50" charset="-128"/>
                  <a:ea typeface="ＭＳ Ｐゴシック" pitchFamily="50" charset="-128"/>
                </a:rPr>
                <a:t>１</a:t>
              </a:r>
              <a:endParaRPr lang="en-US" altLang="ja-JP" dirty="0" smtClean="0">
                <a:latin typeface="ＭＳ Ｐゴシック" pitchFamily="50" charset="-128"/>
                <a:ea typeface="ＭＳ Ｐゴシック" pitchFamily="50" charset="-128"/>
              </a:endParaRPr>
            </a:p>
            <a:p>
              <a:pPr marL="0" indent="0">
                <a:buNone/>
              </a:pPr>
              <a:r>
                <a:rPr lang="en-US" altLang="ja-JP" dirty="0" smtClean="0">
                  <a:latin typeface="ＭＳ Ｐゴシック" pitchFamily="50" charset="-128"/>
                  <a:ea typeface="ＭＳ Ｐゴシック" pitchFamily="50" charset="-128"/>
                </a:rPr>
                <a:t>0.5</a:t>
              </a:r>
            </a:p>
            <a:p>
              <a:pPr marL="0" indent="0">
                <a:buNone/>
              </a:pPr>
              <a:r>
                <a:rPr lang="en-US" altLang="ja-JP" dirty="0" smtClean="0">
                  <a:latin typeface="ＭＳ Ｐゴシック" pitchFamily="50" charset="-128"/>
                  <a:ea typeface="ＭＳ Ｐゴシック" pitchFamily="50" charset="-128"/>
                </a:rPr>
                <a:t>0.5</a:t>
              </a:r>
              <a:endParaRPr lang="en-US" altLang="ja-JP" dirty="0">
                <a:latin typeface="ＭＳ Ｐゴシック" pitchFamily="50" charset="-128"/>
                <a:ea typeface="ＭＳ Ｐゴシック" pitchFamily="50" charset="-128"/>
              </a:endParaRPr>
            </a:p>
            <a:p>
              <a:pPr marL="0" indent="0">
                <a:buNone/>
              </a:pPr>
              <a:endParaRPr lang="en-US" altLang="ja-JP" dirty="0">
                <a:latin typeface="ＭＳ Ｐゴシック" pitchFamily="50" charset="-128"/>
                <a:ea typeface="ＭＳ Ｐゴシック" pitchFamily="50" charset="-128"/>
              </a:endParaRPr>
            </a:p>
          </p:txBody>
        </p:sp>
        <p:sp>
          <p:nvSpPr>
            <p:cNvPr id="25" name="コンテンツ プレースホルダー 2"/>
            <p:cNvSpPr txBox="1">
              <a:spLocks/>
            </p:cNvSpPr>
            <p:nvPr/>
          </p:nvSpPr>
          <p:spPr>
            <a:xfrm>
              <a:off x="7884368" y="3501008"/>
              <a:ext cx="1008112" cy="2160240"/>
            </a:xfrm>
            <a:prstGeom prst="rect">
              <a:avLst/>
            </a:prstGeom>
          </p:spPr>
          <p:style>
            <a:lnRef idx="2">
              <a:schemeClr val="accent2"/>
            </a:lnRef>
            <a:fillRef idx="1">
              <a:schemeClr val="lt1"/>
            </a:fillRef>
            <a:effectRef idx="0">
              <a:schemeClr val="accent2"/>
            </a:effectRef>
            <a:fontRef idx="minor">
              <a:schemeClr val="dk1"/>
            </a:fontRef>
          </p:style>
          <p:txBody>
            <a:bodyPr vert="horz" lIns="91440" tIns="45720" rIns="91440" bIns="45720" rtlCol="0">
              <a:normAutofit fontScale="70000" lnSpcReduction="20000"/>
            </a:bodyPr>
            <a:lst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pPr marL="0" indent="0">
                <a:buNone/>
              </a:pPr>
              <a:r>
                <a:rPr lang="ja-JP" altLang="en-US" dirty="0"/>
                <a:t>確率</a:t>
              </a:r>
              <a:endParaRPr lang="en-US" altLang="ja-JP" dirty="0" smtClean="0">
                <a:latin typeface="ＭＳ Ｐゴシック" pitchFamily="50" charset="-128"/>
                <a:ea typeface="ＭＳ Ｐゴシック" pitchFamily="50" charset="-128"/>
              </a:endParaRPr>
            </a:p>
            <a:p>
              <a:pPr marL="0" indent="0">
                <a:buNone/>
              </a:pPr>
              <a:r>
                <a:rPr lang="ja-JP" altLang="en-US" dirty="0" smtClean="0">
                  <a:latin typeface="ＭＳ Ｐゴシック" pitchFamily="50" charset="-128"/>
                  <a:ea typeface="ＭＳ Ｐゴシック" pitchFamily="50" charset="-128"/>
                </a:rPr>
                <a:t>１</a:t>
              </a:r>
              <a:endParaRPr lang="en-US" altLang="ja-JP" dirty="0" smtClean="0">
                <a:latin typeface="ＭＳ Ｐゴシック" pitchFamily="50" charset="-128"/>
                <a:ea typeface="ＭＳ Ｐゴシック" pitchFamily="50" charset="-128"/>
              </a:endParaRPr>
            </a:p>
            <a:p>
              <a:pPr marL="0" indent="0">
                <a:buNone/>
              </a:pPr>
              <a:r>
                <a:rPr lang="en-US" altLang="ja-JP" dirty="0" smtClean="0">
                  <a:latin typeface="ＭＳ Ｐゴシック" pitchFamily="50" charset="-128"/>
                  <a:ea typeface="ＭＳ Ｐゴシック" pitchFamily="50" charset="-128"/>
                </a:rPr>
                <a:t>×0.5</a:t>
              </a:r>
            </a:p>
            <a:p>
              <a:pPr marL="0" indent="0">
                <a:buNone/>
              </a:pPr>
              <a:r>
                <a:rPr lang="en-US" altLang="ja-JP" dirty="0">
                  <a:latin typeface="ＭＳ Ｐゴシック" pitchFamily="50" charset="-128"/>
                  <a:ea typeface="ＭＳ Ｐゴシック" pitchFamily="50" charset="-128"/>
                </a:rPr>
                <a:t>×0.5</a:t>
              </a:r>
            </a:p>
            <a:p>
              <a:pPr marL="0" indent="0">
                <a:buNone/>
              </a:pPr>
              <a:r>
                <a:rPr lang="en-US" altLang="ja-JP" dirty="0" smtClean="0">
                  <a:latin typeface="ＭＳ Ｐゴシック" pitchFamily="50" charset="-128"/>
                  <a:ea typeface="ＭＳ Ｐゴシック" pitchFamily="50" charset="-128"/>
                </a:rPr>
                <a:t>×0.5</a:t>
              </a:r>
              <a:endParaRPr lang="en-US" altLang="ja-JP" dirty="0">
                <a:latin typeface="ＭＳ Ｐゴシック" pitchFamily="50" charset="-128"/>
                <a:ea typeface="ＭＳ Ｐゴシック" pitchFamily="50" charset="-128"/>
              </a:endParaRPr>
            </a:p>
            <a:p>
              <a:pPr marL="0" indent="0">
                <a:buNone/>
              </a:pPr>
              <a:r>
                <a:rPr lang="en-US" altLang="ja-JP" dirty="0" smtClean="0">
                  <a:latin typeface="ＭＳ Ｐゴシック" pitchFamily="50" charset="-128"/>
                  <a:ea typeface="ＭＳ Ｐゴシック" pitchFamily="50" charset="-128"/>
                </a:rPr>
                <a:t>=0.125</a:t>
              </a:r>
              <a:endParaRPr lang="en-US" altLang="ja-JP" dirty="0">
                <a:latin typeface="ＭＳ Ｐゴシック" pitchFamily="50" charset="-128"/>
                <a:ea typeface="ＭＳ Ｐゴシック" pitchFamily="50" charset="-128"/>
              </a:endParaRPr>
            </a:p>
          </p:txBody>
        </p:sp>
        <p:sp>
          <p:nvSpPr>
            <p:cNvPr id="26" name="右中かっこ 25"/>
            <p:cNvSpPr/>
            <p:nvPr/>
          </p:nvSpPr>
          <p:spPr>
            <a:xfrm>
              <a:off x="3527884" y="4509120"/>
              <a:ext cx="252028" cy="952237"/>
            </a:xfrm>
            <a:prstGeom prst="rightBrace">
              <a:avLst/>
            </a:prstGeom>
            <a:ln w="38100">
              <a:solidFill>
                <a:schemeClr val="accent2">
                  <a:lumMod val="60000"/>
                  <a:lumOff val="4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p>
          </p:txBody>
        </p:sp>
        <p:sp>
          <p:nvSpPr>
            <p:cNvPr id="33" name="テキスト ボックス 32"/>
            <p:cNvSpPr txBox="1"/>
            <p:nvPr/>
          </p:nvSpPr>
          <p:spPr>
            <a:xfrm>
              <a:off x="395536" y="6106138"/>
              <a:ext cx="3980577" cy="461665"/>
            </a:xfrm>
            <a:prstGeom prst="rect">
              <a:avLst/>
            </a:prstGeom>
            <a:noFill/>
            <a:ln w="38100">
              <a:solidFill>
                <a:schemeClr val="accent2">
                  <a:lumMod val="60000"/>
                  <a:lumOff val="40000"/>
                </a:schemeClr>
              </a:solidFill>
            </a:ln>
          </p:spPr>
          <p:txBody>
            <a:bodyPr wrap="none" rtlCol="0">
              <a:spAutoFit/>
            </a:bodyPr>
            <a:lstStyle/>
            <a:p>
              <a:r>
                <a:rPr lang="ja-JP" altLang="en-US" sz="2400" dirty="0"/>
                <a:t>左辺</a:t>
              </a:r>
              <a:r>
                <a:rPr lang="ja-JP" altLang="en-US" sz="2400" dirty="0" smtClean="0"/>
                <a:t>が一致する規則の和が</a:t>
              </a:r>
              <a:r>
                <a:rPr lang="en-US" altLang="ja-JP" sz="2400" dirty="0" smtClean="0"/>
                <a:t>1</a:t>
              </a:r>
              <a:endParaRPr kumimoji="1" lang="ja-JP" altLang="en-US" sz="2400" dirty="0"/>
            </a:p>
          </p:txBody>
        </p:sp>
        <p:sp>
          <p:nvSpPr>
            <p:cNvPr id="34" name="右中かっこ 33"/>
            <p:cNvSpPr/>
            <p:nvPr/>
          </p:nvSpPr>
          <p:spPr>
            <a:xfrm>
              <a:off x="3530846" y="4053830"/>
              <a:ext cx="249065" cy="422258"/>
            </a:xfrm>
            <a:prstGeom prst="rightBrace">
              <a:avLst/>
            </a:prstGeom>
            <a:ln w="38100">
              <a:solidFill>
                <a:schemeClr val="accent2">
                  <a:lumMod val="60000"/>
                  <a:lumOff val="4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p>
          </p:txBody>
        </p:sp>
        <p:cxnSp>
          <p:nvCxnSpPr>
            <p:cNvPr id="39" name="直線コネクタ 38"/>
            <p:cNvCxnSpPr>
              <a:stCxn id="34" idx="1"/>
            </p:cNvCxnSpPr>
            <p:nvPr/>
          </p:nvCxnSpPr>
          <p:spPr>
            <a:xfrm>
              <a:off x="3779911" y="4264959"/>
              <a:ext cx="216025" cy="0"/>
            </a:xfrm>
            <a:prstGeom prst="line">
              <a:avLst/>
            </a:prstGeom>
            <a:ln w="38100">
              <a:solidFill>
                <a:schemeClr val="accent2">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41" name="直線コネクタ 40"/>
            <p:cNvCxnSpPr/>
            <p:nvPr/>
          </p:nvCxnSpPr>
          <p:spPr>
            <a:xfrm flipH="1">
              <a:off x="3995935" y="4264959"/>
              <a:ext cx="16667" cy="1847324"/>
            </a:xfrm>
            <a:prstGeom prst="line">
              <a:avLst/>
            </a:prstGeom>
            <a:ln w="38100">
              <a:solidFill>
                <a:schemeClr val="accent2">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44" name="直線コネクタ 43"/>
            <p:cNvCxnSpPr/>
            <p:nvPr/>
          </p:nvCxnSpPr>
          <p:spPr>
            <a:xfrm>
              <a:off x="3779910" y="4985238"/>
              <a:ext cx="216025" cy="0"/>
            </a:xfrm>
            <a:prstGeom prst="line">
              <a:avLst/>
            </a:prstGeom>
            <a:ln w="38100">
              <a:solidFill>
                <a:schemeClr val="accent2">
                  <a:lumMod val="60000"/>
                  <a:lumOff val="40000"/>
                </a:schemeClr>
              </a:solidFill>
            </a:ln>
          </p:spPr>
          <p:style>
            <a:lnRef idx="1">
              <a:schemeClr val="accent1"/>
            </a:lnRef>
            <a:fillRef idx="0">
              <a:schemeClr val="accent1"/>
            </a:fillRef>
            <a:effectRef idx="0">
              <a:schemeClr val="accent1"/>
            </a:effectRef>
            <a:fontRef idx="minor">
              <a:schemeClr val="tx1"/>
            </a:fontRef>
          </p:style>
        </p:cxnSp>
        <p:sp>
          <p:nvSpPr>
            <p:cNvPr id="47" name="正方形/長方形 46"/>
            <p:cNvSpPr/>
            <p:nvPr/>
          </p:nvSpPr>
          <p:spPr>
            <a:xfrm>
              <a:off x="4376113" y="5949280"/>
              <a:ext cx="4630064" cy="830997"/>
            </a:xfrm>
            <a:prstGeom prst="rect">
              <a:avLst/>
            </a:prstGeom>
            <a:ln w="38100">
              <a:solidFill>
                <a:schemeClr val="accent2">
                  <a:lumMod val="60000"/>
                  <a:lumOff val="40000"/>
                </a:schemeClr>
              </a:solidFill>
            </a:ln>
          </p:spPr>
          <p:txBody>
            <a:bodyPr wrap="square">
              <a:spAutoFit/>
            </a:bodyPr>
            <a:lstStyle/>
            <a:p>
              <a:r>
                <a:rPr lang="ja-JP" altLang="en-US" sz="2400" dirty="0" smtClean="0"/>
                <a:t>適用</a:t>
              </a:r>
              <a:r>
                <a:rPr lang="ja-JP" altLang="en-US" sz="2400" dirty="0"/>
                <a:t>する規則</a:t>
              </a:r>
              <a:r>
                <a:rPr lang="ja-JP" altLang="en-US" sz="2400" dirty="0" smtClean="0"/>
                <a:t>は</a:t>
              </a:r>
              <a:r>
                <a:rPr lang="ja-JP" altLang="en-US" sz="2400" dirty="0"/>
                <a:t>他</a:t>
              </a:r>
              <a:r>
                <a:rPr lang="ja-JP" altLang="en-US" sz="2400" dirty="0" smtClean="0"/>
                <a:t>に影響されない</a:t>
              </a:r>
              <a:endParaRPr lang="en-US" altLang="ja-JP" sz="2400" dirty="0" smtClean="0"/>
            </a:p>
            <a:p>
              <a:r>
                <a:rPr lang="ja-JP" altLang="en-US" sz="2400" smtClean="0"/>
                <a:t>（各規則</a:t>
              </a:r>
              <a:r>
                <a:rPr lang="ja-JP" altLang="en-US" sz="2400" dirty="0" smtClean="0"/>
                <a:t>は独立）</a:t>
              </a:r>
              <a:endParaRPr lang="ja-JP" altLang="en-US" sz="2400" dirty="0"/>
            </a:p>
          </p:txBody>
        </p:sp>
        <p:cxnSp>
          <p:nvCxnSpPr>
            <p:cNvPr id="49" name="直線矢印コネクタ 48"/>
            <p:cNvCxnSpPr>
              <a:endCxn id="25" idx="2"/>
            </p:cNvCxnSpPr>
            <p:nvPr/>
          </p:nvCxnSpPr>
          <p:spPr>
            <a:xfrm flipV="1">
              <a:off x="8388424" y="5661248"/>
              <a:ext cx="0" cy="286685"/>
            </a:xfrm>
            <a:prstGeom prst="straightConnector1">
              <a:avLst/>
            </a:prstGeom>
            <a:ln w="38100">
              <a:solidFill>
                <a:schemeClr val="accent2">
                  <a:lumMod val="60000"/>
                  <a:lumOff val="40000"/>
                </a:schemeClr>
              </a:solidFill>
              <a:tailEnd type="arrow"/>
            </a:ln>
          </p:spPr>
          <p:style>
            <a:lnRef idx="1">
              <a:schemeClr val="accent1"/>
            </a:lnRef>
            <a:fillRef idx="0">
              <a:schemeClr val="accent1"/>
            </a:fillRef>
            <a:effectRef idx="0">
              <a:schemeClr val="accent1"/>
            </a:effectRef>
            <a:fontRef idx="minor">
              <a:schemeClr val="tx1"/>
            </a:fontRef>
          </p:style>
        </p:cxnSp>
      </p:grpSp>
      <p:sp>
        <p:nvSpPr>
          <p:cNvPr id="29" name="コンテンツ プレースホルダー 2"/>
          <p:cNvSpPr txBox="1">
            <a:spLocks/>
          </p:cNvSpPr>
          <p:nvPr/>
        </p:nvSpPr>
        <p:spPr>
          <a:xfrm>
            <a:off x="5295683" y="5367117"/>
            <a:ext cx="800239" cy="437474"/>
          </a:xfrm>
          <a:prstGeom prst="rect">
            <a:avLst/>
          </a:prstGeom>
        </p:spPr>
        <p:style>
          <a:lnRef idx="2">
            <a:schemeClr val="accent1"/>
          </a:lnRef>
          <a:fillRef idx="1">
            <a:schemeClr val="lt1"/>
          </a:fillRef>
          <a:effectRef idx="0">
            <a:schemeClr val="accent1"/>
          </a:effectRef>
          <a:fontRef idx="minor">
            <a:schemeClr val="dk1"/>
          </a:fontRef>
        </p:style>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pPr marL="0" indent="0" algn="ctr">
              <a:buNone/>
            </a:pPr>
            <a:r>
              <a:rPr lang="en-US" altLang="ja-JP" sz="2400" dirty="0" smtClean="0">
                <a:latin typeface="ＭＳ Ｐゴシック" pitchFamily="50" charset="-128"/>
                <a:ea typeface="ＭＳ Ｐゴシック" pitchFamily="50" charset="-128"/>
              </a:rPr>
              <a:t>b</a:t>
            </a:r>
          </a:p>
        </p:txBody>
      </p:sp>
      <p:sp>
        <p:nvSpPr>
          <p:cNvPr id="31" name="コンテンツ プレースホルダー 2"/>
          <p:cNvSpPr txBox="1">
            <a:spLocks/>
          </p:cNvSpPr>
          <p:nvPr/>
        </p:nvSpPr>
        <p:spPr>
          <a:xfrm>
            <a:off x="6095922" y="5370503"/>
            <a:ext cx="861136" cy="437474"/>
          </a:xfrm>
          <a:prstGeom prst="rect">
            <a:avLst/>
          </a:prstGeom>
        </p:spPr>
        <p:style>
          <a:lnRef idx="2">
            <a:schemeClr val="accent1"/>
          </a:lnRef>
          <a:fillRef idx="1">
            <a:schemeClr val="lt1"/>
          </a:fillRef>
          <a:effectRef idx="0">
            <a:schemeClr val="accent1"/>
          </a:effectRef>
          <a:fontRef idx="minor">
            <a:schemeClr val="dk1"/>
          </a:fontRef>
        </p:style>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pPr marL="0" indent="0" algn="ctr">
              <a:buNone/>
            </a:pPr>
            <a:r>
              <a:rPr lang="en-US" altLang="ja-JP" sz="2400" dirty="0">
                <a:latin typeface="ＭＳ Ｐゴシック" pitchFamily="50" charset="-128"/>
                <a:ea typeface="ＭＳ Ｐゴシック" pitchFamily="50" charset="-128"/>
              </a:rPr>
              <a:t>a</a:t>
            </a:r>
            <a:endParaRPr lang="en-US" altLang="ja-JP" sz="2400" dirty="0" smtClean="0">
              <a:latin typeface="ＭＳ Ｐゴシック" pitchFamily="50" charset="-128"/>
              <a:ea typeface="ＭＳ Ｐゴシック" pitchFamily="50" charset="-128"/>
            </a:endParaRPr>
          </a:p>
        </p:txBody>
      </p:sp>
      <p:sp>
        <p:nvSpPr>
          <p:cNvPr id="32" name="コンテンツ プレースホルダー 2"/>
          <p:cNvSpPr txBox="1">
            <a:spLocks/>
          </p:cNvSpPr>
          <p:nvPr/>
        </p:nvSpPr>
        <p:spPr>
          <a:xfrm>
            <a:off x="6957058" y="5370503"/>
            <a:ext cx="861136" cy="437474"/>
          </a:xfrm>
          <a:prstGeom prst="rect">
            <a:avLst/>
          </a:prstGeom>
        </p:spPr>
        <p:style>
          <a:lnRef idx="2">
            <a:schemeClr val="accent1"/>
          </a:lnRef>
          <a:fillRef idx="1">
            <a:schemeClr val="lt1"/>
          </a:fillRef>
          <a:effectRef idx="0">
            <a:schemeClr val="accent1"/>
          </a:effectRef>
          <a:fontRef idx="minor">
            <a:schemeClr val="dk1"/>
          </a:fontRef>
        </p:style>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pPr marL="0" indent="0" algn="ctr">
              <a:buNone/>
            </a:pPr>
            <a:r>
              <a:rPr lang="en-US" altLang="ja-JP" sz="2400" dirty="0">
                <a:latin typeface="ＭＳ Ｐゴシック" pitchFamily="50" charset="-128"/>
                <a:ea typeface="ＭＳ Ｐゴシック" pitchFamily="50" charset="-128"/>
              </a:rPr>
              <a:t>a</a:t>
            </a:r>
            <a:endParaRPr lang="en-US" altLang="ja-JP" sz="2400" dirty="0" smtClean="0">
              <a:latin typeface="ＭＳ Ｐゴシック" pitchFamily="50" charset="-128"/>
              <a:ea typeface="ＭＳ Ｐゴシック" pitchFamily="50" charset="-128"/>
            </a:endParaRPr>
          </a:p>
        </p:txBody>
      </p:sp>
      <p:sp>
        <p:nvSpPr>
          <p:cNvPr id="6" name="スライド番号プレースホルダー 5"/>
          <p:cNvSpPr>
            <a:spLocks noGrp="1"/>
          </p:cNvSpPr>
          <p:nvPr>
            <p:ph type="sldNum" sz="quarter" idx="12"/>
          </p:nvPr>
        </p:nvSpPr>
        <p:spPr/>
        <p:txBody>
          <a:bodyPr/>
          <a:lstStyle/>
          <a:p>
            <a:fld id="{CE417BAC-85B5-4DF5-BDC9-3FEF99C0B2AD}" type="slidenum">
              <a:rPr kumimoji="1" lang="ja-JP" altLang="en-US" smtClean="0"/>
              <a:t>5</a:t>
            </a:fld>
            <a:endParaRPr kumimoji="1" lang="ja-JP" altLang="en-US"/>
          </a:p>
        </p:txBody>
      </p:sp>
      <p:sp>
        <p:nvSpPr>
          <p:cNvPr id="35" name="コンテンツ プレースホルダー 2"/>
          <p:cNvSpPr txBox="1">
            <a:spLocks/>
          </p:cNvSpPr>
          <p:nvPr/>
        </p:nvSpPr>
        <p:spPr>
          <a:xfrm>
            <a:off x="4644008" y="5301208"/>
            <a:ext cx="552798" cy="707708"/>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pPr marL="0" indent="0">
              <a:buNone/>
            </a:pPr>
            <a:r>
              <a:rPr lang="ja-JP" altLang="en-US" sz="2800" dirty="0" smtClean="0"/>
              <a:t>文</a:t>
            </a:r>
            <a:endParaRPr lang="en-US" altLang="ja-JP" sz="2800" dirty="0" smtClean="0"/>
          </a:p>
        </p:txBody>
      </p:sp>
    </p:spTree>
    <p:extLst>
      <p:ext uri="{BB962C8B-B14F-4D97-AF65-F5344CB8AC3E}">
        <p14:creationId xmlns:p14="http://schemas.microsoft.com/office/powerpoint/2010/main" val="243805152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4457004" y="2204864"/>
            <a:ext cx="4475171" cy="3992003"/>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タイトル 1"/>
          <p:cNvSpPr>
            <a:spLocks noGrp="1"/>
          </p:cNvSpPr>
          <p:nvPr>
            <p:ph type="title"/>
          </p:nvPr>
        </p:nvSpPr>
        <p:spPr/>
        <p:txBody>
          <a:bodyPr>
            <a:normAutofit/>
          </a:bodyPr>
          <a:lstStyle/>
          <a:p>
            <a:r>
              <a:rPr lang="ja-JP" altLang="en-US" dirty="0"/>
              <a:t>プラン認識</a:t>
            </a:r>
            <a:r>
              <a:rPr lang="ja-JP" altLang="en-US" dirty="0" smtClean="0"/>
              <a:t>と文法</a:t>
            </a:r>
            <a:r>
              <a:rPr lang="en-US" altLang="ja-JP" sz="3200" dirty="0" smtClean="0"/>
              <a:t>[</a:t>
            </a:r>
            <a:r>
              <a:rPr lang="en-US" altLang="ja-JP" sz="3200" dirty="0" err="1" smtClean="0"/>
              <a:t>Kautz</a:t>
            </a:r>
            <a:r>
              <a:rPr lang="en-US" altLang="ja-JP" sz="3200" dirty="0" smtClean="0"/>
              <a:t>+ 91, </a:t>
            </a:r>
            <a:r>
              <a:rPr lang="en-US" altLang="ja-JP" sz="3200" dirty="0" err="1"/>
              <a:t>Vilain</a:t>
            </a:r>
            <a:r>
              <a:rPr lang="en-US" altLang="ja-JP" sz="3200" dirty="0"/>
              <a:t> </a:t>
            </a:r>
            <a:r>
              <a:rPr lang="en-US" altLang="ja-JP" sz="3200" dirty="0" smtClean="0"/>
              <a:t>90]</a:t>
            </a:r>
            <a:endParaRPr kumimoji="1" lang="ja-JP" altLang="en-US" sz="3200" dirty="0"/>
          </a:p>
        </p:txBody>
      </p:sp>
      <p:sp>
        <p:nvSpPr>
          <p:cNvPr id="3" name="コンテンツ プレースホルダー 2"/>
          <p:cNvSpPr>
            <a:spLocks noGrp="1"/>
          </p:cNvSpPr>
          <p:nvPr>
            <p:ph idx="1"/>
          </p:nvPr>
        </p:nvSpPr>
        <p:spPr>
          <a:xfrm>
            <a:off x="457200" y="1600201"/>
            <a:ext cx="8229600" cy="1036712"/>
          </a:xfrm>
        </p:spPr>
        <p:txBody>
          <a:bodyPr/>
          <a:lstStyle/>
          <a:p>
            <a:pPr marL="0" indent="0">
              <a:buNone/>
            </a:pPr>
            <a:r>
              <a:rPr lang="ja-JP" altLang="en-US" dirty="0"/>
              <a:t>構文</a:t>
            </a:r>
            <a:r>
              <a:rPr lang="ja-JP" altLang="en-US" dirty="0" smtClean="0"/>
              <a:t>木</a:t>
            </a:r>
            <a:r>
              <a:rPr lang="ja-JP" altLang="en-US" dirty="0"/>
              <a:t>を</a:t>
            </a:r>
            <a:r>
              <a:rPr lang="ja-JP" altLang="en-US" dirty="0" smtClean="0"/>
              <a:t>プランとして捉える</a:t>
            </a:r>
            <a:endParaRPr kumimoji="1" lang="ja-JP" altLang="en-US" dirty="0"/>
          </a:p>
        </p:txBody>
      </p:sp>
      <p:sp>
        <p:nvSpPr>
          <p:cNvPr id="22" name="コンテンツ プレースホルダー 2"/>
          <p:cNvSpPr txBox="1">
            <a:spLocks/>
          </p:cNvSpPr>
          <p:nvPr/>
        </p:nvSpPr>
        <p:spPr>
          <a:xfrm>
            <a:off x="4572000" y="2394413"/>
            <a:ext cx="1512168" cy="707708"/>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pPr marL="0" indent="0">
              <a:buNone/>
            </a:pPr>
            <a:r>
              <a:rPr lang="ja-JP" altLang="en-US" sz="2800" dirty="0"/>
              <a:t>構文木</a:t>
            </a:r>
            <a:endParaRPr lang="en-US" altLang="ja-JP" sz="2800" dirty="0" smtClean="0"/>
          </a:p>
        </p:txBody>
      </p:sp>
      <p:sp>
        <p:nvSpPr>
          <p:cNvPr id="23" name="コンテンツ プレースホルダー 2"/>
          <p:cNvSpPr txBox="1">
            <a:spLocks/>
          </p:cNvSpPr>
          <p:nvPr/>
        </p:nvSpPr>
        <p:spPr>
          <a:xfrm>
            <a:off x="5051685" y="5396915"/>
            <a:ext cx="552798" cy="707708"/>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pPr marL="0" indent="0">
              <a:buNone/>
            </a:pPr>
            <a:r>
              <a:rPr lang="ja-JP" altLang="en-US" sz="2800" dirty="0" smtClean="0"/>
              <a:t>文</a:t>
            </a:r>
            <a:endParaRPr lang="en-US" altLang="ja-JP" sz="2800" dirty="0" smtClean="0"/>
          </a:p>
        </p:txBody>
      </p:sp>
      <p:sp>
        <p:nvSpPr>
          <p:cNvPr id="17" name="正方形/長方形 16"/>
          <p:cNvSpPr/>
          <p:nvPr/>
        </p:nvSpPr>
        <p:spPr>
          <a:xfrm>
            <a:off x="7205233" y="2394413"/>
            <a:ext cx="1233030" cy="584775"/>
          </a:xfrm>
          <a:prstGeom prst="rect">
            <a:avLst/>
          </a:prstGeom>
        </p:spPr>
        <p:txBody>
          <a:bodyPr wrap="none">
            <a:spAutoFit/>
          </a:bodyPr>
          <a:lstStyle/>
          <a:p>
            <a:r>
              <a:rPr lang="ja-JP" altLang="en-US" sz="3200" dirty="0"/>
              <a:t>プラン</a:t>
            </a:r>
            <a:endParaRPr lang="ja-JP" altLang="en-US" sz="2800" dirty="0"/>
          </a:p>
        </p:txBody>
      </p:sp>
      <p:sp>
        <p:nvSpPr>
          <p:cNvPr id="20" name="正方形/長方形 19"/>
          <p:cNvSpPr/>
          <p:nvPr/>
        </p:nvSpPr>
        <p:spPr>
          <a:xfrm>
            <a:off x="7319047" y="3334130"/>
            <a:ext cx="1005403" cy="584775"/>
          </a:xfrm>
          <a:prstGeom prst="rect">
            <a:avLst/>
          </a:prstGeom>
        </p:spPr>
        <p:txBody>
          <a:bodyPr wrap="none">
            <a:spAutoFit/>
          </a:bodyPr>
          <a:lstStyle/>
          <a:p>
            <a:r>
              <a:rPr lang="ja-JP" altLang="en-US" sz="3200" dirty="0" smtClean="0"/>
              <a:t>行動</a:t>
            </a:r>
            <a:endParaRPr lang="ja-JP" altLang="en-US" sz="2800" dirty="0"/>
          </a:p>
        </p:txBody>
      </p:sp>
      <p:sp>
        <p:nvSpPr>
          <p:cNvPr id="21" name="正方形/長方形 20"/>
          <p:cNvSpPr/>
          <p:nvPr/>
        </p:nvSpPr>
        <p:spPr>
          <a:xfrm>
            <a:off x="6669830" y="5489159"/>
            <a:ext cx="2303836" cy="523220"/>
          </a:xfrm>
          <a:prstGeom prst="rect">
            <a:avLst/>
          </a:prstGeom>
        </p:spPr>
        <p:txBody>
          <a:bodyPr wrap="none">
            <a:spAutoFit/>
          </a:bodyPr>
          <a:lstStyle/>
          <a:p>
            <a:r>
              <a:rPr lang="ja-JP" altLang="en-US" sz="2800" dirty="0" smtClean="0"/>
              <a:t>完全な行動列</a:t>
            </a:r>
            <a:endParaRPr lang="ja-JP" altLang="en-US" sz="2800" dirty="0"/>
          </a:p>
        </p:txBody>
      </p:sp>
      <p:sp>
        <p:nvSpPr>
          <p:cNvPr id="24" name="正方形/長方形 23"/>
          <p:cNvSpPr/>
          <p:nvPr/>
        </p:nvSpPr>
        <p:spPr>
          <a:xfrm>
            <a:off x="7190806" y="4216273"/>
            <a:ext cx="1261884" cy="523220"/>
          </a:xfrm>
          <a:prstGeom prst="rect">
            <a:avLst/>
          </a:prstGeom>
        </p:spPr>
        <p:txBody>
          <a:bodyPr wrap="none">
            <a:spAutoFit/>
          </a:bodyPr>
          <a:lstStyle/>
          <a:p>
            <a:r>
              <a:rPr lang="ja-JP" altLang="en-US" sz="2800" dirty="0" smtClean="0"/>
              <a:t>行動列</a:t>
            </a:r>
            <a:endParaRPr lang="en-US" altLang="ja-JP" sz="2800" dirty="0" smtClean="0"/>
          </a:p>
        </p:txBody>
      </p:sp>
      <p:sp>
        <p:nvSpPr>
          <p:cNvPr id="25" name="正方形/長方形 24"/>
          <p:cNvSpPr/>
          <p:nvPr/>
        </p:nvSpPr>
        <p:spPr>
          <a:xfrm>
            <a:off x="4876679" y="3334130"/>
            <a:ext cx="902811" cy="523220"/>
          </a:xfrm>
          <a:prstGeom prst="rect">
            <a:avLst/>
          </a:prstGeom>
        </p:spPr>
        <p:txBody>
          <a:bodyPr wrap="none">
            <a:spAutoFit/>
          </a:bodyPr>
          <a:lstStyle/>
          <a:p>
            <a:r>
              <a:rPr lang="ja-JP" altLang="en-US" sz="2800" dirty="0" smtClean="0"/>
              <a:t>単語</a:t>
            </a:r>
            <a:endParaRPr lang="ja-JP" altLang="en-US" sz="2800" dirty="0"/>
          </a:p>
        </p:txBody>
      </p:sp>
      <p:sp>
        <p:nvSpPr>
          <p:cNvPr id="26" name="正方形/長方形 25"/>
          <p:cNvSpPr/>
          <p:nvPr/>
        </p:nvSpPr>
        <p:spPr>
          <a:xfrm>
            <a:off x="4697142" y="4264598"/>
            <a:ext cx="1261884" cy="523220"/>
          </a:xfrm>
          <a:prstGeom prst="rect">
            <a:avLst/>
          </a:prstGeom>
        </p:spPr>
        <p:txBody>
          <a:bodyPr wrap="none">
            <a:spAutoFit/>
          </a:bodyPr>
          <a:lstStyle/>
          <a:p>
            <a:r>
              <a:rPr lang="ja-JP" altLang="en-US" sz="2800" dirty="0" smtClean="0"/>
              <a:t>単語列</a:t>
            </a:r>
            <a:endParaRPr lang="ja-JP" altLang="en-US" sz="2800" dirty="0"/>
          </a:p>
        </p:txBody>
      </p:sp>
      <p:sp>
        <p:nvSpPr>
          <p:cNvPr id="18" name="左右矢印 17"/>
          <p:cNvSpPr/>
          <p:nvPr/>
        </p:nvSpPr>
        <p:spPr>
          <a:xfrm>
            <a:off x="6084168" y="3913568"/>
            <a:ext cx="886119" cy="779759"/>
          </a:xfrm>
          <a:prstGeom prst="leftRightArrow">
            <a:avLst>
              <a:gd name="adj1" fmla="val 42310"/>
              <a:gd name="adj2" fmla="val 30776"/>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7" name="コンテンツ プレースホルダー 2"/>
          <p:cNvSpPr txBox="1">
            <a:spLocks/>
          </p:cNvSpPr>
          <p:nvPr/>
        </p:nvSpPr>
        <p:spPr>
          <a:xfrm>
            <a:off x="6084168" y="3426374"/>
            <a:ext cx="1024017" cy="707708"/>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pPr marL="0" indent="0">
              <a:buNone/>
            </a:pPr>
            <a:r>
              <a:rPr lang="ja-JP" altLang="en-US" dirty="0" smtClean="0"/>
              <a:t>対応</a:t>
            </a:r>
            <a:endParaRPr lang="en-US" altLang="ja-JP" dirty="0" smtClean="0"/>
          </a:p>
        </p:txBody>
      </p:sp>
      <p:grpSp>
        <p:nvGrpSpPr>
          <p:cNvPr id="34" name="グループ化 33"/>
          <p:cNvGrpSpPr/>
          <p:nvPr/>
        </p:nvGrpSpPr>
        <p:grpSpPr>
          <a:xfrm>
            <a:off x="87932" y="2337227"/>
            <a:ext cx="4369072" cy="4298313"/>
            <a:chOff x="87932" y="2337227"/>
            <a:chExt cx="4369072" cy="4298313"/>
          </a:xfrm>
        </p:grpSpPr>
        <p:grpSp>
          <p:nvGrpSpPr>
            <p:cNvPr id="16" name="グループ化 15"/>
            <p:cNvGrpSpPr/>
            <p:nvPr/>
          </p:nvGrpSpPr>
          <p:grpSpPr>
            <a:xfrm>
              <a:off x="87932" y="2337227"/>
              <a:ext cx="3619972" cy="4298313"/>
              <a:chOff x="1426760" y="2888729"/>
              <a:chExt cx="3619972" cy="4298313"/>
            </a:xfrm>
          </p:grpSpPr>
          <p:sp>
            <p:nvSpPr>
              <p:cNvPr id="5" name="コンテンツ プレースホルダー 2"/>
              <p:cNvSpPr txBox="1">
                <a:spLocks/>
              </p:cNvSpPr>
              <p:nvPr/>
            </p:nvSpPr>
            <p:spPr>
              <a:xfrm>
                <a:off x="1426760" y="5767829"/>
                <a:ext cx="1459732" cy="1419213"/>
              </a:xfrm>
              <a:prstGeom prst="rect">
                <a:avLst/>
              </a:prstGeom>
            </p:spPr>
            <p:style>
              <a:lnRef idx="2">
                <a:schemeClr val="accent1"/>
              </a:lnRef>
              <a:fillRef idx="1">
                <a:schemeClr val="lt1"/>
              </a:fillRef>
              <a:effectRef idx="0">
                <a:schemeClr val="accent1"/>
              </a:effectRef>
              <a:fontRef idx="minor">
                <a:schemeClr val="dk1"/>
              </a:fontRef>
            </p:style>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pPr marL="0" indent="0" algn="ctr">
                  <a:buNone/>
                </a:pPr>
                <a:r>
                  <a:rPr lang="en-US" altLang="ja-JP" sz="2400" dirty="0">
                    <a:latin typeface="ＭＳ Ｐゴシック" pitchFamily="50" charset="-128"/>
                    <a:ea typeface="ＭＳ Ｐゴシック" pitchFamily="50" charset="-128"/>
                  </a:rPr>
                  <a:t>G</a:t>
                </a:r>
                <a:r>
                  <a:rPr lang="en-US" altLang="ja-JP" sz="2400" dirty="0" smtClean="0">
                    <a:latin typeface="ＭＳ Ｐゴシック" pitchFamily="50" charset="-128"/>
                    <a:ea typeface="ＭＳ Ｐゴシック" pitchFamily="50" charset="-128"/>
                  </a:rPr>
                  <a:t>et</a:t>
                </a:r>
              </a:p>
              <a:p>
                <a:pPr marL="0" indent="0" algn="ctr">
                  <a:buNone/>
                </a:pPr>
                <a:r>
                  <a:rPr lang="en-US" altLang="ja-JP" sz="2400" dirty="0" smtClean="0">
                    <a:latin typeface="ＭＳ Ｐゴシック" pitchFamily="50" charset="-128"/>
                    <a:ea typeface="ＭＳ Ｐゴシック" pitchFamily="50" charset="-128"/>
                  </a:rPr>
                  <a:t>“book A”</a:t>
                </a:r>
              </a:p>
              <a:p>
                <a:pPr marL="0" indent="0" algn="ctr">
                  <a:buNone/>
                </a:pPr>
                <a:r>
                  <a:rPr lang="en-US" altLang="ja-JP" sz="2400" dirty="0" smtClean="0">
                    <a:latin typeface="ＭＳ Ｐゴシック" pitchFamily="50" charset="-128"/>
                    <a:ea typeface="ＭＳ Ｐゴシック" pitchFamily="50" charset="-128"/>
                  </a:rPr>
                  <a:t>page</a:t>
                </a:r>
              </a:p>
            </p:txBody>
          </p:sp>
          <p:cxnSp>
            <p:nvCxnSpPr>
              <p:cNvPr id="8" name="直線コネクタ 7"/>
              <p:cNvCxnSpPr/>
              <p:nvPr/>
            </p:nvCxnSpPr>
            <p:spPr>
              <a:xfrm flipV="1">
                <a:off x="2184357" y="5129872"/>
                <a:ext cx="371419" cy="603385"/>
              </a:xfrm>
              <a:prstGeom prst="line">
                <a:avLst/>
              </a:prstGeom>
            </p:spPr>
            <p:style>
              <a:lnRef idx="1">
                <a:schemeClr val="accent1"/>
              </a:lnRef>
              <a:fillRef idx="0">
                <a:schemeClr val="accent1"/>
              </a:fillRef>
              <a:effectRef idx="0">
                <a:schemeClr val="accent1"/>
              </a:effectRef>
              <a:fontRef idx="minor">
                <a:schemeClr val="tx1"/>
              </a:fontRef>
            </p:style>
          </p:cxnSp>
          <p:sp>
            <p:nvSpPr>
              <p:cNvPr id="10" name="正方形/長方形 9"/>
              <p:cNvSpPr/>
              <p:nvPr/>
            </p:nvSpPr>
            <p:spPr>
              <a:xfrm>
                <a:off x="3143839" y="3620462"/>
                <a:ext cx="1902893" cy="523220"/>
              </a:xfrm>
              <a:prstGeom prst="rect">
                <a:avLst/>
              </a:prstGeom>
            </p:spPr>
            <p:txBody>
              <a:bodyPr wrap="square">
                <a:spAutoFit/>
              </a:bodyPr>
              <a:lstStyle/>
              <a:p>
                <a:r>
                  <a:rPr lang="en-US" altLang="ja-JP" sz="2800" dirty="0" smtClean="0">
                    <a:latin typeface="ＭＳ Ｐゴシック" pitchFamily="50" charset="-128"/>
                    <a:ea typeface="ＭＳ Ｐゴシック" pitchFamily="50" charset="-128"/>
                  </a:rPr>
                  <a:t>Shopping</a:t>
                </a:r>
                <a:endParaRPr lang="ja-JP" altLang="en-US" sz="2400" dirty="0"/>
              </a:p>
            </p:txBody>
          </p:sp>
          <p:sp>
            <p:nvSpPr>
              <p:cNvPr id="9" name="正方形/長方形 8"/>
              <p:cNvSpPr/>
              <p:nvPr/>
            </p:nvSpPr>
            <p:spPr>
              <a:xfrm>
                <a:off x="2389425" y="4605509"/>
                <a:ext cx="1391553" cy="461665"/>
              </a:xfrm>
              <a:prstGeom prst="rect">
                <a:avLst/>
              </a:prstGeom>
            </p:spPr>
            <p:txBody>
              <a:bodyPr wrap="square">
                <a:spAutoFit/>
              </a:bodyPr>
              <a:lstStyle/>
              <a:p>
                <a:r>
                  <a:rPr lang="en-US" altLang="ja-JP" sz="2400" dirty="0" smtClean="0">
                    <a:latin typeface="ＭＳ Ｐゴシック" pitchFamily="50" charset="-128"/>
                    <a:ea typeface="ＭＳ Ｐゴシック" pitchFamily="50" charset="-128"/>
                  </a:rPr>
                  <a:t>Search</a:t>
                </a:r>
                <a:endParaRPr lang="ja-JP" altLang="en-US" sz="2400" dirty="0"/>
              </a:p>
            </p:txBody>
          </p:sp>
          <p:cxnSp>
            <p:nvCxnSpPr>
              <p:cNvPr id="11" name="直線コネクタ 10"/>
              <p:cNvCxnSpPr/>
              <p:nvPr/>
            </p:nvCxnSpPr>
            <p:spPr>
              <a:xfrm flipH="1" flipV="1">
                <a:off x="3189022" y="5129872"/>
                <a:ext cx="267946" cy="603385"/>
              </a:xfrm>
              <a:prstGeom prst="line">
                <a:avLst/>
              </a:prstGeom>
            </p:spPr>
            <p:style>
              <a:lnRef idx="1">
                <a:schemeClr val="accent1"/>
              </a:lnRef>
              <a:fillRef idx="0">
                <a:schemeClr val="accent1"/>
              </a:fillRef>
              <a:effectRef idx="0">
                <a:schemeClr val="accent1"/>
              </a:effectRef>
              <a:fontRef idx="minor">
                <a:schemeClr val="tx1"/>
              </a:fontRef>
            </p:style>
          </p:cxnSp>
          <p:cxnSp>
            <p:nvCxnSpPr>
              <p:cNvPr id="12" name="直線コネクタ 11"/>
              <p:cNvCxnSpPr/>
              <p:nvPr/>
            </p:nvCxnSpPr>
            <p:spPr>
              <a:xfrm flipH="1" flipV="1">
                <a:off x="4535676" y="4267789"/>
                <a:ext cx="324356" cy="1465468"/>
              </a:xfrm>
              <a:prstGeom prst="line">
                <a:avLst/>
              </a:prstGeom>
            </p:spPr>
            <p:style>
              <a:lnRef idx="1">
                <a:schemeClr val="accent1"/>
              </a:lnRef>
              <a:fillRef idx="0">
                <a:schemeClr val="accent1"/>
              </a:fillRef>
              <a:effectRef idx="0">
                <a:schemeClr val="accent1"/>
              </a:effectRef>
              <a:fontRef idx="minor">
                <a:schemeClr val="tx1"/>
              </a:fontRef>
            </p:style>
          </p:cxnSp>
          <p:sp>
            <p:nvSpPr>
              <p:cNvPr id="13" name="正方形/長方形 12"/>
              <p:cNvSpPr/>
              <p:nvPr/>
            </p:nvSpPr>
            <p:spPr>
              <a:xfrm>
                <a:off x="3748074" y="2888729"/>
                <a:ext cx="535894" cy="584775"/>
              </a:xfrm>
              <a:prstGeom prst="rect">
                <a:avLst/>
              </a:prstGeom>
            </p:spPr>
            <p:txBody>
              <a:bodyPr wrap="square">
                <a:spAutoFit/>
              </a:bodyPr>
              <a:lstStyle/>
              <a:p>
                <a:r>
                  <a:rPr lang="en-US" altLang="ja-JP" sz="3200" dirty="0" smtClean="0">
                    <a:latin typeface="ＭＳ Ｐゴシック" pitchFamily="50" charset="-128"/>
                    <a:ea typeface="ＭＳ Ｐゴシック" pitchFamily="50" charset="-128"/>
                  </a:rPr>
                  <a:t>S</a:t>
                </a:r>
                <a:endParaRPr lang="ja-JP" altLang="en-US" sz="3200" dirty="0"/>
              </a:p>
            </p:txBody>
          </p:sp>
          <p:cxnSp>
            <p:nvCxnSpPr>
              <p:cNvPr id="14" name="直線コネクタ 13"/>
              <p:cNvCxnSpPr/>
              <p:nvPr/>
            </p:nvCxnSpPr>
            <p:spPr>
              <a:xfrm flipV="1">
                <a:off x="2981382" y="4245851"/>
                <a:ext cx="207640" cy="288689"/>
              </a:xfrm>
              <a:prstGeom prst="line">
                <a:avLst/>
              </a:prstGeom>
            </p:spPr>
            <p:style>
              <a:lnRef idx="1">
                <a:schemeClr val="accent1"/>
              </a:lnRef>
              <a:fillRef idx="0">
                <a:schemeClr val="accent1"/>
              </a:fillRef>
              <a:effectRef idx="0">
                <a:schemeClr val="accent1"/>
              </a:effectRef>
              <a:fontRef idx="minor">
                <a:schemeClr val="tx1"/>
              </a:fontRef>
            </p:style>
          </p:cxnSp>
          <p:cxnSp>
            <p:nvCxnSpPr>
              <p:cNvPr id="15" name="直線コネクタ 14"/>
              <p:cNvCxnSpPr>
                <a:endCxn id="13" idx="2"/>
              </p:cNvCxnSpPr>
              <p:nvPr/>
            </p:nvCxnSpPr>
            <p:spPr>
              <a:xfrm flipV="1">
                <a:off x="4016021" y="3473504"/>
                <a:ext cx="0" cy="145695"/>
              </a:xfrm>
              <a:prstGeom prst="line">
                <a:avLst/>
              </a:prstGeom>
            </p:spPr>
            <p:style>
              <a:lnRef idx="1">
                <a:schemeClr val="accent1"/>
              </a:lnRef>
              <a:fillRef idx="0">
                <a:schemeClr val="accent1"/>
              </a:fillRef>
              <a:effectRef idx="0">
                <a:schemeClr val="accent1"/>
              </a:effectRef>
              <a:fontRef idx="minor">
                <a:schemeClr val="tx1"/>
              </a:fontRef>
            </p:style>
          </p:cxnSp>
        </p:grpSp>
        <p:sp>
          <p:nvSpPr>
            <p:cNvPr id="31" name="コンテンツ プレースホルダー 2"/>
            <p:cNvSpPr txBox="1">
              <a:spLocks/>
            </p:cNvSpPr>
            <p:nvPr/>
          </p:nvSpPr>
          <p:spPr>
            <a:xfrm>
              <a:off x="1547664" y="5205334"/>
              <a:ext cx="1459732" cy="1419213"/>
            </a:xfrm>
            <a:prstGeom prst="rect">
              <a:avLst/>
            </a:prstGeom>
          </p:spPr>
          <p:style>
            <a:lnRef idx="2">
              <a:schemeClr val="accent1"/>
            </a:lnRef>
            <a:fillRef idx="1">
              <a:schemeClr val="lt1"/>
            </a:fillRef>
            <a:effectRef idx="0">
              <a:schemeClr val="accent1"/>
            </a:effectRef>
            <a:fontRef idx="minor">
              <a:schemeClr val="dk1"/>
            </a:fontRef>
          </p:style>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pPr marL="0" indent="0" algn="ctr">
                <a:buNone/>
              </a:pPr>
              <a:r>
                <a:rPr lang="en-US" altLang="ja-JP" sz="2400" dirty="0">
                  <a:latin typeface="ＭＳ Ｐゴシック" pitchFamily="50" charset="-128"/>
                  <a:ea typeface="ＭＳ Ｐゴシック" pitchFamily="50" charset="-128"/>
                </a:rPr>
                <a:t>G</a:t>
              </a:r>
              <a:r>
                <a:rPr lang="en-US" altLang="ja-JP" sz="2400" dirty="0" smtClean="0">
                  <a:latin typeface="ＭＳ Ｐゴシック" pitchFamily="50" charset="-128"/>
                  <a:ea typeface="ＭＳ Ｐゴシック" pitchFamily="50" charset="-128"/>
                </a:rPr>
                <a:t>et</a:t>
              </a:r>
            </a:p>
            <a:p>
              <a:pPr marL="0" indent="0" algn="ctr">
                <a:buNone/>
              </a:pPr>
              <a:r>
                <a:rPr lang="en-US" altLang="ja-JP" sz="2400" dirty="0" smtClean="0">
                  <a:latin typeface="ＭＳ Ｐゴシック" pitchFamily="50" charset="-128"/>
                  <a:ea typeface="ＭＳ Ｐゴシック" pitchFamily="50" charset="-128"/>
                </a:rPr>
                <a:t>“book B”</a:t>
              </a:r>
            </a:p>
            <a:p>
              <a:pPr marL="0" indent="0" algn="ctr">
                <a:buNone/>
              </a:pPr>
              <a:r>
                <a:rPr lang="en-US" altLang="ja-JP" sz="2400" dirty="0" smtClean="0">
                  <a:latin typeface="ＭＳ Ｐゴシック" pitchFamily="50" charset="-128"/>
                  <a:ea typeface="ＭＳ Ｐゴシック" pitchFamily="50" charset="-128"/>
                </a:rPr>
                <a:t>page</a:t>
              </a:r>
            </a:p>
          </p:txBody>
        </p:sp>
        <p:sp>
          <p:nvSpPr>
            <p:cNvPr id="33" name="コンテンツ プレースホルダー 2"/>
            <p:cNvSpPr txBox="1">
              <a:spLocks/>
            </p:cNvSpPr>
            <p:nvPr/>
          </p:nvSpPr>
          <p:spPr>
            <a:xfrm>
              <a:off x="2997272" y="5216327"/>
              <a:ext cx="1459732" cy="1419213"/>
            </a:xfrm>
            <a:prstGeom prst="rect">
              <a:avLst/>
            </a:prstGeom>
          </p:spPr>
          <p:style>
            <a:lnRef idx="2">
              <a:schemeClr val="accent1"/>
            </a:lnRef>
            <a:fillRef idx="1">
              <a:schemeClr val="lt1"/>
            </a:fillRef>
            <a:effectRef idx="0">
              <a:schemeClr val="accent1"/>
            </a:effectRef>
            <a:fontRef idx="minor">
              <a:schemeClr val="dk1"/>
            </a:fontRef>
          </p:style>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pPr marL="0" indent="0" algn="ctr">
                <a:buNone/>
              </a:pPr>
              <a:r>
                <a:rPr lang="en-US" altLang="ja-JP" sz="2400" dirty="0" smtClean="0">
                  <a:latin typeface="ＭＳ Ｐゴシック" pitchFamily="50" charset="-128"/>
                  <a:ea typeface="ＭＳ Ｐゴシック" pitchFamily="50" charset="-128"/>
                </a:rPr>
                <a:t>Buy</a:t>
              </a:r>
            </a:p>
            <a:p>
              <a:pPr marL="0" indent="0" algn="ctr">
                <a:buNone/>
              </a:pPr>
              <a:r>
                <a:rPr lang="en-US" altLang="ja-JP" sz="2400" dirty="0" smtClean="0">
                  <a:latin typeface="ＭＳ Ｐゴシック" pitchFamily="50" charset="-128"/>
                  <a:ea typeface="ＭＳ Ｐゴシック" pitchFamily="50" charset="-128"/>
                </a:rPr>
                <a:t>“book B”</a:t>
              </a:r>
            </a:p>
            <a:p>
              <a:pPr marL="0" indent="0" algn="ctr">
                <a:buNone/>
              </a:pPr>
              <a:endParaRPr lang="en-US" altLang="ja-JP" sz="2400" dirty="0" smtClean="0">
                <a:latin typeface="ＭＳ Ｐゴシック" pitchFamily="50" charset="-128"/>
                <a:ea typeface="ＭＳ Ｐゴシック" pitchFamily="50" charset="-128"/>
              </a:endParaRPr>
            </a:p>
          </p:txBody>
        </p:sp>
      </p:grpSp>
      <p:sp>
        <p:nvSpPr>
          <p:cNvPr id="6" name="スライド番号プレースホルダー 5"/>
          <p:cNvSpPr>
            <a:spLocks noGrp="1"/>
          </p:cNvSpPr>
          <p:nvPr>
            <p:ph type="sldNum" sz="quarter" idx="12"/>
          </p:nvPr>
        </p:nvSpPr>
        <p:spPr/>
        <p:txBody>
          <a:bodyPr/>
          <a:lstStyle/>
          <a:p>
            <a:fld id="{CE417BAC-85B5-4DF5-BDC9-3FEF99C0B2AD}" type="slidenum">
              <a:rPr kumimoji="1" lang="ja-JP" altLang="en-US" smtClean="0"/>
              <a:t>6</a:t>
            </a:fld>
            <a:endParaRPr kumimoji="1" lang="ja-JP" altLang="en-US"/>
          </a:p>
        </p:txBody>
      </p:sp>
    </p:spTree>
    <p:extLst>
      <p:ext uri="{BB962C8B-B14F-4D97-AF65-F5344CB8AC3E}">
        <p14:creationId xmlns:p14="http://schemas.microsoft.com/office/powerpoint/2010/main" val="347006858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dirty="0" smtClean="0"/>
              <a:t>目的</a:t>
            </a:r>
            <a:endParaRPr kumimoji="1" lang="ja-JP" altLang="en-US" dirty="0"/>
          </a:p>
        </p:txBody>
      </p:sp>
      <p:sp>
        <p:nvSpPr>
          <p:cNvPr id="6" name="コンテンツ プレースホルダー 2"/>
          <p:cNvSpPr txBox="1">
            <a:spLocks/>
          </p:cNvSpPr>
          <p:nvPr/>
        </p:nvSpPr>
        <p:spPr>
          <a:xfrm>
            <a:off x="461935" y="1484784"/>
            <a:ext cx="8350032" cy="5184576"/>
          </a:xfrm>
          <a:prstGeom prst="rect">
            <a:avLst/>
          </a:prstGeom>
          <a:solidFill>
            <a:schemeClr val="bg1"/>
          </a:solidFill>
        </p:spPr>
        <p:txBody>
          <a:bodyPr vert="horz" lIns="91440" tIns="45720" rIns="91440" bIns="45720" rtlCol="0">
            <a:normAutofit lnSpcReduction="10000"/>
          </a:bodyPr>
          <a:lst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pPr marL="400050" lvl="1" indent="0">
              <a:buNone/>
            </a:pPr>
            <a:r>
              <a:rPr lang="en-US" altLang="ja-JP" sz="3200" dirty="0" smtClean="0"/>
              <a:t>Web</a:t>
            </a:r>
            <a:r>
              <a:rPr lang="ja-JP" altLang="en-US" sz="3200" dirty="0" smtClean="0"/>
              <a:t>サイトの来訪者のプラン認識</a:t>
            </a:r>
            <a:endParaRPr lang="en-US" altLang="ja-JP" dirty="0" smtClean="0"/>
          </a:p>
          <a:p>
            <a:pPr marL="0" indent="0">
              <a:buNone/>
            </a:pPr>
            <a:endParaRPr lang="en-US" altLang="ja-JP" dirty="0" smtClean="0"/>
          </a:p>
          <a:p>
            <a:pPr marL="0" indent="0">
              <a:buNone/>
            </a:pPr>
            <a:r>
              <a:rPr lang="ja-JP" altLang="en-US" dirty="0" smtClean="0"/>
              <a:t>考慮する点</a:t>
            </a:r>
            <a:endParaRPr lang="en-US" altLang="ja-JP" dirty="0" smtClean="0"/>
          </a:p>
          <a:p>
            <a:r>
              <a:rPr lang="ja-JP" altLang="en-US" dirty="0" smtClean="0"/>
              <a:t>ユーザ</a:t>
            </a:r>
            <a:r>
              <a:rPr lang="ja-JP" altLang="en-US" dirty="0"/>
              <a:t>の行動は</a:t>
            </a:r>
            <a:r>
              <a:rPr lang="ja-JP" altLang="en-US" dirty="0" smtClean="0"/>
              <a:t>不確実</a:t>
            </a:r>
            <a:endParaRPr lang="en-US" altLang="ja-JP" dirty="0"/>
          </a:p>
          <a:p>
            <a:pPr marL="457200" lvl="1" indent="0">
              <a:buNone/>
            </a:pPr>
            <a:r>
              <a:rPr lang="ja-JP" altLang="en-US" sz="3200" dirty="0">
                <a:latin typeface="+mj-ea"/>
              </a:rPr>
              <a:t>→　</a:t>
            </a:r>
            <a:r>
              <a:rPr lang="ja-JP" altLang="en-US" dirty="0">
                <a:solidFill>
                  <a:srgbClr val="FF0000"/>
                </a:solidFill>
              </a:rPr>
              <a:t>確率モデル</a:t>
            </a:r>
            <a:r>
              <a:rPr lang="ja-JP" altLang="en-US" dirty="0"/>
              <a:t>を利用</a:t>
            </a:r>
            <a:endParaRPr lang="en-US" altLang="ja-JP" dirty="0"/>
          </a:p>
          <a:p>
            <a:r>
              <a:rPr lang="ja-JP" altLang="en-US" dirty="0" smtClean="0"/>
              <a:t>広告表示</a:t>
            </a:r>
            <a:endParaRPr lang="en-US" altLang="ja-JP" dirty="0"/>
          </a:p>
          <a:p>
            <a:pPr marL="457200" lvl="1" indent="0">
              <a:buNone/>
            </a:pPr>
            <a:r>
              <a:rPr lang="ja-JP" altLang="en-US" dirty="0">
                <a:latin typeface="+mj-ea"/>
              </a:rPr>
              <a:t>→　</a:t>
            </a:r>
            <a:r>
              <a:rPr lang="ja-JP" altLang="en-US" dirty="0" smtClean="0">
                <a:solidFill>
                  <a:srgbClr val="FF0000"/>
                </a:solidFill>
              </a:rPr>
              <a:t>オンライン</a:t>
            </a:r>
            <a:r>
              <a:rPr lang="ja-JP" altLang="en-US" dirty="0" smtClean="0"/>
              <a:t>で</a:t>
            </a:r>
            <a:r>
              <a:rPr lang="ja-JP" altLang="en-US" dirty="0"/>
              <a:t>目的</a:t>
            </a:r>
            <a:r>
              <a:rPr lang="ja-JP" altLang="en-US" dirty="0" smtClean="0"/>
              <a:t>を推定</a:t>
            </a:r>
            <a:endParaRPr lang="en-US" altLang="ja-JP" dirty="0" smtClean="0"/>
          </a:p>
          <a:p>
            <a:r>
              <a:rPr lang="en-US" altLang="ja-JP" dirty="0"/>
              <a:t>Web</a:t>
            </a:r>
            <a:r>
              <a:rPr lang="ja-JP" altLang="en-US" dirty="0"/>
              <a:t>サイトの改善のための分析</a:t>
            </a:r>
            <a:endParaRPr lang="en-US" altLang="ja-JP" dirty="0"/>
          </a:p>
          <a:p>
            <a:pPr marL="457200" lvl="1" indent="0">
              <a:buNone/>
            </a:pPr>
            <a:r>
              <a:rPr lang="ja-JP" altLang="en-US" dirty="0">
                <a:latin typeface="+mj-ea"/>
              </a:rPr>
              <a:t>→　</a:t>
            </a:r>
            <a:r>
              <a:rPr lang="ja-JP" altLang="en-US" dirty="0">
                <a:solidFill>
                  <a:srgbClr val="FF0000"/>
                </a:solidFill>
                <a:latin typeface="+mj-ea"/>
              </a:rPr>
              <a:t>目的を達成して</a:t>
            </a:r>
            <a:r>
              <a:rPr lang="ja-JP" altLang="en-US" dirty="0" smtClean="0">
                <a:solidFill>
                  <a:srgbClr val="FF0000"/>
                </a:solidFill>
                <a:latin typeface="+mj-ea"/>
              </a:rPr>
              <a:t>いない</a:t>
            </a:r>
            <a:endParaRPr lang="en-US" altLang="ja-JP" dirty="0" smtClean="0">
              <a:solidFill>
                <a:srgbClr val="FF0000"/>
              </a:solidFill>
              <a:latin typeface="+mj-ea"/>
            </a:endParaRPr>
          </a:p>
          <a:p>
            <a:pPr marL="457200" lvl="1" indent="0">
              <a:buNone/>
            </a:pPr>
            <a:r>
              <a:rPr lang="en-US" altLang="ja-JP" dirty="0">
                <a:solidFill>
                  <a:srgbClr val="FF0000"/>
                </a:solidFill>
                <a:latin typeface="+mj-ea"/>
              </a:rPr>
              <a:t>	</a:t>
            </a:r>
            <a:r>
              <a:rPr lang="en-US" altLang="ja-JP" dirty="0" smtClean="0">
                <a:solidFill>
                  <a:srgbClr val="FF0000"/>
                </a:solidFill>
                <a:latin typeface="+mj-ea"/>
              </a:rPr>
              <a:t>	</a:t>
            </a:r>
            <a:r>
              <a:rPr lang="ja-JP" altLang="en-US" dirty="0" smtClean="0">
                <a:solidFill>
                  <a:srgbClr val="FF0000"/>
                </a:solidFill>
                <a:latin typeface="+mj-ea"/>
              </a:rPr>
              <a:t>ユーザ</a:t>
            </a:r>
            <a:r>
              <a:rPr lang="ja-JP" altLang="en-US" dirty="0">
                <a:solidFill>
                  <a:srgbClr val="FF0000"/>
                </a:solidFill>
                <a:latin typeface="+mj-ea"/>
              </a:rPr>
              <a:t>の</a:t>
            </a:r>
            <a:r>
              <a:rPr lang="ja-JP" altLang="en-US" dirty="0">
                <a:solidFill>
                  <a:srgbClr val="FF0000"/>
                </a:solidFill>
              </a:rPr>
              <a:t>行動</a:t>
            </a:r>
            <a:r>
              <a:rPr lang="ja-JP" altLang="en-US" dirty="0"/>
              <a:t>を扱う</a:t>
            </a:r>
            <a:endParaRPr lang="en-US" altLang="ja-JP" dirty="0"/>
          </a:p>
        </p:txBody>
      </p:sp>
      <p:sp>
        <p:nvSpPr>
          <p:cNvPr id="5" name="左矢印 4"/>
          <p:cNvSpPr/>
          <p:nvPr/>
        </p:nvSpPr>
        <p:spPr>
          <a:xfrm>
            <a:off x="6084168" y="3248980"/>
            <a:ext cx="1863703" cy="576064"/>
          </a:xfrm>
          <a:prstGeom prst="leftArrow">
            <a:avLst/>
          </a:prstGeom>
          <a:solidFill>
            <a:schemeClr val="accent2">
              <a:lumMod val="20000"/>
              <a:lumOff val="80000"/>
            </a:schemeClr>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円/楕円 8"/>
          <p:cNvSpPr/>
          <p:nvPr/>
        </p:nvSpPr>
        <p:spPr>
          <a:xfrm>
            <a:off x="6660232" y="2901630"/>
            <a:ext cx="2483768" cy="1175441"/>
          </a:xfrm>
          <a:prstGeom prst="ellipse">
            <a:avLst/>
          </a:prstGeom>
          <a:solidFill>
            <a:schemeClr val="bg1"/>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3600" dirty="0">
                <a:solidFill>
                  <a:sysClr val="windowText" lastClr="000000"/>
                </a:solidFill>
              </a:rPr>
              <a:t>PCFG</a:t>
            </a:r>
            <a:r>
              <a:rPr lang="ja-JP" altLang="en-US" sz="3600" dirty="0">
                <a:solidFill>
                  <a:sysClr val="windowText" lastClr="000000"/>
                </a:solidFill>
              </a:rPr>
              <a:t>で解決</a:t>
            </a:r>
          </a:p>
        </p:txBody>
      </p:sp>
      <p:sp>
        <p:nvSpPr>
          <p:cNvPr id="11" name="左矢印 10"/>
          <p:cNvSpPr/>
          <p:nvPr/>
        </p:nvSpPr>
        <p:spPr>
          <a:xfrm>
            <a:off x="5796136" y="4509120"/>
            <a:ext cx="1863703" cy="576064"/>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左矢印 11"/>
          <p:cNvSpPr/>
          <p:nvPr/>
        </p:nvSpPr>
        <p:spPr>
          <a:xfrm>
            <a:off x="5854201" y="5589240"/>
            <a:ext cx="1863703" cy="576064"/>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円/楕円 12"/>
          <p:cNvSpPr/>
          <p:nvPr/>
        </p:nvSpPr>
        <p:spPr>
          <a:xfrm>
            <a:off x="6349752" y="4137423"/>
            <a:ext cx="3059832" cy="2027881"/>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3600" dirty="0">
                <a:solidFill>
                  <a:srgbClr val="FF0000"/>
                </a:solidFill>
              </a:rPr>
              <a:t>PCFG</a:t>
            </a:r>
            <a:r>
              <a:rPr lang="ja-JP" altLang="en-US" sz="3600" dirty="0" smtClean="0">
                <a:solidFill>
                  <a:srgbClr val="FF0000"/>
                </a:solidFill>
              </a:rPr>
              <a:t>では解決</a:t>
            </a:r>
            <a:endParaRPr lang="en-US" altLang="ja-JP" sz="3600" dirty="0" smtClean="0">
              <a:solidFill>
                <a:srgbClr val="FF0000"/>
              </a:solidFill>
            </a:endParaRPr>
          </a:p>
          <a:p>
            <a:pPr algn="ctr"/>
            <a:r>
              <a:rPr lang="ja-JP" altLang="en-US" sz="3600" dirty="0" smtClean="0">
                <a:solidFill>
                  <a:srgbClr val="FF0000"/>
                </a:solidFill>
              </a:rPr>
              <a:t>できない</a:t>
            </a:r>
            <a:endParaRPr lang="ja-JP" altLang="en-US" sz="3600" dirty="0">
              <a:solidFill>
                <a:srgbClr val="FF0000"/>
              </a:solidFill>
            </a:endParaRPr>
          </a:p>
        </p:txBody>
      </p:sp>
      <p:sp>
        <p:nvSpPr>
          <p:cNvPr id="14" name="角丸四角形 13"/>
          <p:cNvSpPr/>
          <p:nvPr/>
        </p:nvSpPr>
        <p:spPr>
          <a:xfrm>
            <a:off x="251520" y="692696"/>
            <a:ext cx="8704463" cy="1512168"/>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3200" dirty="0" smtClean="0">
                <a:solidFill>
                  <a:sysClr val="windowText" lastClr="000000"/>
                </a:solidFill>
              </a:rPr>
              <a:t>PCFG</a:t>
            </a:r>
            <a:r>
              <a:rPr lang="ja-JP" altLang="en-US" sz="3200" dirty="0" smtClean="0">
                <a:solidFill>
                  <a:sysClr val="windowText" lastClr="000000"/>
                </a:solidFill>
              </a:rPr>
              <a:t>では</a:t>
            </a:r>
            <a:endParaRPr lang="en-US" altLang="ja-JP" sz="3200" dirty="0" smtClean="0">
              <a:solidFill>
                <a:sysClr val="windowText" lastClr="000000"/>
              </a:solidFill>
            </a:endParaRPr>
          </a:p>
          <a:p>
            <a:pPr algn="ctr"/>
            <a:r>
              <a:rPr lang="ja-JP" altLang="en-US" sz="3200" dirty="0" smtClean="0">
                <a:solidFill>
                  <a:sysClr val="windowText" lastClr="000000"/>
                </a:solidFill>
              </a:rPr>
              <a:t>文（完全な行動列）が与えられる必要がある</a:t>
            </a:r>
            <a:endParaRPr kumimoji="1" lang="ja-JP" altLang="en-US" sz="3200" dirty="0">
              <a:solidFill>
                <a:sysClr val="windowText" lastClr="000000"/>
              </a:solidFill>
            </a:endParaRPr>
          </a:p>
        </p:txBody>
      </p:sp>
      <p:sp>
        <p:nvSpPr>
          <p:cNvPr id="3" name="スライド番号プレースホルダー 2"/>
          <p:cNvSpPr>
            <a:spLocks noGrp="1"/>
          </p:cNvSpPr>
          <p:nvPr>
            <p:ph type="sldNum" sz="quarter" idx="12"/>
          </p:nvPr>
        </p:nvSpPr>
        <p:spPr/>
        <p:txBody>
          <a:bodyPr/>
          <a:lstStyle/>
          <a:p>
            <a:fld id="{CE417BAC-85B5-4DF5-BDC9-3FEF99C0B2AD}" type="slidenum">
              <a:rPr kumimoji="1" lang="ja-JP" altLang="en-US" smtClean="0"/>
              <a:t>7</a:t>
            </a:fld>
            <a:endParaRPr kumimoji="1" lang="ja-JP" altLang="en-US"/>
          </a:p>
        </p:txBody>
      </p:sp>
    </p:spTree>
    <p:extLst>
      <p:ext uri="{BB962C8B-B14F-4D97-AF65-F5344CB8AC3E}">
        <p14:creationId xmlns:p14="http://schemas.microsoft.com/office/powerpoint/2010/main" val="128597964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fade">
                                      <p:cBhvr>
                                        <p:cTn id="7"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pPr marL="0" indent="0"/>
            <a:r>
              <a:rPr lang="en-US" altLang="ja-JP" dirty="0"/>
              <a:t> </a:t>
            </a:r>
            <a:r>
              <a:rPr lang="ja-JP" altLang="en-US" dirty="0"/>
              <a:t>提案法</a:t>
            </a:r>
            <a:endParaRPr lang="en-US" altLang="ja-JP" dirty="0"/>
          </a:p>
        </p:txBody>
      </p:sp>
      <mc:AlternateContent xmlns:mc="http://schemas.openxmlformats.org/markup-compatibility/2006" xmlns:a14="http://schemas.microsoft.com/office/drawing/2010/main">
        <mc:Choice Requires="a14">
          <p:sp>
            <p:nvSpPr>
              <p:cNvPr id="3" name="コンテンツ プレースホルダー 2"/>
              <p:cNvSpPr>
                <a:spLocks noGrp="1"/>
              </p:cNvSpPr>
              <p:nvPr>
                <p:ph idx="1"/>
              </p:nvPr>
            </p:nvSpPr>
            <p:spPr>
              <a:xfrm>
                <a:off x="107504" y="1268760"/>
                <a:ext cx="8579296" cy="5328592"/>
              </a:xfrm>
            </p:spPr>
            <p:txBody>
              <a:bodyPr>
                <a:normAutofit/>
              </a:bodyPr>
              <a:lstStyle/>
              <a:p>
                <a:pPr marL="457200" lvl="1" indent="0">
                  <a:buNone/>
                </a:pPr>
                <a:r>
                  <a:rPr lang="ja-JP" altLang="en-US" sz="3200" dirty="0">
                    <a:solidFill>
                      <a:sysClr val="windowText" lastClr="000000"/>
                    </a:solidFill>
                  </a:rPr>
                  <a:t>完全な</a:t>
                </a:r>
                <a:r>
                  <a:rPr lang="ja-JP" altLang="en-US" sz="3200" dirty="0" smtClean="0">
                    <a:solidFill>
                      <a:sysClr val="windowText" lastClr="000000"/>
                    </a:solidFill>
                  </a:rPr>
                  <a:t>行動列の</a:t>
                </a:r>
                <a:r>
                  <a:rPr lang="ja-JP" altLang="en-US" sz="3200" dirty="0" smtClean="0"/>
                  <a:t>接頭部分列からプラン</a:t>
                </a:r>
                <a:r>
                  <a:rPr lang="ja-JP" altLang="en-US" sz="3200" dirty="0"/>
                  <a:t>認識</a:t>
                </a:r>
                <a:endParaRPr lang="en-US" altLang="ja-JP" sz="3200" dirty="0" smtClean="0"/>
              </a:p>
              <a:p>
                <a:pPr marL="457200" lvl="1" indent="0">
                  <a:buNone/>
                </a:pPr>
                <a:r>
                  <a:rPr lang="ja-JP" altLang="en-US" sz="3200" dirty="0" smtClean="0"/>
                  <a:t>○　</a:t>
                </a:r>
                <a:r>
                  <a:rPr lang="en-US" altLang="ja-JP" sz="3200" dirty="0" smtClean="0"/>
                  <a:t>prefix </a:t>
                </a:r>
                <a:r>
                  <a:rPr lang="ja-JP" altLang="en-US" sz="3200" dirty="0" smtClean="0"/>
                  <a:t>確率</a:t>
                </a:r>
                <a:r>
                  <a:rPr lang="en-US" altLang="ja-JP" sz="3200" dirty="0" smtClean="0"/>
                  <a:t> </a:t>
                </a:r>
                <a:r>
                  <a:rPr lang="en-US" altLang="ja-JP" dirty="0" smtClean="0"/>
                  <a:t>[</a:t>
                </a:r>
                <a:r>
                  <a:rPr lang="en-US" altLang="ja-JP" dirty="0" err="1" smtClean="0"/>
                  <a:t>Jelinek</a:t>
                </a:r>
                <a:r>
                  <a:rPr lang="en-US" altLang="ja-JP" dirty="0" smtClean="0"/>
                  <a:t>+  91]</a:t>
                </a:r>
                <a:r>
                  <a:rPr lang="ja-JP" altLang="en-US" sz="3200" dirty="0"/>
                  <a:t>を</a:t>
                </a:r>
                <a:r>
                  <a:rPr lang="ja-JP" altLang="en-US" sz="3200" dirty="0" smtClean="0"/>
                  <a:t>利用</a:t>
                </a:r>
                <a:endParaRPr lang="en-US" altLang="ja-JP" dirty="0" smtClean="0"/>
              </a:p>
              <a:p>
                <a:pPr marL="457200" lvl="1" indent="0">
                  <a:buNone/>
                </a:pPr>
                <a:r>
                  <a:rPr lang="ja-JP" altLang="en-US" dirty="0" smtClean="0">
                    <a:latin typeface="+mn-ea"/>
                  </a:rPr>
                  <a:t>　</a:t>
                </a:r>
                <a:r>
                  <a:rPr lang="en-US" altLang="ja-JP" dirty="0" smtClean="0">
                    <a:latin typeface="+mn-ea"/>
                  </a:rPr>
                  <a:t>Prefix: </a:t>
                </a:r>
                <a:r>
                  <a:rPr lang="ja-JP" altLang="en-US" dirty="0" smtClean="0">
                    <a:latin typeface="+mn-ea"/>
                  </a:rPr>
                  <a:t>文</a:t>
                </a:r>
                <a:r>
                  <a:rPr lang="en-US" altLang="ja-JP" dirty="0" smtClean="0">
                    <a:latin typeface="+mn-ea"/>
                  </a:rPr>
                  <a:t>(</a:t>
                </a:r>
                <a:r>
                  <a:rPr lang="ja-JP" altLang="en-US" dirty="0">
                    <a:solidFill>
                      <a:sysClr val="windowText" lastClr="000000"/>
                    </a:solidFill>
                  </a:rPr>
                  <a:t>完全な行動列</a:t>
                </a:r>
                <a:r>
                  <a:rPr lang="en-US" altLang="ja-JP" dirty="0" smtClean="0">
                    <a:latin typeface="+mn-ea"/>
                  </a:rPr>
                  <a:t>)</a:t>
                </a:r>
                <a:r>
                  <a:rPr lang="ja-JP" altLang="en-US" dirty="0" err="1" smtClean="0">
                    <a:latin typeface="+mn-ea"/>
                  </a:rPr>
                  <a:t>の</a:t>
                </a:r>
                <a:r>
                  <a:rPr lang="ja-JP" altLang="en-US" dirty="0" err="1"/>
                  <a:t>接</a:t>
                </a:r>
                <a:r>
                  <a:rPr lang="ja-JP" altLang="en-US" dirty="0"/>
                  <a:t>頭部</a:t>
                </a:r>
                <a:r>
                  <a:rPr lang="ja-JP" altLang="en-US" dirty="0" smtClean="0"/>
                  <a:t>分列</a:t>
                </a:r>
                <a:r>
                  <a:rPr lang="en-US" altLang="ja-JP" dirty="0" smtClean="0"/>
                  <a:t> </a:t>
                </a:r>
                <a:r>
                  <a:rPr lang="en-US" altLang="ja-JP" dirty="0" smtClean="0">
                    <a:latin typeface="+mn-ea"/>
                  </a:rPr>
                  <a:t> </a:t>
                </a:r>
                <a:endParaRPr lang="en-US" altLang="ja-JP" dirty="0"/>
              </a:p>
              <a:p>
                <a:pPr marL="457200" lvl="1" indent="0">
                  <a:buNone/>
                </a:pPr>
                <a:r>
                  <a:rPr lang="ja-JP" altLang="en-US" dirty="0" smtClean="0"/>
                  <a:t>　</a:t>
                </a:r>
                <a:r>
                  <a:rPr lang="en-US" altLang="ja-JP" dirty="0" smtClean="0"/>
                  <a:t>Prefix </a:t>
                </a:r>
                <a:r>
                  <a:rPr lang="ja-JP" altLang="en-US" dirty="0" smtClean="0"/>
                  <a:t>確率</a:t>
                </a:r>
                <a14:m>
                  <m:oMath xmlns:m="http://schemas.openxmlformats.org/officeDocument/2006/math">
                    <m:r>
                      <a:rPr lang="en-US" altLang="ja-JP" b="0" i="0" dirty="0" smtClean="0">
                        <a:latin typeface="Cambria Math"/>
                      </a:rPr>
                      <m:t>:</m:t>
                    </m:r>
                    <m:r>
                      <a:rPr lang="en-US" altLang="ja-JP" i="1" dirty="0">
                        <a:latin typeface="Cambria Math"/>
                      </a:rPr>
                      <m:t>𝑃</m:t>
                    </m:r>
                    <m:func>
                      <m:funcPr>
                        <m:ctrlPr>
                          <a:rPr lang="en-US" altLang="ja-JP" i="1" dirty="0" smtClean="0">
                            <a:latin typeface="Cambria Math"/>
                          </a:rPr>
                        </m:ctrlPr>
                      </m:funcPr>
                      <m:fName>
                        <m:r>
                          <a:rPr lang="en-US" altLang="ja-JP" i="1" dirty="0">
                            <a:latin typeface="Cambria Math"/>
                          </a:rPr>
                          <m:t>𝑟</m:t>
                        </m:r>
                      </m:fName>
                      <m:e>
                        <m:d>
                          <m:dPr>
                            <m:ctrlPr>
                              <a:rPr lang="en-US" altLang="ja-JP" i="1" dirty="0" smtClean="0">
                                <a:latin typeface="Cambria Math"/>
                              </a:rPr>
                            </m:ctrlPr>
                          </m:dPr>
                          <m:e>
                            <m:r>
                              <a:rPr lang="en-US" altLang="ja-JP" i="1" dirty="0" smtClean="0">
                                <a:latin typeface="Cambria Math"/>
                              </a:rPr>
                              <m:t>𝑥</m:t>
                            </m:r>
                          </m:e>
                        </m:d>
                      </m:e>
                    </m:func>
                  </m:oMath>
                </a14:m>
                <a:endParaRPr lang="en-US" altLang="ja-JP" dirty="0" smtClean="0"/>
              </a:p>
              <a:p>
                <a:pPr marL="457200" lvl="1" indent="0">
                  <a:buNone/>
                </a:pPr>
                <a:r>
                  <a:rPr lang="en-US" altLang="ja-JP" dirty="0" smtClean="0"/>
                  <a:t>	</a:t>
                </a:r>
                <a:r>
                  <a:rPr lang="ja-JP" altLang="en-US" dirty="0" smtClean="0"/>
                  <a:t>同一</a:t>
                </a:r>
                <a:r>
                  <a:rPr lang="en-US" altLang="ja-JP" dirty="0" smtClean="0"/>
                  <a:t> prefix </a:t>
                </a:r>
                <a14:m>
                  <m:oMath xmlns:m="http://schemas.openxmlformats.org/officeDocument/2006/math">
                    <m:r>
                      <a:rPr lang="en-US" altLang="ja-JP" i="1" dirty="0" smtClean="0">
                        <a:latin typeface="Cambria Math"/>
                      </a:rPr>
                      <m:t>𝑥</m:t>
                    </m:r>
                  </m:oMath>
                </a14:m>
                <a:r>
                  <a:rPr lang="ja-JP" altLang="en-US" dirty="0" smtClean="0"/>
                  <a:t>を持つすべての文の確率の和</a:t>
                </a:r>
                <a:endParaRPr lang="en-US" altLang="ja-JP" dirty="0" smtClean="0"/>
              </a:p>
              <a:p>
                <a:pPr marL="914400" lvl="2" indent="0">
                  <a:buNone/>
                </a:pPr>
                <a:r>
                  <a:rPr kumimoji="1" lang="en-US" altLang="ja-JP" dirty="0" smtClean="0"/>
                  <a:t>	</a:t>
                </a:r>
                <a:endParaRPr kumimoji="1" lang="ja-JP" altLang="en-US" dirty="0"/>
              </a:p>
            </p:txBody>
          </p:sp>
        </mc:Choice>
        <mc:Fallback xmlns="">
          <p:sp>
            <p:nvSpPr>
              <p:cNvPr id="3" name="コンテンツ プレースホルダー 2"/>
              <p:cNvSpPr>
                <a:spLocks noGrp="1" noRot="1" noChangeAspect="1" noMove="1" noResize="1" noEditPoints="1" noAdjustHandles="1" noChangeArrowheads="1" noChangeShapeType="1" noTextEdit="1"/>
              </p:cNvSpPr>
              <p:nvPr>
                <p:ph idx="1"/>
              </p:nvPr>
            </p:nvSpPr>
            <p:spPr>
              <a:xfrm>
                <a:off x="107504" y="1268760"/>
                <a:ext cx="8579296" cy="5328592"/>
              </a:xfrm>
              <a:blipFill rotWithShape="1">
                <a:blip r:embed="rId3"/>
                <a:stretch>
                  <a:fillRect t="-2059"/>
                </a:stretch>
              </a:blipFill>
            </p:spPr>
            <p:txBody>
              <a:bodyPr/>
              <a:lstStyle/>
              <a:p>
                <a:r>
                  <a:rPr lang="ja-JP" altLang="en-US">
                    <a:noFill/>
                  </a:rPr>
                  <a:t> </a:t>
                </a:r>
              </a:p>
            </p:txBody>
          </p:sp>
        </mc:Fallback>
      </mc:AlternateContent>
      <mc:AlternateContent xmlns:mc="http://schemas.openxmlformats.org/markup-compatibility/2006" xmlns:a14="http://schemas.microsoft.com/office/drawing/2010/main">
        <mc:Choice Requires="a14">
          <p:sp>
            <p:nvSpPr>
              <p:cNvPr id="4" name="角丸四角形 3"/>
              <p:cNvSpPr/>
              <p:nvPr/>
            </p:nvSpPr>
            <p:spPr>
              <a:xfrm>
                <a:off x="539552" y="4149080"/>
                <a:ext cx="7848872" cy="2556008"/>
              </a:xfrm>
              <a:prstGeom prst="roundRect">
                <a:avLst/>
              </a:prstGeom>
              <a:solidFill>
                <a:schemeClr val="accent3">
                  <a:lumMod val="40000"/>
                  <a:lumOff val="60000"/>
                </a:schemeClr>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1">
                  <a:lnSpc>
                    <a:spcPct val="150000"/>
                  </a:lnSpc>
                </a:pPr>
                <a:r>
                  <a:rPr lang="ja-JP" altLang="en-US" sz="2800" dirty="0" smtClean="0">
                    <a:solidFill>
                      <a:sysClr val="windowText" lastClr="000000"/>
                    </a:solidFill>
                  </a:rPr>
                  <a:t>　</a:t>
                </a:r>
                <a:r>
                  <a:rPr lang="ja-JP" altLang="en-US" sz="2800" dirty="0">
                    <a:solidFill>
                      <a:sysClr val="windowText" lastClr="000000"/>
                    </a:solidFill>
                  </a:rPr>
                  <a:t>有限の</a:t>
                </a:r>
                <a:r>
                  <a:rPr lang="ja-JP" altLang="en-US" sz="2800" dirty="0" smtClean="0">
                    <a:solidFill>
                      <a:sysClr val="windowText" lastClr="000000"/>
                    </a:solidFill>
                  </a:rPr>
                  <a:t>文：</a:t>
                </a:r>
                <a14:m>
                  <m:oMath xmlns:m="http://schemas.openxmlformats.org/officeDocument/2006/math">
                    <m:r>
                      <m:rPr>
                        <m:nor/>
                      </m:rPr>
                      <a:rPr lang="en-US" altLang="ja-JP" sz="2800" dirty="0">
                        <a:solidFill>
                          <a:sysClr val="windowText" lastClr="000000"/>
                        </a:solidFill>
                        <a:latin typeface="Cambria Math"/>
                      </a:rPr>
                      <m:t>abc</m:t>
                    </m:r>
                    <m:r>
                      <m:rPr>
                        <m:nor/>
                      </m:rPr>
                      <a:rPr lang="en-US" altLang="ja-JP" sz="2800" dirty="0">
                        <a:solidFill>
                          <a:sysClr val="windowText" lastClr="000000"/>
                        </a:solidFill>
                        <a:latin typeface="Cambria Math"/>
                      </a:rPr>
                      <m:t>, </m:t>
                    </m:r>
                    <m:r>
                      <m:rPr>
                        <m:nor/>
                      </m:rPr>
                      <a:rPr lang="en-US" altLang="ja-JP" sz="2800" dirty="0">
                        <a:solidFill>
                          <a:sysClr val="windowText" lastClr="000000"/>
                        </a:solidFill>
                        <a:latin typeface="Cambria Math"/>
                      </a:rPr>
                      <m:t>abcd</m:t>
                    </m:r>
                    <m:r>
                      <m:rPr>
                        <m:nor/>
                      </m:rPr>
                      <a:rPr lang="en-US" altLang="ja-JP" sz="2800" dirty="0">
                        <a:solidFill>
                          <a:sysClr val="windowText" lastClr="000000"/>
                        </a:solidFill>
                        <a:latin typeface="Cambria Math"/>
                      </a:rPr>
                      <m:t>, </m:t>
                    </m:r>
                    <m:r>
                      <m:rPr>
                        <m:nor/>
                      </m:rPr>
                      <a:rPr lang="en-US" altLang="ja-JP" sz="2800" dirty="0">
                        <a:solidFill>
                          <a:sysClr val="windowText" lastClr="000000"/>
                        </a:solidFill>
                        <a:latin typeface="Cambria Math"/>
                      </a:rPr>
                      <m:t>bcd</m:t>
                    </m:r>
                  </m:oMath>
                </a14:m>
                <a:endParaRPr lang="en-US" altLang="ja-JP" sz="2800" dirty="0">
                  <a:solidFill>
                    <a:sysClr val="windowText" lastClr="000000"/>
                  </a:solidFill>
                  <a:latin typeface="+mn-ea"/>
                </a:endParaRPr>
              </a:p>
              <a:p>
                <a:pPr lvl="1">
                  <a:lnSpc>
                    <a:spcPct val="150000"/>
                  </a:lnSpc>
                </a:pPr>
                <a:r>
                  <a:rPr lang="ja-JP" altLang="en-US" sz="2800" dirty="0" smtClean="0">
                    <a:solidFill>
                      <a:sysClr val="windowText" lastClr="000000"/>
                    </a:solidFill>
                    <a:ea typeface="ＭＳ Ｐゴシック" pitchFamily="50" charset="-128"/>
                  </a:rPr>
                  <a:t>　文の確率</a:t>
                </a:r>
                <a:r>
                  <a:rPr lang="en-US" altLang="ja-JP" sz="2800" dirty="0" smtClean="0">
                    <a:solidFill>
                      <a:sysClr val="windowText" lastClr="000000"/>
                    </a:solidFill>
                    <a:ea typeface="ＭＳ Ｐゴシック" pitchFamily="50" charset="-128"/>
                  </a:rPr>
                  <a:t>: </a:t>
                </a:r>
                <a14:m>
                  <m:oMath xmlns:m="http://schemas.openxmlformats.org/officeDocument/2006/math">
                    <m:r>
                      <a:rPr lang="en-US" altLang="ja-JP" sz="2800" i="1" dirty="0">
                        <a:solidFill>
                          <a:sysClr val="windowText" lastClr="000000"/>
                        </a:solidFill>
                        <a:latin typeface="Cambria Math"/>
                        <a:ea typeface="ＭＳ Ｐゴシック" pitchFamily="50" charset="-128"/>
                      </a:rPr>
                      <m:t>𝑃</m:t>
                    </m:r>
                    <m:d>
                      <m:dPr>
                        <m:ctrlPr>
                          <a:rPr lang="en-US" altLang="ja-JP" sz="2800" i="1" dirty="0">
                            <a:solidFill>
                              <a:sysClr val="windowText" lastClr="000000"/>
                            </a:solidFill>
                            <a:latin typeface="Cambria Math"/>
                            <a:ea typeface="ＭＳ Ｐゴシック" pitchFamily="50" charset="-128"/>
                          </a:rPr>
                        </m:ctrlPr>
                      </m:dPr>
                      <m:e>
                        <m:r>
                          <a:rPr lang="en-US" altLang="ja-JP" sz="2800" i="1" dirty="0">
                            <a:solidFill>
                              <a:sysClr val="windowText" lastClr="000000"/>
                            </a:solidFill>
                            <a:latin typeface="Cambria Math"/>
                            <a:ea typeface="ＭＳ Ｐゴシック" pitchFamily="50" charset="-128"/>
                          </a:rPr>
                          <m:t>“</m:t>
                        </m:r>
                        <m:r>
                          <m:rPr>
                            <m:nor/>
                          </m:rPr>
                          <a:rPr lang="en-US" altLang="ja-JP" sz="2800" dirty="0" err="1">
                            <a:solidFill>
                              <a:sysClr val="windowText" lastClr="000000"/>
                            </a:solidFill>
                            <a:latin typeface="Cambria Math"/>
                          </a:rPr>
                          <m:t>abc</m:t>
                        </m:r>
                        <m:r>
                          <a:rPr lang="en-US" altLang="ja-JP" sz="2800" i="1" dirty="0">
                            <a:solidFill>
                              <a:sysClr val="windowText" lastClr="000000"/>
                            </a:solidFill>
                            <a:latin typeface="Cambria Math"/>
                          </a:rPr>
                          <m:t>”</m:t>
                        </m:r>
                      </m:e>
                    </m:d>
                    <m:r>
                      <a:rPr lang="en-US" altLang="ja-JP" sz="2800" i="1" dirty="0">
                        <a:solidFill>
                          <a:sysClr val="windowText" lastClr="000000"/>
                        </a:solidFill>
                        <a:latin typeface="Cambria Math"/>
                      </a:rPr>
                      <m:t>,  </m:t>
                    </m:r>
                    <m:r>
                      <a:rPr lang="en-US" altLang="ja-JP" sz="2800" i="1" dirty="0">
                        <a:solidFill>
                          <a:sysClr val="windowText" lastClr="000000"/>
                        </a:solidFill>
                        <a:latin typeface="Cambria Math"/>
                        <a:ea typeface="ＭＳ Ｐゴシック" pitchFamily="50" charset="-128"/>
                      </a:rPr>
                      <m:t>𝑃</m:t>
                    </m:r>
                    <m:d>
                      <m:dPr>
                        <m:ctrlPr>
                          <a:rPr lang="en-US" altLang="ja-JP" sz="2800" i="1" dirty="0">
                            <a:solidFill>
                              <a:sysClr val="windowText" lastClr="000000"/>
                            </a:solidFill>
                            <a:latin typeface="Cambria Math"/>
                            <a:ea typeface="ＭＳ Ｐゴシック" pitchFamily="50" charset="-128"/>
                          </a:rPr>
                        </m:ctrlPr>
                      </m:dPr>
                      <m:e>
                        <m:r>
                          <a:rPr lang="en-US" altLang="ja-JP" sz="2800" i="1" dirty="0">
                            <a:solidFill>
                              <a:sysClr val="windowText" lastClr="000000"/>
                            </a:solidFill>
                            <a:latin typeface="Cambria Math"/>
                            <a:ea typeface="ＭＳ Ｐゴシック" pitchFamily="50" charset="-128"/>
                          </a:rPr>
                          <m:t>“</m:t>
                        </m:r>
                        <m:r>
                          <m:rPr>
                            <m:nor/>
                          </m:rPr>
                          <a:rPr lang="en-US" altLang="ja-JP" sz="2800" dirty="0" err="1">
                            <a:solidFill>
                              <a:sysClr val="windowText" lastClr="000000"/>
                            </a:solidFill>
                            <a:latin typeface="Cambria Math"/>
                          </a:rPr>
                          <m:t>abcd</m:t>
                        </m:r>
                        <m:r>
                          <a:rPr lang="en-US" altLang="ja-JP" sz="2800" i="1" dirty="0">
                            <a:solidFill>
                              <a:sysClr val="windowText" lastClr="000000"/>
                            </a:solidFill>
                            <a:latin typeface="Cambria Math"/>
                          </a:rPr>
                          <m:t>”</m:t>
                        </m:r>
                      </m:e>
                    </m:d>
                    <m:r>
                      <a:rPr lang="en-US" altLang="ja-JP" sz="2800" i="1" dirty="0">
                        <a:solidFill>
                          <a:sysClr val="windowText" lastClr="000000"/>
                        </a:solidFill>
                        <a:latin typeface="Cambria Math"/>
                      </a:rPr>
                      <m:t>,  </m:t>
                    </m:r>
                    <m:r>
                      <a:rPr lang="en-US" altLang="ja-JP" sz="2800" i="1" dirty="0">
                        <a:solidFill>
                          <a:sysClr val="windowText" lastClr="000000"/>
                        </a:solidFill>
                        <a:latin typeface="Cambria Math"/>
                        <a:ea typeface="ＭＳ Ｐゴシック" pitchFamily="50" charset="-128"/>
                      </a:rPr>
                      <m:t>𝑃</m:t>
                    </m:r>
                    <m:d>
                      <m:dPr>
                        <m:ctrlPr>
                          <a:rPr lang="en-US" altLang="ja-JP" sz="2800" i="1" dirty="0">
                            <a:solidFill>
                              <a:sysClr val="windowText" lastClr="000000"/>
                            </a:solidFill>
                            <a:latin typeface="Cambria Math"/>
                            <a:ea typeface="ＭＳ Ｐゴシック" pitchFamily="50" charset="-128"/>
                          </a:rPr>
                        </m:ctrlPr>
                      </m:dPr>
                      <m:e>
                        <m:r>
                          <a:rPr lang="en-US" altLang="ja-JP" sz="2800" i="1" dirty="0">
                            <a:solidFill>
                              <a:sysClr val="windowText" lastClr="000000"/>
                            </a:solidFill>
                            <a:latin typeface="Cambria Math"/>
                            <a:ea typeface="ＭＳ Ｐゴシック" pitchFamily="50" charset="-128"/>
                          </a:rPr>
                          <m:t>“</m:t>
                        </m:r>
                        <m:r>
                          <m:rPr>
                            <m:nor/>
                          </m:rPr>
                          <a:rPr lang="en-US" altLang="ja-JP" sz="2800" dirty="0" err="1">
                            <a:solidFill>
                              <a:sysClr val="windowText" lastClr="000000"/>
                            </a:solidFill>
                            <a:latin typeface="Cambria Math"/>
                          </a:rPr>
                          <m:t>bcd</m:t>
                        </m:r>
                        <m:r>
                          <a:rPr lang="en-US" altLang="ja-JP" sz="2800" i="1" dirty="0">
                            <a:solidFill>
                              <a:sysClr val="windowText" lastClr="000000"/>
                            </a:solidFill>
                            <a:latin typeface="Cambria Math"/>
                          </a:rPr>
                          <m:t>”</m:t>
                        </m:r>
                      </m:e>
                    </m:d>
                  </m:oMath>
                </a14:m>
                <a:endParaRPr lang="en-US" altLang="ja-JP" sz="2800" dirty="0" smtClean="0">
                  <a:solidFill>
                    <a:sysClr val="windowText" lastClr="000000"/>
                  </a:solidFill>
                </a:endParaRPr>
              </a:p>
              <a:p>
                <a:pPr lvl="1">
                  <a:lnSpc>
                    <a:spcPct val="150000"/>
                  </a:lnSpc>
                </a:pPr>
                <a14:m>
                  <m:oMathPara xmlns:m="http://schemas.openxmlformats.org/officeDocument/2006/math">
                    <m:oMathParaPr>
                      <m:jc m:val="centerGroup"/>
                    </m:oMathParaPr>
                    <m:oMath xmlns:m="http://schemas.openxmlformats.org/officeDocument/2006/math">
                      <m:r>
                        <a:rPr lang="ja-JP" altLang="en-US" sz="2800" b="0" i="1" dirty="0" smtClean="0">
                          <a:solidFill>
                            <a:schemeClr val="tx1"/>
                          </a:solidFill>
                          <a:latin typeface="Cambria Math"/>
                        </a:rPr>
                        <m:t>　</m:t>
                      </m:r>
                      <m:r>
                        <a:rPr lang="en-US" altLang="ja-JP" sz="2800" i="1" dirty="0" smtClean="0">
                          <a:solidFill>
                            <a:schemeClr val="tx1"/>
                          </a:solidFill>
                          <a:latin typeface="Cambria Math"/>
                        </a:rPr>
                        <m:t>𝑃</m:t>
                      </m:r>
                      <m:func>
                        <m:funcPr>
                          <m:ctrlPr>
                            <a:rPr lang="en-US" altLang="ja-JP" sz="2800" i="1" dirty="0">
                              <a:solidFill>
                                <a:schemeClr val="tx1"/>
                              </a:solidFill>
                              <a:latin typeface="Cambria Math"/>
                            </a:rPr>
                          </m:ctrlPr>
                        </m:funcPr>
                        <m:fName>
                          <m:r>
                            <a:rPr lang="en-US" altLang="ja-JP" sz="2800" i="1" dirty="0">
                              <a:solidFill>
                                <a:schemeClr val="tx1"/>
                              </a:solidFill>
                              <a:latin typeface="Cambria Math"/>
                            </a:rPr>
                            <m:t>𝑟</m:t>
                          </m:r>
                        </m:fName>
                        <m:e>
                          <m:d>
                            <m:dPr>
                              <m:ctrlPr>
                                <a:rPr lang="en-US" altLang="ja-JP" sz="2800" i="1" dirty="0">
                                  <a:solidFill>
                                    <a:schemeClr val="tx1"/>
                                  </a:solidFill>
                                  <a:latin typeface="Cambria Math"/>
                                </a:rPr>
                              </m:ctrlPr>
                            </m:dPr>
                            <m:e>
                              <m:r>
                                <a:rPr lang="en-US" altLang="ja-JP" sz="2800" i="1" dirty="0">
                                  <a:solidFill>
                                    <a:schemeClr val="tx1"/>
                                  </a:solidFill>
                                  <a:latin typeface="Cambria Math"/>
                                </a:rPr>
                                <m:t>“</m:t>
                              </m:r>
                              <m:r>
                                <m:rPr>
                                  <m:nor/>
                                </m:rPr>
                                <a:rPr lang="en-US" altLang="ja-JP" sz="2800" dirty="0" err="1">
                                  <a:solidFill>
                                    <a:schemeClr val="tx1"/>
                                  </a:solidFill>
                                  <a:latin typeface="Cambria Math"/>
                                </a:rPr>
                                <m:t>ab</m:t>
                              </m:r>
                              <m:r>
                                <a:rPr lang="en-US" altLang="ja-JP" sz="2800" i="1" dirty="0">
                                  <a:solidFill>
                                    <a:schemeClr val="tx1"/>
                                  </a:solidFill>
                                  <a:latin typeface="Cambria Math"/>
                                </a:rPr>
                                <m:t>”</m:t>
                              </m:r>
                            </m:e>
                          </m:d>
                        </m:e>
                      </m:func>
                      <m:r>
                        <a:rPr lang="ja-JP" altLang="en-US" sz="2800" i="1" dirty="0">
                          <a:solidFill>
                            <a:schemeClr val="tx1"/>
                          </a:solidFill>
                          <a:latin typeface="Cambria Math"/>
                          <a:ea typeface="ＭＳ Ｐゴシック" pitchFamily="50" charset="-128"/>
                        </a:rPr>
                        <m:t>≡</m:t>
                      </m:r>
                      <m:r>
                        <a:rPr lang="en-US" altLang="ja-JP" sz="2800" i="1" dirty="0">
                          <a:solidFill>
                            <a:schemeClr val="tx1"/>
                          </a:solidFill>
                          <a:latin typeface="Cambria Math"/>
                          <a:ea typeface="ＭＳ Ｐゴシック" pitchFamily="50" charset="-128"/>
                        </a:rPr>
                        <m:t> </m:t>
                      </m:r>
                      <m:r>
                        <a:rPr lang="en-US" altLang="ja-JP" sz="2800" i="1" dirty="0">
                          <a:solidFill>
                            <a:schemeClr val="tx1"/>
                          </a:solidFill>
                          <a:latin typeface="Cambria Math"/>
                          <a:ea typeface="ＭＳ Ｐゴシック" pitchFamily="50" charset="-128"/>
                        </a:rPr>
                        <m:t>𝑃</m:t>
                      </m:r>
                      <m:r>
                        <a:rPr lang="en-US" altLang="ja-JP" sz="2800" i="1" dirty="0">
                          <a:solidFill>
                            <a:schemeClr val="tx1"/>
                          </a:solidFill>
                          <a:latin typeface="Cambria Math"/>
                          <a:ea typeface="ＭＳ Ｐゴシック" pitchFamily="50" charset="-128"/>
                        </a:rPr>
                        <m:t>(“</m:t>
                      </m:r>
                      <m:r>
                        <m:rPr>
                          <m:nor/>
                        </m:rPr>
                        <a:rPr lang="en-US" altLang="ja-JP" sz="2800" dirty="0" err="1">
                          <a:solidFill>
                            <a:schemeClr val="tx1"/>
                          </a:solidFill>
                          <a:latin typeface="Cambria Math"/>
                        </a:rPr>
                        <m:t>abc</m:t>
                      </m:r>
                      <m:r>
                        <a:rPr lang="en-US" altLang="ja-JP" sz="2800" i="1" dirty="0">
                          <a:solidFill>
                            <a:schemeClr val="tx1"/>
                          </a:solidFill>
                          <a:latin typeface="Cambria Math"/>
                        </a:rPr>
                        <m:t>”)+ </m:t>
                      </m:r>
                      <m:r>
                        <a:rPr lang="en-US" altLang="ja-JP" sz="2800" i="1" dirty="0">
                          <a:solidFill>
                            <a:schemeClr val="tx1"/>
                          </a:solidFill>
                          <a:latin typeface="Cambria Math"/>
                          <a:ea typeface="ＭＳ Ｐゴシック" pitchFamily="50" charset="-128"/>
                        </a:rPr>
                        <m:t>𝑃</m:t>
                      </m:r>
                      <m:r>
                        <a:rPr lang="en-US" altLang="ja-JP" sz="2800" i="1" dirty="0">
                          <a:solidFill>
                            <a:schemeClr val="tx1"/>
                          </a:solidFill>
                          <a:latin typeface="Cambria Math"/>
                          <a:ea typeface="ＭＳ Ｐゴシック" pitchFamily="50" charset="-128"/>
                        </a:rPr>
                        <m:t>(“</m:t>
                      </m:r>
                      <m:r>
                        <m:rPr>
                          <m:nor/>
                        </m:rPr>
                        <a:rPr lang="en-US" altLang="ja-JP" sz="2800" dirty="0" err="1">
                          <a:solidFill>
                            <a:schemeClr val="tx1"/>
                          </a:solidFill>
                          <a:latin typeface="Cambria Math"/>
                        </a:rPr>
                        <m:t>abcd</m:t>
                      </m:r>
                      <m:r>
                        <a:rPr lang="en-US" altLang="ja-JP" sz="2800" i="1" dirty="0">
                          <a:solidFill>
                            <a:schemeClr val="tx1"/>
                          </a:solidFill>
                          <a:latin typeface="Cambria Math"/>
                        </a:rPr>
                        <m:t>”)</m:t>
                      </m:r>
                    </m:oMath>
                  </m:oMathPara>
                </a14:m>
                <a:endParaRPr lang="ja-JP" altLang="en-US" sz="2800" dirty="0">
                  <a:solidFill>
                    <a:schemeClr val="tx1"/>
                  </a:solidFill>
                </a:endParaRPr>
              </a:p>
            </p:txBody>
          </p:sp>
        </mc:Choice>
        <mc:Fallback xmlns="">
          <p:sp>
            <p:nvSpPr>
              <p:cNvPr id="4" name="角丸四角形 3"/>
              <p:cNvSpPr>
                <a:spLocks noRot="1" noChangeAspect="1" noMove="1" noResize="1" noEditPoints="1" noAdjustHandles="1" noChangeArrowheads="1" noChangeShapeType="1" noTextEdit="1"/>
              </p:cNvSpPr>
              <p:nvPr/>
            </p:nvSpPr>
            <p:spPr>
              <a:xfrm>
                <a:off x="539552" y="4149080"/>
                <a:ext cx="7848872" cy="2556008"/>
              </a:xfrm>
              <a:prstGeom prst="roundRect">
                <a:avLst/>
              </a:prstGeom>
              <a:blipFill rotWithShape="1">
                <a:blip r:embed="rId5"/>
                <a:stretch>
                  <a:fillRect/>
                </a:stretch>
              </a:blipFill>
              <a:ln>
                <a:solidFill>
                  <a:schemeClr val="accent3">
                    <a:lumMod val="50000"/>
                  </a:schemeClr>
                </a:solidFill>
              </a:ln>
            </p:spPr>
            <p:txBody>
              <a:bodyPr/>
              <a:lstStyle/>
              <a:p>
                <a:r>
                  <a:rPr lang="ja-JP" altLang="en-US">
                    <a:noFill/>
                  </a:rPr>
                  <a:t> </a:t>
                </a:r>
              </a:p>
            </p:txBody>
          </p:sp>
        </mc:Fallback>
      </mc:AlternateContent>
      <p:sp>
        <p:nvSpPr>
          <p:cNvPr id="5" name="スライド番号プレースホルダー 4"/>
          <p:cNvSpPr>
            <a:spLocks noGrp="1"/>
          </p:cNvSpPr>
          <p:nvPr>
            <p:ph type="sldNum" sz="quarter" idx="12"/>
          </p:nvPr>
        </p:nvSpPr>
        <p:spPr/>
        <p:txBody>
          <a:bodyPr/>
          <a:lstStyle/>
          <a:p>
            <a:fld id="{CE417BAC-85B5-4DF5-BDC9-3FEF99C0B2AD}" type="slidenum">
              <a:rPr kumimoji="1" lang="ja-JP" altLang="en-US" smtClean="0"/>
              <a:t>8</a:t>
            </a:fld>
            <a:endParaRPr kumimoji="1" lang="ja-JP" altLang="en-US"/>
          </a:p>
        </p:txBody>
      </p:sp>
      <p:sp>
        <p:nvSpPr>
          <p:cNvPr id="6" name="テキスト ボックス 5"/>
          <p:cNvSpPr txBox="1"/>
          <p:nvPr/>
        </p:nvSpPr>
        <p:spPr>
          <a:xfrm>
            <a:off x="755576" y="4283804"/>
            <a:ext cx="720080" cy="523220"/>
          </a:xfrm>
          <a:prstGeom prst="rect">
            <a:avLst/>
          </a:prstGeom>
          <a:noFill/>
        </p:spPr>
        <p:txBody>
          <a:bodyPr wrap="square" rtlCol="0">
            <a:spAutoFit/>
          </a:bodyPr>
          <a:lstStyle/>
          <a:p>
            <a:r>
              <a:rPr kumimoji="1" lang="ja-JP" altLang="en-US" sz="2800" dirty="0" smtClean="0"/>
              <a:t>例</a:t>
            </a:r>
            <a:endParaRPr kumimoji="1" lang="ja-JP" altLang="en-US" sz="2800" dirty="0"/>
          </a:p>
        </p:txBody>
      </p:sp>
    </p:spTree>
    <p:extLst>
      <p:ext uri="{BB962C8B-B14F-4D97-AF65-F5344CB8AC3E}">
        <p14:creationId xmlns:p14="http://schemas.microsoft.com/office/powerpoint/2010/main" val="320269497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 prefix </a:t>
            </a:r>
            <a:r>
              <a:rPr kumimoji="1" lang="ja-JP" altLang="en-US" dirty="0" smtClean="0"/>
              <a:t>確率の計算</a:t>
            </a:r>
            <a:endParaRPr kumimoji="1" lang="ja-JP" altLang="en-US" dirty="0"/>
          </a:p>
        </p:txBody>
      </p:sp>
      <p:sp>
        <p:nvSpPr>
          <p:cNvPr id="3" name="コンテンツ プレースホルダー 2"/>
          <p:cNvSpPr>
            <a:spLocks noGrp="1"/>
          </p:cNvSpPr>
          <p:nvPr>
            <p:ph idx="1"/>
          </p:nvPr>
        </p:nvSpPr>
        <p:spPr>
          <a:xfrm>
            <a:off x="3163490" y="2260782"/>
            <a:ext cx="4864894" cy="792088"/>
          </a:xfrm>
        </p:spPr>
        <p:txBody>
          <a:bodyPr/>
          <a:lstStyle/>
          <a:p>
            <a:pPr marL="0" lvl="1" indent="0">
              <a:buNone/>
            </a:pPr>
            <a:r>
              <a:rPr lang="en-US" altLang="ja-JP" dirty="0" smtClean="0"/>
              <a:t> prefix </a:t>
            </a:r>
            <a:r>
              <a:rPr lang="ja-JP" altLang="en-US" dirty="0" smtClean="0"/>
              <a:t>　</a:t>
            </a:r>
            <a:r>
              <a:rPr lang="en-US" altLang="ja-JP" dirty="0" smtClean="0"/>
              <a:t>“b a”</a:t>
            </a:r>
            <a:r>
              <a:rPr lang="ja-JP" altLang="en-US" dirty="0" smtClean="0"/>
              <a:t>　をもつ文</a:t>
            </a:r>
            <a:endParaRPr lang="en-US" altLang="ja-JP" dirty="0" smtClean="0"/>
          </a:p>
        </p:txBody>
      </p:sp>
      <p:grpSp>
        <p:nvGrpSpPr>
          <p:cNvPr id="19" name="グループ化 18"/>
          <p:cNvGrpSpPr/>
          <p:nvPr/>
        </p:nvGrpSpPr>
        <p:grpSpPr>
          <a:xfrm>
            <a:off x="157586" y="2277086"/>
            <a:ext cx="2700300" cy="1687689"/>
            <a:chOff x="179512" y="3273890"/>
            <a:chExt cx="3456384" cy="2160241"/>
          </a:xfrm>
        </p:grpSpPr>
        <p:sp>
          <p:nvSpPr>
            <p:cNvPr id="4" name="コンテンツ プレースホルダー 2"/>
            <p:cNvSpPr txBox="1">
              <a:spLocks/>
            </p:cNvSpPr>
            <p:nvPr/>
          </p:nvSpPr>
          <p:spPr>
            <a:xfrm>
              <a:off x="179512" y="3273890"/>
              <a:ext cx="2232248" cy="2160240"/>
            </a:xfrm>
            <a:prstGeom prst="rect">
              <a:avLst/>
            </a:prstGeom>
          </p:spPr>
          <p:style>
            <a:lnRef idx="2">
              <a:schemeClr val="accent2"/>
            </a:lnRef>
            <a:fillRef idx="1">
              <a:schemeClr val="lt1"/>
            </a:fillRef>
            <a:effectRef idx="0">
              <a:schemeClr val="accent2"/>
            </a:effectRef>
            <a:fontRef idx="minor">
              <a:schemeClr val="dk1"/>
            </a:fontRef>
          </p:style>
          <p:txBody>
            <a:bodyPr vert="horz" lIns="91440" tIns="45720" rIns="91440" bIns="45720" rtlCol="0">
              <a:normAutofit fontScale="85000" lnSpcReduction="20000"/>
            </a:bodyPr>
            <a:lst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pPr marL="0" indent="0">
                <a:buNone/>
              </a:pPr>
              <a:r>
                <a:rPr lang="ja-JP" altLang="en-US" dirty="0"/>
                <a:t>規則</a:t>
              </a:r>
              <a:endParaRPr lang="en-US" altLang="ja-JP" dirty="0" smtClean="0">
                <a:latin typeface="ＭＳ Ｐゴシック" pitchFamily="50" charset="-128"/>
                <a:ea typeface="ＭＳ Ｐゴシック" pitchFamily="50" charset="-128"/>
              </a:endParaRPr>
            </a:p>
            <a:p>
              <a:pPr marL="0" indent="0">
                <a:buNone/>
              </a:pPr>
              <a:r>
                <a:rPr lang="en-US" altLang="ja-JP" dirty="0" smtClean="0">
                  <a:latin typeface="ＭＳ Ｐゴシック" pitchFamily="50" charset="-128"/>
                  <a:ea typeface="ＭＳ Ｐゴシック" pitchFamily="50" charset="-128"/>
                </a:rPr>
                <a:t>S</a:t>
              </a:r>
              <a:r>
                <a:rPr lang="en-US" altLang="ja-JP" dirty="0" smtClean="0"/>
                <a:t> </a:t>
              </a:r>
              <a:r>
                <a:rPr lang="ja-JP" altLang="en-US" dirty="0" smtClean="0">
                  <a:latin typeface="ＭＳ Ｐゴシック" pitchFamily="50" charset="-128"/>
                  <a:ea typeface="ＭＳ Ｐゴシック" pitchFamily="50" charset="-128"/>
                </a:rPr>
                <a:t>→　</a:t>
              </a:r>
              <a:r>
                <a:rPr lang="en-US" altLang="ja-JP" dirty="0">
                  <a:latin typeface="ＭＳ Ｐゴシック" pitchFamily="50" charset="-128"/>
                  <a:ea typeface="ＭＳ Ｐゴシック" pitchFamily="50" charset="-128"/>
                </a:rPr>
                <a:t>N</a:t>
              </a:r>
              <a:endParaRPr lang="en-US" altLang="ja-JP" dirty="0" smtClean="0">
                <a:latin typeface="ＭＳ Ｐゴシック" pitchFamily="50" charset="-128"/>
                <a:ea typeface="ＭＳ Ｐゴシック" pitchFamily="50" charset="-128"/>
              </a:endParaRPr>
            </a:p>
            <a:p>
              <a:pPr marL="0" indent="0">
                <a:buNone/>
              </a:pPr>
              <a:r>
                <a:rPr lang="en-US" altLang="ja-JP" dirty="0">
                  <a:latin typeface="ＭＳ Ｐゴシック" pitchFamily="50" charset="-128"/>
                  <a:ea typeface="ＭＳ Ｐゴシック" pitchFamily="50" charset="-128"/>
                </a:rPr>
                <a:t>N</a:t>
              </a:r>
              <a:r>
                <a:rPr lang="en-US" altLang="ja-JP" dirty="0" smtClean="0">
                  <a:latin typeface="ＭＳ Ｐゴシック" pitchFamily="50" charset="-128"/>
                  <a:ea typeface="ＭＳ Ｐゴシック" pitchFamily="50" charset="-128"/>
                </a:rPr>
                <a:t> </a:t>
              </a:r>
              <a:r>
                <a:rPr lang="ja-JP" altLang="en-US" dirty="0" smtClean="0">
                  <a:latin typeface="ＭＳ Ｐゴシック" pitchFamily="50" charset="-128"/>
                  <a:ea typeface="ＭＳ Ｐゴシック" pitchFamily="50" charset="-128"/>
                </a:rPr>
                <a:t>→</a:t>
              </a:r>
              <a:r>
                <a:rPr lang="ja-JP" altLang="en-US" dirty="0">
                  <a:latin typeface="ＭＳ Ｐゴシック" pitchFamily="50" charset="-128"/>
                  <a:ea typeface="ＭＳ Ｐゴシック" pitchFamily="50" charset="-128"/>
                </a:rPr>
                <a:t>　</a:t>
              </a:r>
              <a:r>
                <a:rPr lang="en-US" altLang="ja-JP" dirty="0">
                  <a:latin typeface="ＭＳ Ｐゴシック" pitchFamily="50" charset="-128"/>
                  <a:ea typeface="ＭＳ Ｐゴシック" pitchFamily="50" charset="-128"/>
                </a:rPr>
                <a:t>N</a:t>
              </a:r>
              <a:r>
                <a:rPr lang="en-US" altLang="ja-JP" dirty="0" smtClean="0">
                  <a:latin typeface="ＭＳ Ｐゴシック" pitchFamily="50" charset="-128"/>
                  <a:ea typeface="ＭＳ Ｐゴシック" pitchFamily="50" charset="-128"/>
                </a:rPr>
                <a:t> a</a:t>
              </a:r>
            </a:p>
            <a:p>
              <a:pPr marL="0" indent="0">
                <a:buNone/>
              </a:pPr>
              <a:r>
                <a:rPr lang="en-US" altLang="ja-JP" dirty="0" smtClean="0">
                  <a:latin typeface="ＭＳ Ｐゴシック" pitchFamily="50" charset="-128"/>
                  <a:ea typeface="ＭＳ Ｐゴシック" pitchFamily="50" charset="-128"/>
                </a:rPr>
                <a:t>N</a:t>
              </a:r>
              <a:r>
                <a:rPr lang="ja-JP" altLang="en-US" dirty="0" smtClean="0">
                  <a:latin typeface="ＭＳ Ｐゴシック" pitchFamily="50" charset="-128"/>
                  <a:ea typeface="ＭＳ Ｐゴシック" pitchFamily="50" charset="-128"/>
                </a:rPr>
                <a:t> </a:t>
              </a:r>
              <a:r>
                <a:rPr lang="ja-JP" altLang="en-US" dirty="0">
                  <a:latin typeface="ＭＳ Ｐゴシック" pitchFamily="50" charset="-128"/>
                  <a:ea typeface="ＭＳ Ｐゴシック" pitchFamily="50" charset="-128"/>
                </a:rPr>
                <a:t>→　</a:t>
              </a:r>
              <a:r>
                <a:rPr lang="en-US" altLang="ja-JP" dirty="0" smtClean="0">
                  <a:latin typeface="ＭＳ Ｐゴシック" pitchFamily="50" charset="-128"/>
                  <a:ea typeface="ＭＳ Ｐゴシック" pitchFamily="50" charset="-128"/>
                </a:rPr>
                <a:t>b</a:t>
              </a:r>
            </a:p>
            <a:p>
              <a:pPr marL="0" indent="0">
                <a:buNone/>
              </a:pPr>
              <a:endParaRPr lang="en-US" altLang="ja-JP" dirty="0" smtClean="0">
                <a:latin typeface="ＭＳ Ｐゴシック" pitchFamily="50" charset="-128"/>
                <a:ea typeface="ＭＳ Ｐゴシック" pitchFamily="50" charset="-128"/>
              </a:endParaRPr>
            </a:p>
            <a:p>
              <a:pPr marL="0" indent="0">
                <a:buNone/>
              </a:pPr>
              <a:endParaRPr lang="en-US" altLang="ja-JP" dirty="0">
                <a:latin typeface="ＭＳ Ｐゴシック" pitchFamily="50" charset="-128"/>
                <a:ea typeface="ＭＳ Ｐゴシック" pitchFamily="50" charset="-128"/>
              </a:endParaRPr>
            </a:p>
          </p:txBody>
        </p:sp>
        <p:sp>
          <p:nvSpPr>
            <p:cNvPr id="5" name="コンテンツ プレースホルダー 2"/>
            <p:cNvSpPr txBox="1">
              <a:spLocks/>
            </p:cNvSpPr>
            <p:nvPr/>
          </p:nvSpPr>
          <p:spPr>
            <a:xfrm>
              <a:off x="2329958" y="3273891"/>
              <a:ext cx="1305938" cy="2160240"/>
            </a:xfrm>
            <a:prstGeom prst="rect">
              <a:avLst/>
            </a:prstGeom>
            <a:ln/>
          </p:spPr>
          <p:style>
            <a:lnRef idx="2">
              <a:schemeClr val="accent2"/>
            </a:lnRef>
            <a:fillRef idx="1">
              <a:schemeClr val="lt1"/>
            </a:fillRef>
            <a:effectRef idx="0">
              <a:schemeClr val="accent2"/>
            </a:effectRef>
            <a:fontRef idx="minor">
              <a:schemeClr val="dk1"/>
            </a:fontRef>
          </p:style>
          <p:txBody>
            <a:bodyPr vert="horz" lIns="91440" tIns="45720" rIns="91440" bIns="45720" rtlCol="0">
              <a:normAutofit fontScale="85000" lnSpcReduction="20000"/>
            </a:bodyPr>
            <a:lst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pPr marL="0" indent="0">
                <a:buNone/>
              </a:pPr>
              <a:r>
                <a:rPr lang="ja-JP" altLang="en-US" dirty="0"/>
                <a:t>確率</a:t>
              </a:r>
              <a:endParaRPr lang="en-US" altLang="ja-JP" dirty="0" smtClean="0">
                <a:latin typeface="ＭＳ Ｐゴシック" pitchFamily="50" charset="-128"/>
                <a:ea typeface="ＭＳ Ｐゴシック" pitchFamily="50" charset="-128"/>
              </a:endParaRPr>
            </a:p>
            <a:p>
              <a:pPr marL="0" indent="0">
                <a:buNone/>
              </a:pPr>
              <a:r>
                <a:rPr lang="ja-JP" altLang="en-US" dirty="0" smtClean="0">
                  <a:latin typeface="ＭＳ Ｐゴシック" pitchFamily="50" charset="-128"/>
                  <a:ea typeface="ＭＳ Ｐゴシック" pitchFamily="50" charset="-128"/>
                </a:rPr>
                <a:t>１</a:t>
              </a:r>
              <a:endParaRPr lang="en-US" altLang="ja-JP" dirty="0" smtClean="0">
                <a:latin typeface="ＭＳ Ｐゴシック" pitchFamily="50" charset="-128"/>
                <a:ea typeface="ＭＳ Ｐゴシック" pitchFamily="50" charset="-128"/>
              </a:endParaRPr>
            </a:p>
            <a:p>
              <a:pPr marL="0" indent="0">
                <a:buNone/>
              </a:pPr>
              <a:r>
                <a:rPr lang="en-US" altLang="ja-JP" dirty="0" smtClean="0">
                  <a:latin typeface="ＭＳ Ｐゴシック" pitchFamily="50" charset="-128"/>
                  <a:ea typeface="ＭＳ Ｐゴシック" pitchFamily="50" charset="-128"/>
                </a:rPr>
                <a:t>0.5</a:t>
              </a:r>
            </a:p>
            <a:p>
              <a:pPr marL="0" indent="0">
                <a:buNone/>
              </a:pPr>
              <a:r>
                <a:rPr lang="en-US" altLang="ja-JP" dirty="0" smtClean="0">
                  <a:latin typeface="ＭＳ Ｐゴシック" pitchFamily="50" charset="-128"/>
                  <a:ea typeface="ＭＳ Ｐゴシック" pitchFamily="50" charset="-128"/>
                </a:rPr>
                <a:t>0.5</a:t>
              </a:r>
              <a:endParaRPr lang="en-US" altLang="ja-JP" dirty="0">
                <a:latin typeface="ＭＳ Ｐゴシック" pitchFamily="50" charset="-128"/>
                <a:ea typeface="ＭＳ Ｐゴシック" pitchFamily="50" charset="-128"/>
              </a:endParaRPr>
            </a:p>
            <a:p>
              <a:pPr marL="0" indent="0">
                <a:buNone/>
              </a:pPr>
              <a:endParaRPr lang="en-US" altLang="ja-JP" dirty="0">
                <a:latin typeface="ＭＳ Ｐゴシック" pitchFamily="50" charset="-128"/>
                <a:ea typeface="ＭＳ Ｐゴシック" pitchFamily="50" charset="-128"/>
              </a:endParaRPr>
            </a:p>
          </p:txBody>
        </p:sp>
      </p:grpSp>
      <p:grpSp>
        <p:nvGrpSpPr>
          <p:cNvPr id="69" name="グループ化 68"/>
          <p:cNvGrpSpPr/>
          <p:nvPr/>
        </p:nvGrpSpPr>
        <p:grpSpPr>
          <a:xfrm>
            <a:off x="1056336" y="3998909"/>
            <a:ext cx="1255751" cy="2477333"/>
            <a:chOff x="539775" y="3976003"/>
            <a:chExt cx="1255751" cy="2477333"/>
          </a:xfrm>
        </p:grpSpPr>
        <p:sp>
          <p:nvSpPr>
            <p:cNvPr id="6" name="コンテンツ プレースホルダー 2"/>
            <p:cNvSpPr txBox="1">
              <a:spLocks/>
            </p:cNvSpPr>
            <p:nvPr/>
          </p:nvSpPr>
          <p:spPr>
            <a:xfrm>
              <a:off x="539775" y="5883650"/>
              <a:ext cx="1156573" cy="569686"/>
            </a:xfrm>
            <a:prstGeom prst="rect">
              <a:avLst/>
            </a:prstGeom>
          </p:spPr>
          <p:txBody>
            <a:bodyPr vert="horz" lIns="91440" tIns="45720" rIns="91440" bIns="45720" rtlCol="0">
              <a:normAutofit lnSpcReduction="10000"/>
            </a:bodyPr>
            <a:lst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pPr marL="0" indent="0">
                <a:buNone/>
              </a:pPr>
              <a:r>
                <a:rPr lang="en-US" altLang="ja-JP" dirty="0" smtClean="0"/>
                <a:t>b     </a:t>
              </a:r>
              <a:r>
                <a:rPr lang="en-US" altLang="ja-JP" dirty="0" smtClean="0">
                  <a:latin typeface="ＭＳ Ｐゴシック" pitchFamily="50" charset="-128"/>
                  <a:ea typeface="ＭＳ Ｐゴシック" pitchFamily="50" charset="-128"/>
                </a:rPr>
                <a:t>a    </a:t>
              </a:r>
            </a:p>
          </p:txBody>
        </p:sp>
        <p:cxnSp>
          <p:nvCxnSpPr>
            <p:cNvPr id="7" name="直線コネクタ 6"/>
            <p:cNvCxnSpPr/>
            <p:nvPr/>
          </p:nvCxnSpPr>
          <p:spPr>
            <a:xfrm flipV="1">
              <a:off x="754140" y="5670185"/>
              <a:ext cx="0" cy="180020"/>
            </a:xfrm>
            <a:prstGeom prst="line">
              <a:avLst/>
            </a:prstGeom>
          </p:spPr>
          <p:style>
            <a:lnRef idx="1">
              <a:schemeClr val="accent1"/>
            </a:lnRef>
            <a:fillRef idx="0">
              <a:schemeClr val="accent1"/>
            </a:fillRef>
            <a:effectRef idx="0">
              <a:schemeClr val="accent1"/>
            </a:effectRef>
            <a:fontRef idx="minor">
              <a:schemeClr val="tx1"/>
            </a:fontRef>
          </p:style>
        </p:cxnSp>
        <p:sp>
          <p:nvSpPr>
            <p:cNvPr id="8" name="正方形/長方形 7"/>
            <p:cNvSpPr/>
            <p:nvPr/>
          </p:nvSpPr>
          <p:spPr>
            <a:xfrm>
              <a:off x="539775" y="5145047"/>
              <a:ext cx="535894" cy="584775"/>
            </a:xfrm>
            <a:prstGeom prst="rect">
              <a:avLst/>
            </a:prstGeom>
          </p:spPr>
          <p:txBody>
            <a:bodyPr wrap="square">
              <a:spAutoFit/>
            </a:bodyPr>
            <a:lstStyle/>
            <a:p>
              <a:r>
                <a:rPr lang="en-US" altLang="ja-JP" sz="3200" dirty="0" smtClean="0">
                  <a:latin typeface="ＭＳ Ｐゴシック" pitchFamily="50" charset="-128"/>
                  <a:ea typeface="ＭＳ Ｐゴシック" pitchFamily="50" charset="-128"/>
                </a:rPr>
                <a:t>N</a:t>
              </a:r>
              <a:endParaRPr lang="ja-JP" altLang="en-US" sz="3200" dirty="0"/>
            </a:p>
          </p:txBody>
        </p:sp>
        <p:cxnSp>
          <p:nvCxnSpPr>
            <p:cNvPr id="9" name="直線コネクタ 8"/>
            <p:cNvCxnSpPr/>
            <p:nvPr/>
          </p:nvCxnSpPr>
          <p:spPr>
            <a:xfrm flipV="1">
              <a:off x="807722" y="4922733"/>
              <a:ext cx="207640" cy="288689"/>
            </a:xfrm>
            <a:prstGeom prst="line">
              <a:avLst/>
            </a:prstGeom>
          </p:spPr>
          <p:style>
            <a:lnRef idx="1">
              <a:schemeClr val="accent1"/>
            </a:lnRef>
            <a:fillRef idx="0">
              <a:schemeClr val="accent1"/>
            </a:fillRef>
            <a:effectRef idx="0">
              <a:schemeClr val="accent1"/>
            </a:effectRef>
            <a:fontRef idx="minor">
              <a:schemeClr val="tx1"/>
            </a:fontRef>
          </p:style>
        </p:cxnSp>
        <p:sp>
          <p:nvSpPr>
            <p:cNvPr id="10" name="正方形/長方形 9"/>
            <p:cNvSpPr/>
            <p:nvPr/>
          </p:nvSpPr>
          <p:spPr>
            <a:xfrm>
              <a:off x="931653" y="4429624"/>
              <a:ext cx="535894" cy="584775"/>
            </a:xfrm>
            <a:prstGeom prst="rect">
              <a:avLst/>
            </a:prstGeom>
          </p:spPr>
          <p:txBody>
            <a:bodyPr wrap="square">
              <a:spAutoFit/>
            </a:bodyPr>
            <a:lstStyle/>
            <a:p>
              <a:r>
                <a:rPr lang="en-US" altLang="ja-JP" sz="3200" dirty="0" smtClean="0">
                  <a:latin typeface="ＭＳ Ｐゴシック" pitchFamily="50" charset="-128"/>
                  <a:ea typeface="ＭＳ Ｐゴシック" pitchFamily="50" charset="-128"/>
                </a:rPr>
                <a:t>N</a:t>
              </a:r>
              <a:endParaRPr lang="ja-JP" altLang="en-US" sz="3200" dirty="0"/>
            </a:p>
          </p:txBody>
        </p:sp>
        <p:cxnSp>
          <p:nvCxnSpPr>
            <p:cNvPr id="12" name="直線コネクタ 11"/>
            <p:cNvCxnSpPr/>
            <p:nvPr/>
          </p:nvCxnSpPr>
          <p:spPr>
            <a:xfrm flipH="1" flipV="1">
              <a:off x="1167762" y="4922734"/>
              <a:ext cx="267947" cy="1095120"/>
            </a:xfrm>
            <a:prstGeom prst="line">
              <a:avLst/>
            </a:prstGeom>
          </p:spPr>
          <p:style>
            <a:lnRef idx="1">
              <a:schemeClr val="accent1"/>
            </a:lnRef>
            <a:fillRef idx="0">
              <a:schemeClr val="accent1"/>
            </a:fillRef>
            <a:effectRef idx="0">
              <a:schemeClr val="accent1"/>
            </a:effectRef>
            <a:fontRef idx="minor">
              <a:schemeClr val="tx1"/>
            </a:fontRef>
          </p:style>
        </p:cxnSp>
        <p:sp>
          <p:nvSpPr>
            <p:cNvPr id="14" name="正方形/長方形 13"/>
            <p:cNvSpPr/>
            <p:nvPr/>
          </p:nvSpPr>
          <p:spPr>
            <a:xfrm>
              <a:off x="1259632" y="3976003"/>
              <a:ext cx="535894" cy="584775"/>
            </a:xfrm>
            <a:prstGeom prst="rect">
              <a:avLst/>
            </a:prstGeom>
          </p:spPr>
          <p:txBody>
            <a:bodyPr wrap="square">
              <a:spAutoFit/>
            </a:bodyPr>
            <a:lstStyle/>
            <a:p>
              <a:r>
                <a:rPr lang="en-US" altLang="ja-JP" sz="3200" dirty="0" smtClean="0">
                  <a:latin typeface="ＭＳ Ｐゴシック" pitchFamily="50" charset="-128"/>
                  <a:ea typeface="ＭＳ Ｐゴシック" pitchFamily="50" charset="-128"/>
                </a:rPr>
                <a:t>S</a:t>
              </a:r>
              <a:endParaRPr lang="ja-JP" altLang="en-US" sz="3200" dirty="0"/>
            </a:p>
          </p:txBody>
        </p:sp>
        <p:cxnSp>
          <p:nvCxnSpPr>
            <p:cNvPr id="15" name="直線コネクタ 14"/>
            <p:cNvCxnSpPr/>
            <p:nvPr/>
          </p:nvCxnSpPr>
          <p:spPr>
            <a:xfrm flipV="1">
              <a:off x="1301735" y="4429624"/>
              <a:ext cx="103820" cy="172349"/>
            </a:xfrm>
            <a:prstGeom prst="line">
              <a:avLst/>
            </a:prstGeom>
          </p:spPr>
          <p:style>
            <a:lnRef idx="1">
              <a:schemeClr val="accent1"/>
            </a:lnRef>
            <a:fillRef idx="0">
              <a:schemeClr val="accent1"/>
            </a:fillRef>
            <a:effectRef idx="0">
              <a:schemeClr val="accent1"/>
            </a:effectRef>
            <a:fontRef idx="minor">
              <a:schemeClr val="tx1"/>
            </a:fontRef>
          </p:style>
        </p:cxnSp>
      </p:grpSp>
      <p:grpSp>
        <p:nvGrpSpPr>
          <p:cNvPr id="68" name="グループ化 67"/>
          <p:cNvGrpSpPr/>
          <p:nvPr/>
        </p:nvGrpSpPr>
        <p:grpSpPr>
          <a:xfrm>
            <a:off x="2949125" y="3496104"/>
            <a:ext cx="1486333" cy="2819594"/>
            <a:chOff x="2638033" y="3496104"/>
            <a:chExt cx="1486333" cy="2819594"/>
          </a:xfrm>
        </p:grpSpPr>
        <p:sp>
          <p:nvSpPr>
            <p:cNvPr id="20" name="コンテンツ プレースホルダー 2"/>
            <p:cNvSpPr txBox="1">
              <a:spLocks/>
            </p:cNvSpPr>
            <p:nvPr/>
          </p:nvSpPr>
          <p:spPr>
            <a:xfrm>
              <a:off x="2638033" y="5785044"/>
              <a:ext cx="1486333" cy="530654"/>
            </a:xfrm>
            <a:prstGeom prst="rect">
              <a:avLst/>
            </a:prstGeom>
          </p:spPr>
          <p:txBody>
            <a:bodyPr vert="horz" lIns="91440" tIns="45720" rIns="91440" bIns="45720" rtlCol="0">
              <a:normAutofit lnSpcReduction="10000"/>
            </a:bodyPr>
            <a:lst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pPr marL="0" indent="0">
                <a:buNone/>
              </a:pPr>
              <a:r>
                <a:rPr lang="en-US" altLang="ja-JP" dirty="0" smtClean="0"/>
                <a:t>b   </a:t>
              </a:r>
              <a:r>
                <a:rPr lang="en-US" altLang="ja-JP" dirty="0" smtClean="0">
                  <a:latin typeface="ＭＳ Ｐゴシック" pitchFamily="50" charset="-128"/>
                  <a:ea typeface="ＭＳ Ｐゴシック" pitchFamily="50" charset="-128"/>
                </a:rPr>
                <a:t>a   a </a:t>
              </a:r>
            </a:p>
          </p:txBody>
        </p:sp>
        <p:cxnSp>
          <p:nvCxnSpPr>
            <p:cNvPr id="21" name="直線コネクタ 20"/>
            <p:cNvCxnSpPr/>
            <p:nvPr/>
          </p:nvCxnSpPr>
          <p:spPr>
            <a:xfrm flipV="1">
              <a:off x="2852398" y="5571579"/>
              <a:ext cx="0" cy="180020"/>
            </a:xfrm>
            <a:prstGeom prst="line">
              <a:avLst/>
            </a:prstGeom>
          </p:spPr>
          <p:style>
            <a:lnRef idx="1">
              <a:schemeClr val="accent1"/>
            </a:lnRef>
            <a:fillRef idx="0">
              <a:schemeClr val="accent1"/>
            </a:fillRef>
            <a:effectRef idx="0">
              <a:schemeClr val="accent1"/>
            </a:effectRef>
            <a:fontRef idx="minor">
              <a:schemeClr val="tx1"/>
            </a:fontRef>
          </p:style>
        </p:cxnSp>
        <p:sp>
          <p:nvSpPr>
            <p:cNvPr id="22" name="正方形/長方形 21"/>
            <p:cNvSpPr/>
            <p:nvPr/>
          </p:nvSpPr>
          <p:spPr>
            <a:xfrm>
              <a:off x="2638033" y="5046441"/>
              <a:ext cx="535894" cy="584775"/>
            </a:xfrm>
            <a:prstGeom prst="rect">
              <a:avLst/>
            </a:prstGeom>
          </p:spPr>
          <p:txBody>
            <a:bodyPr wrap="square">
              <a:spAutoFit/>
            </a:bodyPr>
            <a:lstStyle/>
            <a:p>
              <a:r>
                <a:rPr lang="en-US" altLang="ja-JP" sz="3200" dirty="0" smtClean="0">
                  <a:latin typeface="ＭＳ Ｐゴシック" pitchFamily="50" charset="-128"/>
                  <a:ea typeface="ＭＳ Ｐゴシック" pitchFamily="50" charset="-128"/>
                </a:rPr>
                <a:t>N</a:t>
              </a:r>
              <a:endParaRPr lang="ja-JP" altLang="en-US" sz="3200" dirty="0"/>
            </a:p>
          </p:txBody>
        </p:sp>
        <p:cxnSp>
          <p:nvCxnSpPr>
            <p:cNvPr id="23" name="直線コネクタ 22"/>
            <p:cNvCxnSpPr/>
            <p:nvPr/>
          </p:nvCxnSpPr>
          <p:spPr>
            <a:xfrm flipV="1">
              <a:off x="2905980" y="4922734"/>
              <a:ext cx="123931" cy="190083"/>
            </a:xfrm>
            <a:prstGeom prst="line">
              <a:avLst/>
            </a:prstGeom>
          </p:spPr>
          <p:style>
            <a:lnRef idx="1">
              <a:schemeClr val="accent1"/>
            </a:lnRef>
            <a:fillRef idx="0">
              <a:schemeClr val="accent1"/>
            </a:fillRef>
            <a:effectRef idx="0">
              <a:schemeClr val="accent1"/>
            </a:effectRef>
            <a:fontRef idx="minor">
              <a:schemeClr val="tx1"/>
            </a:fontRef>
          </p:style>
        </p:cxnSp>
        <p:sp>
          <p:nvSpPr>
            <p:cNvPr id="24" name="正方形/長方形 23"/>
            <p:cNvSpPr/>
            <p:nvPr/>
          </p:nvSpPr>
          <p:spPr>
            <a:xfrm>
              <a:off x="2883978" y="4464748"/>
              <a:ext cx="535894" cy="584775"/>
            </a:xfrm>
            <a:prstGeom prst="rect">
              <a:avLst/>
            </a:prstGeom>
          </p:spPr>
          <p:txBody>
            <a:bodyPr wrap="square">
              <a:spAutoFit/>
            </a:bodyPr>
            <a:lstStyle/>
            <a:p>
              <a:r>
                <a:rPr lang="en-US" altLang="ja-JP" sz="3200" dirty="0" smtClean="0">
                  <a:latin typeface="ＭＳ Ｐゴシック" pitchFamily="50" charset="-128"/>
                  <a:ea typeface="ＭＳ Ｐゴシック" pitchFamily="50" charset="-128"/>
                </a:rPr>
                <a:t>N</a:t>
              </a:r>
              <a:endParaRPr lang="ja-JP" altLang="en-US" sz="3200" dirty="0"/>
            </a:p>
          </p:txBody>
        </p:sp>
        <p:sp>
          <p:nvSpPr>
            <p:cNvPr id="25" name="正方形/長方形 24"/>
            <p:cNvSpPr/>
            <p:nvPr/>
          </p:nvSpPr>
          <p:spPr>
            <a:xfrm>
              <a:off x="3244018" y="3977939"/>
              <a:ext cx="535894" cy="584775"/>
            </a:xfrm>
            <a:prstGeom prst="rect">
              <a:avLst/>
            </a:prstGeom>
          </p:spPr>
          <p:txBody>
            <a:bodyPr wrap="square">
              <a:spAutoFit/>
            </a:bodyPr>
            <a:lstStyle/>
            <a:p>
              <a:r>
                <a:rPr lang="en-US" altLang="ja-JP" sz="3200" dirty="0" smtClean="0">
                  <a:latin typeface="ＭＳ Ｐゴシック" pitchFamily="50" charset="-128"/>
                  <a:ea typeface="ＭＳ Ｐゴシック" pitchFamily="50" charset="-128"/>
                </a:rPr>
                <a:t>N</a:t>
              </a:r>
              <a:endParaRPr lang="ja-JP" altLang="en-US" sz="3200" dirty="0"/>
            </a:p>
          </p:txBody>
        </p:sp>
        <p:cxnSp>
          <p:nvCxnSpPr>
            <p:cNvPr id="26" name="直線コネクタ 25"/>
            <p:cNvCxnSpPr/>
            <p:nvPr/>
          </p:nvCxnSpPr>
          <p:spPr>
            <a:xfrm flipH="1" flipV="1">
              <a:off x="3073519" y="4922734"/>
              <a:ext cx="237792" cy="907820"/>
            </a:xfrm>
            <a:prstGeom prst="line">
              <a:avLst/>
            </a:prstGeom>
          </p:spPr>
          <p:style>
            <a:lnRef idx="1">
              <a:schemeClr val="accent1"/>
            </a:lnRef>
            <a:fillRef idx="0">
              <a:schemeClr val="accent1"/>
            </a:fillRef>
            <a:effectRef idx="0">
              <a:schemeClr val="accent1"/>
            </a:effectRef>
            <a:fontRef idx="minor">
              <a:schemeClr val="tx1"/>
            </a:fontRef>
          </p:style>
        </p:cxnSp>
        <p:cxnSp>
          <p:nvCxnSpPr>
            <p:cNvPr id="27" name="直線コネクタ 26"/>
            <p:cNvCxnSpPr/>
            <p:nvPr/>
          </p:nvCxnSpPr>
          <p:spPr>
            <a:xfrm flipH="1" flipV="1">
              <a:off x="3475439" y="4453359"/>
              <a:ext cx="433707" cy="1396846"/>
            </a:xfrm>
            <a:prstGeom prst="line">
              <a:avLst/>
            </a:prstGeom>
          </p:spPr>
          <p:style>
            <a:lnRef idx="1">
              <a:schemeClr val="accent1"/>
            </a:lnRef>
            <a:fillRef idx="0">
              <a:schemeClr val="accent1"/>
            </a:fillRef>
            <a:effectRef idx="0">
              <a:schemeClr val="accent1"/>
            </a:effectRef>
            <a:fontRef idx="minor">
              <a:schemeClr val="tx1"/>
            </a:fontRef>
          </p:style>
        </p:cxnSp>
        <p:sp>
          <p:nvSpPr>
            <p:cNvPr id="28" name="正方形/長方形 27"/>
            <p:cNvSpPr/>
            <p:nvPr/>
          </p:nvSpPr>
          <p:spPr>
            <a:xfrm>
              <a:off x="3588472" y="3496104"/>
              <a:ext cx="535894" cy="584775"/>
            </a:xfrm>
            <a:prstGeom prst="rect">
              <a:avLst/>
            </a:prstGeom>
          </p:spPr>
          <p:txBody>
            <a:bodyPr wrap="square">
              <a:spAutoFit/>
            </a:bodyPr>
            <a:lstStyle/>
            <a:p>
              <a:r>
                <a:rPr lang="en-US" altLang="ja-JP" sz="3200" dirty="0" smtClean="0">
                  <a:latin typeface="ＭＳ Ｐゴシック" pitchFamily="50" charset="-128"/>
                  <a:ea typeface="ＭＳ Ｐゴシック" pitchFamily="50" charset="-128"/>
                </a:rPr>
                <a:t>S</a:t>
              </a:r>
              <a:endParaRPr lang="ja-JP" altLang="en-US" sz="3200" dirty="0"/>
            </a:p>
          </p:txBody>
        </p:sp>
        <p:cxnSp>
          <p:nvCxnSpPr>
            <p:cNvPr id="29" name="直線コネクタ 28"/>
            <p:cNvCxnSpPr/>
            <p:nvPr/>
          </p:nvCxnSpPr>
          <p:spPr>
            <a:xfrm flipV="1">
              <a:off x="3207491" y="4438032"/>
              <a:ext cx="103820" cy="163940"/>
            </a:xfrm>
            <a:prstGeom prst="line">
              <a:avLst/>
            </a:prstGeom>
          </p:spPr>
          <p:style>
            <a:lnRef idx="1">
              <a:schemeClr val="accent1"/>
            </a:lnRef>
            <a:fillRef idx="0">
              <a:schemeClr val="accent1"/>
            </a:fillRef>
            <a:effectRef idx="0">
              <a:schemeClr val="accent1"/>
            </a:effectRef>
            <a:fontRef idx="minor">
              <a:schemeClr val="tx1"/>
            </a:fontRef>
          </p:style>
        </p:cxnSp>
        <p:cxnSp>
          <p:nvCxnSpPr>
            <p:cNvPr id="30" name="直線コネクタ 29"/>
            <p:cNvCxnSpPr/>
            <p:nvPr/>
          </p:nvCxnSpPr>
          <p:spPr>
            <a:xfrm flipV="1">
              <a:off x="3588472" y="3966272"/>
              <a:ext cx="103820" cy="153622"/>
            </a:xfrm>
            <a:prstGeom prst="line">
              <a:avLst/>
            </a:prstGeom>
          </p:spPr>
          <p:style>
            <a:lnRef idx="1">
              <a:schemeClr val="accent1"/>
            </a:lnRef>
            <a:fillRef idx="0">
              <a:schemeClr val="accent1"/>
            </a:fillRef>
            <a:effectRef idx="0">
              <a:schemeClr val="accent1"/>
            </a:effectRef>
            <a:fontRef idx="minor">
              <a:schemeClr val="tx1"/>
            </a:fontRef>
          </p:style>
        </p:cxnSp>
      </p:grpSp>
      <p:grpSp>
        <p:nvGrpSpPr>
          <p:cNvPr id="67" name="グループ化 66"/>
          <p:cNvGrpSpPr/>
          <p:nvPr/>
        </p:nvGrpSpPr>
        <p:grpSpPr>
          <a:xfrm>
            <a:off x="4854909" y="3112587"/>
            <a:ext cx="2165363" cy="3253747"/>
            <a:chOff x="4854909" y="3112587"/>
            <a:chExt cx="2165363" cy="3253747"/>
          </a:xfrm>
        </p:grpSpPr>
        <p:cxnSp>
          <p:nvCxnSpPr>
            <p:cNvPr id="47" name="直線コネクタ 46"/>
            <p:cNvCxnSpPr/>
            <p:nvPr/>
          </p:nvCxnSpPr>
          <p:spPr>
            <a:xfrm flipV="1">
              <a:off x="5069274" y="5638222"/>
              <a:ext cx="0" cy="180020"/>
            </a:xfrm>
            <a:prstGeom prst="line">
              <a:avLst/>
            </a:prstGeom>
          </p:spPr>
          <p:style>
            <a:lnRef idx="1">
              <a:schemeClr val="accent1"/>
            </a:lnRef>
            <a:fillRef idx="0">
              <a:schemeClr val="accent1"/>
            </a:fillRef>
            <a:effectRef idx="0">
              <a:schemeClr val="accent1"/>
            </a:effectRef>
            <a:fontRef idx="minor">
              <a:schemeClr val="tx1"/>
            </a:fontRef>
          </p:style>
        </p:cxnSp>
        <p:sp>
          <p:nvSpPr>
            <p:cNvPr id="48" name="正方形/長方形 47"/>
            <p:cNvSpPr/>
            <p:nvPr/>
          </p:nvSpPr>
          <p:spPr>
            <a:xfrm>
              <a:off x="4854909" y="5113084"/>
              <a:ext cx="535894" cy="584775"/>
            </a:xfrm>
            <a:prstGeom prst="rect">
              <a:avLst/>
            </a:prstGeom>
          </p:spPr>
          <p:txBody>
            <a:bodyPr wrap="square">
              <a:spAutoFit/>
            </a:bodyPr>
            <a:lstStyle/>
            <a:p>
              <a:r>
                <a:rPr lang="en-US" altLang="ja-JP" sz="3200" dirty="0" smtClean="0">
                  <a:latin typeface="ＭＳ Ｐゴシック" pitchFamily="50" charset="-128"/>
                  <a:ea typeface="ＭＳ Ｐゴシック" pitchFamily="50" charset="-128"/>
                </a:rPr>
                <a:t>N</a:t>
              </a:r>
              <a:endParaRPr lang="ja-JP" altLang="en-US" sz="3200" dirty="0"/>
            </a:p>
          </p:txBody>
        </p:sp>
        <p:cxnSp>
          <p:nvCxnSpPr>
            <p:cNvPr id="49" name="直線コネクタ 48"/>
            <p:cNvCxnSpPr/>
            <p:nvPr/>
          </p:nvCxnSpPr>
          <p:spPr>
            <a:xfrm flipV="1">
              <a:off x="5122856" y="4989377"/>
              <a:ext cx="123931" cy="190083"/>
            </a:xfrm>
            <a:prstGeom prst="line">
              <a:avLst/>
            </a:prstGeom>
          </p:spPr>
          <p:style>
            <a:lnRef idx="1">
              <a:schemeClr val="accent1"/>
            </a:lnRef>
            <a:fillRef idx="0">
              <a:schemeClr val="accent1"/>
            </a:fillRef>
            <a:effectRef idx="0">
              <a:schemeClr val="accent1"/>
            </a:effectRef>
            <a:fontRef idx="minor">
              <a:schemeClr val="tx1"/>
            </a:fontRef>
          </p:style>
        </p:cxnSp>
        <p:sp>
          <p:nvSpPr>
            <p:cNvPr id="50" name="正方形/長方形 49"/>
            <p:cNvSpPr/>
            <p:nvPr/>
          </p:nvSpPr>
          <p:spPr>
            <a:xfrm>
              <a:off x="5116226" y="4531391"/>
              <a:ext cx="535894" cy="584775"/>
            </a:xfrm>
            <a:prstGeom prst="rect">
              <a:avLst/>
            </a:prstGeom>
          </p:spPr>
          <p:txBody>
            <a:bodyPr wrap="square">
              <a:spAutoFit/>
            </a:bodyPr>
            <a:lstStyle/>
            <a:p>
              <a:r>
                <a:rPr lang="en-US" altLang="ja-JP" sz="3200" dirty="0" smtClean="0">
                  <a:latin typeface="ＭＳ Ｐゴシック" pitchFamily="50" charset="-128"/>
                  <a:ea typeface="ＭＳ Ｐゴシック" pitchFamily="50" charset="-128"/>
                </a:rPr>
                <a:t>N</a:t>
              </a:r>
              <a:endParaRPr lang="ja-JP" altLang="en-US" sz="3200" dirty="0"/>
            </a:p>
          </p:txBody>
        </p:sp>
        <p:sp>
          <p:nvSpPr>
            <p:cNvPr id="51" name="正方形/長方形 50"/>
            <p:cNvSpPr/>
            <p:nvPr/>
          </p:nvSpPr>
          <p:spPr>
            <a:xfrm>
              <a:off x="5424367" y="4044582"/>
              <a:ext cx="535894" cy="584775"/>
            </a:xfrm>
            <a:prstGeom prst="rect">
              <a:avLst/>
            </a:prstGeom>
          </p:spPr>
          <p:txBody>
            <a:bodyPr wrap="square">
              <a:spAutoFit/>
            </a:bodyPr>
            <a:lstStyle/>
            <a:p>
              <a:r>
                <a:rPr lang="en-US" altLang="ja-JP" sz="3200" dirty="0" smtClean="0">
                  <a:latin typeface="ＭＳ Ｐゴシック" pitchFamily="50" charset="-128"/>
                  <a:ea typeface="ＭＳ Ｐゴシック" pitchFamily="50" charset="-128"/>
                </a:rPr>
                <a:t>N</a:t>
              </a:r>
              <a:endParaRPr lang="ja-JP" altLang="en-US" sz="3200" dirty="0"/>
            </a:p>
          </p:txBody>
        </p:sp>
        <p:cxnSp>
          <p:nvCxnSpPr>
            <p:cNvPr id="52" name="直線コネクタ 51"/>
            <p:cNvCxnSpPr/>
            <p:nvPr/>
          </p:nvCxnSpPr>
          <p:spPr>
            <a:xfrm flipH="1" flipV="1">
              <a:off x="5290395" y="4989377"/>
              <a:ext cx="237792" cy="907820"/>
            </a:xfrm>
            <a:prstGeom prst="line">
              <a:avLst/>
            </a:prstGeom>
          </p:spPr>
          <p:style>
            <a:lnRef idx="1">
              <a:schemeClr val="accent1"/>
            </a:lnRef>
            <a:fillRef idx="0">
              <a:schemeClr val="accent1"/>
            </a:fillRef>
            <a:effectRef idx="0">
              <a:schemeClr val="accent1"/>
            </a:effectRef>
            <a:fontRef idx="minor">
              <a:schemeClr val="tx1"/>
            </a:fontRef>
          </p:style>
        </p:cxnSp>
        <p:cxnSp>
          <p:nvCxnSpPr>
            <p:cNvPr id="53" name="直線コネクタ 52"/>
            <p:cNvCxnSpPr/>
            <p:nvPr/>
          </p:nvCxnSpPr>
          <p:spPr>
            <a:xfrm flipH="1" flipV="1">
              <a:off x="5692315" y="4520002"/>
              <a:ext cx="433707" cy="1396846"/>
            </a:xfrm>
            <a:prstGeom prst="line">
              <a:avLst/>
            </a:prstGeom>
          </p:spPr>
          <p:style>
            <a:lnRef idx="1">
              <a:schemeClr val="accent1"/>
            </a:lnRef>
            <a:fillRef idx="0">
              <a:schemeClr val="accent1"/>
            </a:fillRef>
            <a:effectRef idx="0">
              <a:schemeClr val="accent1"/>
            </a:effectRef>
            <a:fontRef idx="minor">
              <a:schemeClr val="tx1"/>
            </a:fontRef>
          </p:style>
        </p:cxnSp>
        <p:sp>
          <p:nvSpPr>
            <p:cNvPr id="54" name="正方形/長方形 53"/>
            <p:cNvSpPr/>
            <p:nvPr/>
          </p:nvSpPr>
          <p:spPr>
            <a:xfrm>
              <a:off x="6052042" y="3112587"/>
              <a:ext cx="535894" cy="584775"/>
            </a:xfrm>
            <a:prstGeom prst="rect">
              <a:avLst/>
            </a:prstGeom>
          </p:spPr>
          <p:txBody>
            <a:bodyPr wrap="square">
              <a:spAutoFit/>
            </a:bodyPr>
            <a:lstStyle/>
            <a:p>
              <a:r>
                <a:rPr lang="en-US" altLang="ja-JP" sz="3200" dirty="0" smtClean="0">
                  <a:latin typeface="ＭＳ Ｐゴシック" pitchFamily="50" charset="-128"/>
                  <a:ea typeface="ＭＳ Ｐゴシック" pitchFamily="50" charset="-128"/>
                </a:rPr>
                <a:t>S</a:t>
              </a:r>
              <a:endParaRPr lang="ja-JP" altLang="en-US" sz="3200" dirty="0"/>
            </a:p>
          </p:txBody>
        </p:sp>
        <p:cxnSp>
          <p:nvCxnSpPr>
            <p:cNvPr id="55" name="直線コネクタ 54"/>
            <p:cNvCxnSpPr/>
            <p:nvPr/>
          </p:nvCxnSpPr>
          <p:spPr>
            <a:xfrm flipV="1">
              <a:off x="5424367" y="4504675"/>
              <a:ext cx="103820" cy="163940"/>
            </a:xfrm>
            <a:prstGeom prst="line">
              <a:avLst/>
            </a:prstGeom>
          </p:spPr>
          <p:style>
            <a:lnRef idx="1">
              <a:schemeClr val="accent1"/>
            </a:lnRef>
            <a:fillRef idx="0">
              <a:schemeClr val="accent1"/>
            </a:fillRef>
            <a:effectRef idx="0">
              <a:schemeClr val="accent1"/>
            </a:effectRef>
            <a:fontRef idx="minor">
              <a:schemeClr val="tx1"/>
            </a:fontRef>
          </p:style>
        </p:cxnSp>
        <p:sp>
          <p:nvSpPr>
            <p:cNvPr id="57" name="コンテンツ プレースホルダー 2"/>
            <p:cNvSpPr txBox="1">
              <a:spLocks/>
            </p:cNvSpPr>
            <p:nvPr/>
          </p:nvSpPr>
          <p:spPr>
            <a:xfrm>
              <a:off x="4854909" y="5818242"/>
              <a:ext cx="2165363" cy="548092"/>
            </a:xfrm>
            <a:prstGeom prst="rect">
              <a:avLst/>
            </a:prstGeom>
          </p:spPr>
          <p:txBody>
            <a:bodyPr vert="horz" lIns="91440" tIns="45720" rIns="91440" bIns="45720" rtlCol="0">
              <a:normAutofit fontScale="92500" lnSpcReduction="10000"/>
            </a:bodyPr>
            <a:lst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pPr marL="0" indent="0">
                <a:buNone/>
              </a:pPr>
              <a:r>
                <a:rPr lang="en-US" altLang="ja-JP" dirty="0" smtClean="0"/>
                <a:t>b   </a:t>
              </a:r>
              <a:r>
                <a:rPr lang="en-US" altLang="ja-JP" dirty="0" smtClean="0">
                  <a:latin typeface="ＭＳ Ｐゴシック" pitchFamily="50" charset="-128"/>
                  <a:ea typeface="ＭＳ Ｐゴシック" pitchFamily="50" charset="-128"/>
                </a:rPr>
                <a:t>a    </a:t>
              </a:r>
              <a:r>
                <a:rPr lang="en-US" altLang="ja-JP" dirty="0" err="1" smtClean="0">
                  <a:latin typeface="ＭＳ Ｐゴシック" pitchFamily="50" charset="-128"/>
                  <a:ea typeface="ＭＳ Ｐゴシック" pitchFamily="50" charset="-128"/>
                </a:rPr>
                <a:t>a</a:t>
              </a:r>
              <a:r>
                <a:rPr lang="en-US" altLang="ja-JP" dirty="0" smtClean="0">
                  <a:latin typeface="ＭＳ Ｐゴシック" pitchFamily="50" charset="-128"/>
                  <a:ea typeface="ＭＳ Ｐゴシック" pitchFamily="50" charset="-128"/>
                </a:rPr>
                <a:t>    </a:t>
              </a:r>
              <a:r>
                <a:rPr lang="en-US" altLang="ja-JP" dirty="0" err="1" smtClean="0">
                  <a:latin typeface="ＭＳ Ｐゴシック" pitchFamily="50" charset="-128"/>
                  <a:ea typeface="ＭＳ Ｐゴシック" pitchFamily="50" charset="-128"/>
                </a:rPr>
                <a:t>a</a:t>
              </a:r>
              <a:r>
                <a:rPr lang="en-US" altLang="ja-JP" dirty="0" smtClean="0">
                  <a:latin typeface="ＭＳ Ｐゴシック" pitchFamily="50" charset="-128"/>
                  <a:ea typeface="ＭＳ Ｐゴシック" pitchFamily="50" charset="-128"/>
                </a:rPr>
                <a:t> </a:t>
              </a:r>
            </a:p>
          </p:txBody>
        </p:sp>
        <p:sp>
          <p:nvSpPr>
            <p:cNvPr id="58" name="正方形/長方形 57"/>
            <p:cNvSpPr/>
            <p:nvPr/>
          </p:nvSpPr>
          <p:spPr>
            <a:xfrm>
              <a:off x="5726905" y="3538816"/>
              <a:ext cx="535894" cy="584775"/>
            </a:xfrm>
            <a:prstGeom prst="rect">
              <a:avLst/>
            </a:prstGeom>
          </p:spPr>
          <p:txBody>
            <a:bodyPr wrap="square">
              <a:spAutoFit/>
            </a:bodyPr>
            <a:lstStyle/>
            <a:p>
              <a:r>
                <a:rPr lang="en-US" altLang="ja-JP" sz="3200" dirty="0" smtClean="0">
                  <a:latin typeface="ＭＳ Ｐゴシック" pitchFamily="50" charset="-128"/>
                  <a:ea typeface="ＭＳ Ｐゴシック" pitchFamily="50" charset="-128"/>
                </a:rPr>
                <a:t>N</a:t>
              </a:r>
              <a:endParaRPr lang="ja-JP" altLang="en-US" sz="3200" dirty="0"/>
            </a:p>
          </p:txBody>
        </p:sp>
        <p:cxnSp>
          <p:nvCxnSpPr>
            <p:cNvPr id="59" name="直線コネクタ 58"/>
            <p:cNvCxnSpPr/>
            <p:nvPr/>
          </p:nvCxnSpPr>
          <p:spPr>
            <a:xfrm flipV="1">
              <a:off x="5726905" y="3998909"/>
              <a:ext cx="103820" cy="163940"/>
            </a:xfrm>
            <a:prstGeom prst="line">
              <a:avLst/>
            </a:prstGeom>
          </p:spPr>
          <p:style>
            <a:lnRef idx="1">
              <a:schemeClr val="accent1"/>
            </a:lnRef>
            <a:fillRef idx="0">
              <a:schemeClr val="accent1"/>
            </a:fillRef>
            <a:effectRef idx="0">
              <a:schemeClr val="accent1"/>
            </a:effectRef>
            <a:fontRef idx="minor">
              <a:schemeClr val="tx1"/>
            </a:fontRef>
          </p:style>
        </p:cxnSp>
        <p:cxnSp>
          <p:nvCxnSpPr>
            <p:cNvPr id="60" name="直線コネクタ 59"/>
            <p:cNvCxnSpPr/>
            <p:nvPr/>
          </p:nvCxnSpPr>
          <p:spPr>
            <a:xfrm flipV="1">
              <a:off x="6022202" y="3504710"/>
              <a:ext cx="103820" cy="163940"/>
            </a:xfrm>
            <a:prstGeom prst="line">
              <a:avLst/>
            </a:prstGeom>
          </p:spPr>
          <p:style>
            <a:lnRef idx="1">
              <a:schemeClr val="accent1"/>
            </a:lnRef>
            <a:fillRef idx="0">
              <a:schemeClr val="accent1"/>
            </a:fillRef>
            <a:effectRef idx="0">
              <a:schemeClr val="accent1"/>
            </a:effectRef>
            <a:fontRef idx="minor">
              <a:schemeClr val="tx1"/>
            </a:fontRef>
          </p:style>
        </p:cxnSp>
        <p:cxnSp>
          <p:nvCxnSpPr>
            <p:cNvPr id="61" name="直線コネクタ 60"/>
            <p:cNvCxnSpPr/>
            <p:nvPr/>
          </p:nvCxnSpPr>
          <p:spPr>
            <a:xfrm flipH="1" flipV="1">
              <a:off x="6044128" y="4023588"/>
              <a:ext cx="616104" cy="1860062"/>
            </a:xfrm>
            <a:prstGeom prst="line">
              <a:avLst/>
            </a:prstGeom>
          </p:spPr>
          <p:style>
            <a:lnRef idx="1">
              <a:schemeClr val="accent1"/>
            </a:lnRef>
            <a:fillRef idx="0">
              <a:schemeClr val="accent1"/>
            </a:fillRef>
            <a:effectRef idx="0">
              <a:schemeClr val="accent1"/>
            </a:effectRef>
            <a:fontRef idx="minor">
              <a:schemeClr val="tx1"/>
            </a:fontRef>
          </p:style>
        </p:cxnSp>
      </p:grpSp>
      <p:sp>
        <p:nvSpPr>
          <p:cNvPr id="70" name="コンテンツ プレースホルダー 2"/>
          <p:cNvSpPr txBox="1">
            <a:spLocks/>
          </p:cNvSpPr>
          <p:nvPr/>
        </p:nvSpPr>
        <p:spPr>
          <a:xfrm>
            <a:off x="258960" y="1609888"/>
            <a:ext cx="8921552" cy="792088"/>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pPr marL="0" lvl="1" indent="0">
              <a:buFont typeface="Arial" pitchFamily="34" charset="0"/>
              <a:buNone/>
            </a:pPr>
            <a:r>
              <a:rPr lang="ja-JP" altLang="en-US" dirty="0" smtClean="0"/>
              <a:t>同一</a:t>
            </a:r>
            <a:r>
              <a:rPr lang="en-US" altLang="ja-JP" dirty="0" smtClean="0"/>
              <a:t> prefix </a:t>
            </a:r>
            <a:r>
              <a:rPr lang="ja-JP" altLang="en-US" dirty="0" smtClean="0"/>
              <a:t>を持つ文が無限に存在する場合がある</a:t>
            </a:r>
            <a:endParaRPr lang="en-US" altLang="ja-JP" dirty="0" smtClean="0"/>
          </a:p>
        </p:txBody>
      </p:sp>
      <mc:AlternateContent xmlns:mc="http://schemas.openxmlformats.org/markup-compatibility/2006" xmlns:a14="http://schemas.microsoft.com/office/drawing/2010/main">
        <mc:Choice Requires="a14">
          <p:sp>
            <p:nvSpPr>
              <p:cNvPr id="45" name="テキスト ボックス 44"/>
              <p:cNvSpPr txBox="1"/>
              <p:nvPr/>
            </p:nvSpPr>
            <p:spPr>
              <a:xfrm>
                <a:off x="2627784" y="6315699"/>
                <a:ext cx="2227125" cy="461665"/>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US" altLang="ja-JP" sz="2400" i="1" smtClean="0">
                          <a:latin typeface="Cambria Math"/>
                        </a:rPr>
                        <m:t>0.5</m:t>
                      </m:r>
                      <m:r>
                        <a:rPr lang="en-US" altLang="ja-JP" sz="2400" i="1">
                          <a:latin typeface="Cambria Math"/>
                          <a:ea typeface="Cambria Math"/>
                        </a:rPr>
                        <m:t>×</m:t>
                      </m:r>
                      <m:r>
                        <a:rPr lang="en-US" altLang="ja-JP" sz="2400" i="1">
                          <a:latin typeface="Cambria Math"/>
                        </a:rPr>
                        <m:t>0.</m:t>
                      </m:r>
                      <m:r>
                        <a:rPr lang="en-US" altLang="ja-JP" sz="2400" b="0" i="1" smtClean="0">
                          <a:latin typeface="Cambria Math"/>
                        </a:rPr>
                        <m:t>5</m:t>
                      </m:r>
                      <m:r>
                        <a:rPr lang="en-US" altLang="ja-JP" sz="2400" i="1">
                          <a:latin typeface="Cambria Math"/>
                          <a:ea typeface="Cambria Math"/>
                        </a:rPr>
                        <m:t>×</m:t>
                      </m:r>
                      <m:r>
                        <a:rPr lang="en-US" altLang="ja-JP" sz="2400" i="1">
                          <a:latin typeface="Cambria Math"/>
                        </a:rPr>
                        <m:t>0.5</m:t>
                      </m:r>
                    </m:oMath>
                  </m:oMathPara>
                </a14:m>
                <a:endParaRPr lang="en-US" altLang="ja-JP" sz="2400" dirty="0"/>
              </a:p>
            </p:txBody>
          </p:sp>
        </mc:Choice>
        <mc:Fallback xmlns="">
          <p:sp>
            <p:nvSpPr>
              <p:cNvPr id="45" name="テキスト ボックス 44"/>
              <p:cNvSpPr txBox="1">
                <a:spLocks noRot="1" noChangeAspect="1" noMove="1" noResize="1" noEditPoints="1" noAdjustHandles="1" noChangeArrowheads="1" noChangeShapeType="1" noTextEdit="1"/>
              </p:cNvSpPr>
              <p:nvPr/>
            </p:nvSpPr>
            <p:spPr>
              <a:xfrm>
                <a:off x="2627784" y="6315699"/>
                <a:ext cx="2227125" cy="461665"/>
              </a:xfrm>
              <a:prstGeom prst="rect">
                <a:avLst/>
              </a:prstGeom>
              <a:blipFill rotWithShape="1">
                <a:blip r:embed="rId3"/>
                <a:stretch>
                  <a:fillRect/>
                </a:stretch>
              </a:blipFill>
            </p:spPr>
            <p:txBody>
              <a:bodyPr/>
              <a:lstStyle/>
              <a:p>
                <a:r>
                  <a:rPr lang="ja-JP" altLang="en-US">
                    <a:noFill/>
                  </a:rPr>
                  <a:t> </a:t>
                </a:r>
              </a:p>
            </p:txBody>
          </p:sp>
        </mc:Fallback>
      </mc:AlternateContent>
      <mc:AlternateContent xmlns:mc="http://schemas.openxmlformats.org/markup-compatibility/2006" xmlns:a14="http://schemas.microsoft.com/office/drawing/2010/main">
        <mc:Choice Requires="a14">
          <p:sp>
            <p:nvSpPr>
              <p:cNvPr id="46" name="テキスト ボックス 45"/>
              <p:cNvSpPr txBox="1"/>
              <p:nvPr/>
            </p:nvSpPr>
            <p:spPr>
              <a:xfrm>
                <a:off x="854526" y="6366334"/>
                <a:ext cx="1485226" cy="461665"/>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US" altLang="ja-JP" sz="2400" b="0" i="1" smtClean="0">
                          <a:latin typeface="Cambria Math"/>
                        </a:rPr>
                        <m:t>0.5</m:t>
                      </m:r>
                      <m:r>
                        <a:rPr lang="en-US" altLang="ja-JP" sz="2400" b="0" i="1" smtClean="0">
                          <a:latin typeface="Cambria Math"/>
                          <a:ea typeface="Cambria Math"/>
                        </a:rPr>
                        <m:t>×</m:t>
                      </m:r>
                      <m:r>
                        <a:rPr lang="en-US" altLang="ja-JP" sz="2400" i="1">
                          <a:latin typeface="Cambria Math"/>
                        </a:rPr>
                        <m:t>0.5</m:t>
                      </m:r>
                    </m:oMath>
                  </m:oMathPara>
                </a14:m>
                <a:endParaRPr lang="en-US" altLang="ja-JP" sz="2400" dirty="0" smtClean="0"/>
              </a:p>
            </p:txBody>
          </p:sp>
        </mc:Choice>
        <mc:Fallback xmlns="">
          <p:sp>
            <p:nvSpPr>
              <p:cNvPr id="46" name="テキスト ボックス 45"/>
              <p:cNvSpPr txBox="1">
                <a:spLocks noRot="1" noChangeAspect="1" noMove="1" noResize="1" noEditPoints="1" noAdjustHandles="1" noChangeArrowheads="1" noChangeShapeType="1" noTextEdit="1"/>
              </p:cNvSpPr>
              <p:nvPr/>
            </p:nvSpPr>
            <p:spPr>
              <a:xfrm>
                <a:off x="854526" y="6366334"/>
                <a:ext cx="1485226" cy="461665"/>
              </a:xfrm>
              <a:prstGeom prst="rect">
                <a:avLst/>
              </a:prstGeom>
              <a:blipFill rotWithShape="1">
                <a:blip r:embed="rId4"/>
                <a:stretch>
                  <a:fillRect/>
                </a:stretch>
              </a:blipFill>
            </p:spPr>
            <p:txBody>
              <a:bodyPr/>
              <a:lstStyle/>
              <a:p>
                <a:r>
                  <a:rPr lang="ja-JP" altLang="en-US">
                    <a:noFill/>
                  </a:rPr>
                  <a:t> </a:t>
                </a:r>
              </a:p>
            </p:txBody>
          </p:sp>
        </mc:Fallback>
      </mc:AlternateContent>
      <mc:AlternateContent xmlns:mc="http://schemas.openxmlformats.org/markup-compatibility/2006" xmlns:a14="http://schemas.microsoft.com/office/drawing/2010/main">
        <mc:Choice Requires="a14">
          <p:sp>
            <p:nvSpPr>
              <p:cNvPr id="56" name="テキスト ボックス 55"/>
              <p:cNvSpPr txBox="1"/>
              <p:nvPr/>
            </p:nvSpPr>
            <p:spPr>
              <a:xfrm>
                <a:off x="4860032" y="6309320"/>
                <a:ext cx="3284643" cy="461665"/>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US" altLang="ja-JP" sz="2400" i="1">
                          <a:latin typeface="Cambria Math"/>
                        </a:rPr>
                        <m:t>0.5</m:t>
                      </m:r>
                      <m:r>
                        <a:rPr lang="en-US" altLang="ja-JP" sz="2400" i="1">
                          <a:latin typeface="Cambria Math"/>
                          <a:ea typeface="Cambria Math"/>
                        </a:rPr>
                        <m:t>×</m:t>
                      </m:r>
                      <m:r>
                        <a:rPr lang="en-US" altLang="ja-JP" sz="2400" i="1">
                          <a:latin typeface="Cambria Math"/>
                        </a:rPr>
                        <m:t>0.5</m:t>
                      </m:r>
                      <m:r>
                        <a:rPr lang="en-US" altLang="ja-JP" sz="2400" i="1">
                          <a:latin typeface="Cambria Math"/>
                          <a:ea typeface="Cambria Math"/>
                        </a:rPr>
                        <m:t>×</m:t>
                      </m:r>
                      <m:r>
                        <a:rPr lang="en-US" altLang="ja-JP" sz="2400" i="1">
                          <a:latin typeface="Cambria Math"/>
                        </a:rPr>
                        <m:t>0.5</m:t>
                      </m:r>
                      <m:r>
                        <a:rPr lang="en-US" altLang="ja-JP" sz="2400" i="1">
                          <a:latin typeface="Cambria Math"/>
                          <a:ea typeface="Cambria Math"/>
                        </a:rPr>
                        <m:t>×</m:t>
                      </m:r>
                      <m:r>
                        <a:rPr lang="en-US" altLang="ja-JP" sz="2400" i="1">
                          <a:latin typeface="Cambria Math"/>
                        </a:rPr>
                        <m:t>0.5</m:t>
                      </m:r>
                    </m:oMath>
                  </m:oMathPara>
                </a14:m>
                <a:endParaRPr lang="en-US" altLang="ja-JP" sz="2400" dirty="0"/>
              </a:p>
            </p:txBody>
          </p:sp>
        </mc:Choice>
        <mc:Fallback xmlns="">
          <p:sp>
            <p:nvSpPr>
              <p:cNvPr id="56" name="テキスト ボックス 55"/>
              <p:cNvSpPr txBox="1">
                <a:spLocks noRot="1" noChangeAspect="1" noMove="1" noResize="1" noEditPoints="1" noAdjustHandles="1" noChangeArrowheads="1" noChangeShapeType="1" noTextEdit="1"/>
              </p:cNvSpPr>
              <p:nvPr/>
            </p:nvSpPr>
            <p:spPr>
              <a:xfrm>
                <a:off x="4860032" y="6309320"/>
                <a:ext cx="3284643" cy="461665"/>
              </a:xfrm>
              <a:prstGeom prst="rect">
                <a:avLst/>
              </a:prstGeom>
              <a:blipFill rotWithShape="1">
                <a:blip r:embed="rId5"/>
                <a:stretch>
                  <a:fillRect/>
                </a:stretch>
              </a:blipFill>
            </p:spPr>
            <p:txBody>
              <a:bodyPr/>
              <a:lstStyle/>
              <a:p>
                <a:r>
                  <a:rPr lang="ja-JP" altLang="en-US">
                    <a:noFill/>
                  </a:rPr>
                  <a:t> </a:t>
                </a:r>
              </a:p>
            </p:txBody>
          </p:sp>
        </mc:Fallback>
      </mc:AlternateContent>
      <p:sp>
        <p:nvSpPr>
          <p:cNvPr id="62" name="正方形/長方形 61"/>
          <p:cNvSpPr/>
          <p:nvPr/>
        </p:nvSpPr>
        <p:spPr>
          <a:xfrm>
            <a:off x="7524328" y="4404594"/>
            <a:ext cx="2304256" cy="584775"/>
          </a:xfrm>
          <a:prstGeom prst="rect">
            <a:avLst/>
          </a:prstGeom>
        </p:spPr>
        <p:txBody>
          <a:bodyPr wrap="square">
            <a:spAutoFit/>
          </a:bodyPr>
          <a:lstStyle/>
          <a:p>
            <a:r>
              <a:rPr lang="ja-JP" altLang="en-US" sz="3200" dirty="0" smtClean="0"/>
              <a:t>・・・・</a:t>
            </a:r>
            <a:endParaRPr lang="ja-JP" altLang="en-US" sz="3200" dirty="0"/>
          </a:p>
        </p:txBody>
      </p:sp>
      <p:sp>
        <p:nvSpPr>
          <p:cNvPr id="11" name="スライド番号プレースホルダー 10"/>
          <p:cNvSpPr>
            <a:spLocks noGrp="1"/>
          </p:cNvSpPr>
          <p:nvPr>
            <p:ph type="sldNum" sz="quarter" idx="12"/>
          </p:nvPr>
        </p:nvSpPr>
        <p:spPr/>
        <p:txBody>
          <a:bodyPr/>
          <a:lstStyle/>
          <a:p>
            <a:fld id="{CE417BAC-85B5-4DF5-BDC9-3FEF99C0B2AD}" type="slidenum">
              <a:rPr kumimoji="1" lang="ja-JP" altLang="en-US" smtClean="0"/>
              <a:t>9</a:t>
            </a:fld>
            <a:endParaRPr kumimoji="1" lang="ja-JP" altLang="en-US"/>
          </a:p>
        </p:txBody>
      </p:sp>
    </p:spTree>
    <p:extLst>
      <p:ext uri="{BB962C8B-B14F-4D97-AF65-F5344CB8AC3E}">
        <p14:creationId xmlns:p14="http://schemas.microsoft.com/office/powerpoint/2010/main" val="251802457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9678</TotalTime>
  <Words>3447</Words>
  <Application>Microsoft Office PowerPoint</Application>
  <PresentationFormat>画面に合わせる (4:3)</PresentationFormat>
  <Paragraphs>587</Paragraphs>
  <Slides>28</Slides>
  <Notes>25</Notes>
  <HiddenSlides>3</HiddenSlides>
  <MMClips>0</MMClips>
  <ScaleCrop>false</ScaleCrop>
  <HeadingPairs>
    <vt:vector size="4" baseType="variant">
      <vt:variant>
        <vt:lpstr>テーマ</vt:lpstr>
      </vt:variant>
      <vt:variant>
        <vt:i4>1</vt:i4>
      </vt:variant>
      <vt:variant>
        <vt:lpstr>スライド タイトル</vt:lpstr>
      </vt:variant>
      <vt:variant>
        <vt:i4>28</vt:i4>
      </vt:variant>
    </vt:vector>
  </HeadingPairs>
  <TitlesOfParts>
    <vt:vector size="29" baseType="lpstr">
      <vt:lpstr>Office ​​テーマ</vt:lpstr>
      <vt:lpstr>Prefix確率を用いたプラン認識のWebアクセスログ解析への応用</vt:lpstr>
      <vt:lpstr>背景</vt:lpstr>
      <vt:lpstr>背景</vt:lpstr>
      <vt:lpstr>目的</vt:lpstr>
      <vt:lpstr>確率文脈自由文法（ PCFG ）[Manning+99]</vt:lpstr>
      <vt:lpstr>プラン認識と文法[Kautz+ 91, Vilain 90]</vt:lpstr>
      <vt:lpstr>目的</vt:lpstr>
      <vt:lpstr> 提案法</vt:lpstr>
      <vt:lpstr> prefix 確率の計算</vt:lpstr>
      <vt:lpstr> prefix 確率の計算</vt:lpstr>
      <vt:lpstr>提案法の利用</vt:lpstr>
      <vt:lpstr>評価実験：前準備 1. ユーザの行動 2. ユーザの（主たる）目的</vt:lpstr>
      <vt:lpstr>ユーザの行動</vt:lpstr>
      <vt:lpstr>ユーザの目的（予備実験のクラスタ分析の結果）</vt:lpstr>
      <vt:lpstr>実験で使用する規則の例</vt:lpstr>
      <vt:lpstr>実験</vt:lpstr>
      <vt:lpstr>実験内容：概要</vt:lpstr>
      <vt:lpstr>実験１．人工アクセスログデータ</vt:lpstr>
      <vt:lpstr>実験１．人工アクセスログデータ</vt:lpstr>
      <vt:lpstr>結果(1/2) </vt:lpstr>
      <vt:lpstr>実験１．人工アクセスログデータ</vt:lpstr>
      <vt:lpstr>結果(2/2) </vt:lpstr>
      <vt:lpstr>実験２．実データ</vt:lpstr>
      <vt:lpstr>結果</vt:lpstr>
      <vt:lpstr>結論</vt:lpstr>
      <vt:lpstr>提案法の利用(1/2)</vt:lpstr>
      <vt:lpstr>提案法の利用(2/2)</vt:lpstr>
      <vt:lpstr>PowerPoint プレゼンテーション</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naegawa-note</dc:creator>
  <cp:lastModifiedBy>naegawa-note</cp:lastModifiedBy>
  <cp:revision>223</cp:revision>
  <dcterms:created xsi:type="dcterms:W3CDTF">2013-07-08T03:45:14Z</dcterms:created>
  <dcterms:modified xsi:type="dcterms:W3CDTF">2013-07-26T03:26:15Z</dcterms:modified>
</cp:coreProperties>
</file>