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3"/>
  </p:notesMasterIdLst>
  <p:sldIdLst>
    <p:sldId id="257" r:id="rId2"/>
    <p:sldId id="259" r:id="rId3"/>
    <p:sldId id="309" r:id="rId4"/>
    <p:sldId id="275" r:id="rId5"/>
    <p:sldId id="352" r:id="rId6"/>
    <p:sldId id="353" r:id="rId7"/>
    <p:sldId id="310" r:id="rId8"/>
    <p:sldId id="260" r:id="rId9"/>
    <p:sldId id="262" r:id="rId10"/>
    <p:sldId id="311" r:id="rId11"/>
    <p:sldId id="264" r:id="rId12"/>
    <p:sldId id="312" r:id="rId13"/>
    <p:sldId id="267" r:id="rId14"/>
    <p:sldId id="374" r:id="rId15"/>
    <p:sldId id="268" r:id="rId16"/>
    <p:sldId id="269" r:id="rId17"/>
    <p:sldId id="270" r:id="rId18"/>
    <p:sldId id="273" r:id="rId19"/>
    <p:sldId id="272" r:id="rId20"/>
    <p:sldId id="354" r:id="rId21"/>
    <p:sldId id="358" r:id="rId22"/>
    <p:sldId id="279" r:id="rId23"/>
    <p:sldId id="283" r:id="rId24"/>
    <p:sldId id="294" r:id="rId25"/>
    <p:sldId id="375" r:id="rId26"/>
    <p:sldId id="376" r:id="rId27"/>
    <p:sldId id="377" r:id="rId28"/>
    <p:sldId id="336" r:id="rId29"/>
    <p:sldId id="361" r:id="rId30"/>
    <p:sldId id="360" r:id="rId31"/>
    <p:sldId id="363" r:id="rId32"/>
    <p:sldId id="364" r:id="rId33"/>
    <p:sldId id="365" r:id="rId34"/>
    <p:sldId id="370" r:id="rId35"/>
    <p:sldId id="346" r:id="rId36"/>
    <p:sldId id="356" r:id="rId37"/>
    <p:sldId id="348" r:id="rId38"/>
    <p:sldId id="355" r:id="rId39"/>
    <p:sldId id="359" r:id="rId40"/>
    <p:sldId id="369" r:id="rId41"/>
    <p:sldId id="357" r:id="rId4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80069" autoAdjust="0"/>
  </p:normalViewPr>
  <p:slideViewPr>
    <p:cSldViewPr>
      <p:cViewPr varScale="1">
        <p:scale>
          <a:sx n="55" d="100"/>
          <a:sy n="55" d="100"/>
        </p:scale>
        <p:origin x="-1758" y="-96"/>
      </p:cViewPr>
      <p:guideLst>
        <p:guide orient="horz" pos="2160"/>
        <p:guide pos="2880"/>
      </p:guideLst>
    </p:cSldViewPr>
  </p:slideViewPr>
  <p:outlineViewPr>
    <p:cViewPr>
      <p:scale>
        <a:sx n="33" d="100"/>
        <a:sy n="33" d="100"/>
      </p:scale>
      <p:origin x="0" y="1507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Mercury\profiles\hanada\My%20Documents\My%20Research%20Projects\Multi-MaxSAT\MM_Bundle_wpmaxsat_randome_wpm3sat.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Mercury\profiles\hanada\My%20Documents\My%20Research%20Projects\Multi-MaxSAT\MM_Bundle_wpmaxsat_crafted_auctions_auc-path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Mercury\profiles\hanada\My%20Documents\My%20Research%20Projects\Multi-MaxSAT\MM_Bundle_wpmaxsat_crafted_auctions_auc-scheduling.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6104218033351897E-2"/>
          <c:y val="0.13551548810021935"/>
          <c:w val="0.77160648479546112"/>
          <c:h val="0.77414102222729408"/>
        </c:manualLayout>
      </c:layout>
      <c:scatterChart>
        <c:scatterStyle val="lineMarker"/>
        <c:varyColors val="0"/>
        <c:ser>
          <c:idx val="0"/>
          <c:order val="0"/>
          <c:tx>
            <c:v>Bundle</c:v>
          </c:tx>
          <c:errBars>
            <c:errDir val="y"/>
            <c:errBarType val="both"/>
            <c:errValType val="cust"/>
            <c:noEndCap val="0"/>
            <c:plus>
              <c:numRef>
                <c:f>Sheet1!$B$93:$F$93</c:f>
                <c:numCache>
                  <c:formatCode>General</c:formatCode>
                  <c:ptCount val="5"/>
                  <c:pt idx="0">
                    <c:v>0.10088683221817341</c:v>
                  </c:pt>
                  <c:pt idx="1">
                    <c:v>8.1368754722337067E-2</c:v>
                  </c:pt>
                  <c:pt idx="2">
                    <c:v>0.15011335635597611</c:v>
                  </c:pt>
                  <c:pt idx="3">
                    <c:v>7.3254326931110336E-2</c:v>
                  </c:pt>
                  <c:pt idx="4">
                    <c:v>9.4295546919867745E-2</c:v>
                  </c:pt>
                </c:numCache>
              </c:numRef>
            </c:plus>
            <c:minus>
              <c:numRef>
                <c:f>Sheet1!$B$94:$F$94</c:f>
                <c:numCache>
                  <c:formatCode>General</c:formatCode>
                  <c:ptCount val="5"/>
                  <c:pt idx="0">
                    <c:v>8.3953717194950261E-2</c:v>
                  </c:pt>
                  <c:pt idx="1">
                    <c:v>0.12603306089699728</c:v>
                  </c:pt>
                  <c:pt idx="2">
                    <c:v>0.19810728203505856</c:v>
                  </c:pt>
                  <c:pt idx="3">
                    <c:v>0.12785281660102221</c:v>
                  </c:pt>
                  <c:pt idx="4">
                    <c:v>0.16281371536889533</c:v>
                  </c:pt>
                </c:numCache>
              </c:numRef>
            </c:minus>
            <c:spPr>
              <a:ln>
                <a:solidFill>
                  <a:schemeClr val="accent1">
                    <a:alpha val="75000"/>
                  </a:schemeClr>
                </a:solidFill>
              </a:ln>
            </c:spPr>
          </c:errBars>
          <c:xVal>
            <c:numRef>
              <c:f>Sheet1!$B$1:$F$1</c:f>
              <c:numCache>
                <c:formatCode>General</c:formatCode>
                <c:ptCount val="5"/>
                <c:pt idx="0">
                  <c:v>2</c:v>
                </c:pt>
                <c:pt idx="1">
                  <c:v>3</c:v>
                </c:pt>
                <c:pt idx="2">
                  <c:v>4</c:v>
                </c:pt>
                <c:pt idx="3">
                  <c:v>5</c:v>
                </c:pt>
                <c:pt idx="4">
                  <c:v>10</c:v>
                </c:pt>
              </c:numCache>
            </c:numRef>
          </c:xVal>
          <c:yVal>
            <c:numRef>
              <c:f>Sheet1!$B$92:$F$92</c:f>
              <c:numCache>
                <c:formatCode>General</c:formatCode>
                <c:ptCount val="5"/>
                <c:pt idx="0">
                  <c:v>0.85738648296804443</c:v>
                </c:pt>
                <c:pt idx="1">
                  <c:v>0.84938949468609637</c:v>
                </c:pt>
                <c:pt idx="2">
                  <c:v>0.72334678092967908</c:v>
                </c:pt>
                <c:pt idx="3">
                  <c:v>0.80464399646684504</c:v>
                </c:pt>
                <c:pt idx="4">
                  <c:v>0.70750793193852912</c:v>
                </c:pt>
              </c:numCache>
            </c:numRef>
          </c:yVal>
          <c:smooth val="0"/>
        </c:ser>
        <c:ser>
          <c:idx val="1"/>
          <c:order val="1"/>
          <c:tx>
            <c:strRef>
              <c:f>Sheet1!$G$1</c:f>
              <c:strCache>
                <c:ptCount val="1"/>
                <c:pt idx="0">
                  <c:v>Resolution</c:v>
                </c:pt>
              </c:strCache>
            </c:strRef>
          </c:tx>
          <c:marker>
            <c:symbol val="none"/>
          </c:marker>
          <c:xVal>
            <c:numRef>
              <c:f>(Sheet1!$B$1,Sheet1!$F$1)</c:f>
              <c:numCache>
                <c:formatCode>General</c:formatCode>
                <c:ptCount val="2"/>
                <c:pt idx="0">
                  <c:v>2</c:v>
                </c:pt>
                <c:pt idx="1">
                  <c:v>10</c:v>
                </c:pt>
              </c:numCache>
            </c:numRef>
          </c:xVal>
          <c:yVal>
            <c:numRef>
              <c:f>(Sheet1!$G$92,Sheet1!$G$92)</c:f>
              <c:numCache>
                <c:formatCode>General</c:formatCode>
                <c:ptCount val="2"/>
                <c:pt idx="0">
                  <c:v>0.81231190099867245</c:v>
                </c:pt>
                <c:pt idx="1">
                  <c:v>0.81231190099867245</c:v>
                </c:pt>
              </c:numCache>
            </c:numRef>
          </c:yVal>
          <c:smooth val="0"/>
        </c:ser>
        <c:dLbls>
          <c:showLegendKey val="0"/>
          <c:showVal val="0"/>
          <c:showCatName val="0"/>
          <c:showSerName val="0"/>
          <c:showPercent val="0"/>
          <c:showBubbleSize val="0"/>
        </c:dLbls>
        <c:axId val="97208192"/>
        <c:axId val="99467264"/>
      </c:scatterChart>
      <c:valAx>
        <c:axId val="97208192"/>
        <c:scaling>
          <c:orientation val="minMax"/>
          <c:max val="11"/>
          <c:min val="1"/>
        </c:scaling>
        <c:delete val="0"/>
        <c:axPos val="b"/>
        <c:title>
          <c:tx>
            <c:rich>
              <a:bodyPr/>
              <a:lstStyle/>
              <a:p>
                <a:pPr>
                  <a:defRPr/>
                </a:pPr>
                <a:r>
                  <a:rPr lang="ja-JP" altLang="en-US"/>
                  <a:t>分割数</a:t>
                </a:r>
              </a:p>
            </c:rich>
          </c:tx>
          <c:layout>
            <c:manualLayout>
              <c:xMode val="edge"/>
              <c:yMode val="edge"/>
              <c:x val="0.86093096317505768"/>
              <c:y val="0.92592592592592593"/>
            </c:manualLayout>
          </c:layout>
          <c:overlay val="0"/>
        </c:title>
        <c:numFmt formatCode="General" sourceLinked="1"/>
        <c:majorTickMark val="out"/>
        <c:minorTickMark val="none"/>
        <c:tickLblPos val="nextTo"/>
        <c:crossAx val="99467264"/>
        <c:crosses val="autoZero"/>
        <c:crossBetween val="midCat"/>
      </c:valAx>
      <c:valAx>
        <c:axId val="99467264"/>
        <c:scaling>
          <c:orientation val="minMax"/>
          <c:max val="1"/>
          <c:min val="0.5"/>
        </c:scaling>
        <c:delete val="0"/>
        <c:axPos val="l"/>
        <c:majorGridlines/>
        <c:title>
          <c:tx>
            <c:rich>
              <a:bodyPr rot="0" vert="horz"/>
              <a:lstStyle/>
              <a:p>
                <a:pPr>
                  <a:defRPr/>
                </a:pPr>
                <a:r>
                  <a:rPr lang="ja-JP" altLang="en-US"/>
                  <a:t>下界値</a:t>
                </a:r>
                <a:r>
                  <a:rPr lang="en-US" altLang="ja-JP"/>
                  <a:t>/</a:t>
                </a:r>
                <a:r>
                  <a:rPr lang="ja-JP" altLang="en-US"/>
                  <a:t>最適値</a:t>
                </a:r>
              </a:p>
            </c:rich>
          </c:tx>
          <c:layout>
            <c:manualLayout>
              <c:xMode val="edge"/>
              <c:yMode val="edge"/>
              <c:x val="1.3468013468013467E-2"/>
              <c:y val="3.7883779020376075E-2"/>
            </c:manualLayout>
          </c:layout>
          <c:overlay val="0"/>
        </c:title>
        <c:numFmt formatCode="#,##0.00_ " sourceLinked="0"/>
        <c:majorTickMark val="out"/>
        <c:minorTickMark val="none"/>
        <c:tickLblPos val="nextTo"/>
        <c:crossAx val="97208192"/>
        <c:crosses val="autoZero"/>
        <c:crossBetween val="midCat"/>
      </c:valAx>
    </c:plotArea>
    <c:legend>
      <c:legendPos val="r"/>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6104218033351897E-2"/>
          <c:y val="0.13551548810021935"/>
          <c:w val="0.77160648479546112"/>
          <c:h val="0.77414102222729408"/>
        </c:manualLayout>
      </c:layout>
      <c:scatterChart>
        <c:scatterStyle val="lineMarker"/>
        <c:varyColors val="0"/>
        <c:ser>
          <c:idx val="0"/>
          <c:order val="0"/>
          <c:tx>
            <c:v>Bundle</c:v>
          </c:tx>
          <c:errBars>
            <c:errDir val="y"/>
            <c:errBarType val="both"/>
            <c:errValType val="cust"/>
            <c:noEndCap val="0"/>
            <c:plus>
              <c:numRef>
                <c:f>Sheet1!$B$33:$F$33</c:f>
                <c:numCache>
                  <c:formatCode>General</c:formatCode>
                  <c:ptCount val="5"/>
                  <c:pt idx="0">
                    <c:v>0.16652439708639521</c:v>
                  </c:pt>
                  <c:pt idx="1">
                    <c:v>4.5191772065082153E-2</c:v>
                  </c:pt>
                  <c:pt idx="2">
                    <c:v>0</c:v>
                  </c:pt>
                  <c:pt idx="3">
                    <c:v>0</c:v>
                  </c:pt>
                  <c:pt idx="4">
                    <c:v>0</c:v>
                  </c:pt>
                </c:numCache>
              </c:numRef>
            </c:plus>
            <c:minus>
              <c:numRef>
                <c:f>Sheet1!$B$34:$F$34</c:f>
                <c:numCache>
                  <c:formatCode>General</c:formatCode>
                  <c:ptCount val="5"/>
                  <c:pt idx="0">
                    <c:v>8.0958276597739534E-2</c:v>
                  </c:pt>
                  <c:pt idx="1">
                    <c:v>1.900975409665617E-3</c:v>
                  </c:pt>
                  <c:pt idx="2">
                    <c:v>0</c:v>
                  </c:pt>
                  <c:pt idx="3">
                    <c:v>0</c:v>
                  </c:pt>
                  <c:pt idx="4">
                    <c:v>0</c:v>
                  </c:pt>
                </c:numCache>
              </c:numRef>
            </c:minus>
            <c:spPr>
              <a:ln>
                <a:solidFill>
                  <a:schemeClr val="accent1">
                    <a:alpha val="75000"/>
                  </a:schemeClr>
                </a:solidFill>
              </a:ln>
            </c:spPr>
          </c:errBars>
          <c:xVal>
            <c:numLit>
              <c:formatCode>General</c:formatCode>
              <c:ptCount val="5"/>
              <c:pt idx="0">
                <c:v>2</c:v>
              </c:pt>
              <c:pt idx="1">
                <c:v>3</c:v>
              </c:pt>
              <c:pt idx="2">
                <c:v>4</c:v>
              </c:pt>
              <c:pt idx="3">
                <c:v>5</c:v>
              </c:pt>
              <c:pt idx="4">
                <c:v>10</c:v>
              </c:pt>
            </c:numLit>
          </c:xVal>
          <c:yVal>
            <c:numRef>
              <c:f>Sheet1!$B$32:$F$32</c:f>
              <c:numCache>
                <c:formatCode>General</c:formatCode>
                <c:ptCount val="5"/>
                <c:pt idx="0">
                  <c:v>8.0958276597739534E-2</c:v>
                </c:pt>
                <c:pt idx="1">
                  <c:v>1.900975409665617E-3</c:v>
                </c:pt>
                <c:pt idx="2">
                  <c:v>0</c:v>
                </c:pt>
                <c:pt idx="3">
                  <c:v>0</c:v>
                </c:pt>
                <c:pt idx="4">
                  <c:v>0</c:v>
                </c:pt>
              </c:numCache>
            </c:numRef>
          </c:yVal>
          <c:smooth val="0"/>
        </c:ser>
        <c:ser>
          <c:idx val="1"/>
          <c:order val="1"/>
          <c:tx>
            <c:v>Resolution</c:v>
          </c:tx>
          <c:marker>
            <c:symbol val="none"/>
          </c:marker>
          <c:xVal>
            <c:numLit>
              <c:formatCode>General</c:formatCode>
              <c:ptCount val="2"/>
              <c:pt idx="0">
                <c:v>2</c:v>
              </c:pt>
              <c:pt idx="1">
                <c:v>10</c:v>
              </c:pt>
            </c:numLit>
          </c:xVal>
          <c:yVal>
            <c:numRef>
              <c:f>(Sheet1!$G$32,Sheet1!$G$32)</c:f>
              <c:numCache>
                <c:formatCode>General</c:formatCode>
                <c:ptCount val="2"/>
                <c:pt idx="0">
                  <c:v>0</c:v>
                </c:pt>
                <c:pt idx="1">
                  <c:v>0</c:v>
                </c:pt>
              </c:numCache>
            </c:numRef>
          </c:yVal>
          <c:smooth val="0"/>
        </c:ser>
        <c:dLbls>
          <c:showLegendKey val="0"/>
          <c:showVal val="0"/>
          <c:showCatName val="0"/>
          <c:showSerName val="0"/>
          <c:showPercent val="0"/>
          <c:showBubbleSize val="0"/>
        </c:dLbls>
        <c:axId val="100813056"/>
        <c:axId val="100823424"/>
      </c:scatterChart>
      <c:valAx>
        <c:axId val="100813056"/>
        <c:scaling>
          <c:orientation val="minMax"/>
          <c:max val="11"/>
          <c:min val="1"/>
        </c:scaling>
        <c:delete val="0"/>
        <c:axPos val="b"/>
        <c:title>
          <c:tx>
            <c:rich>
              <a:bodyPr/>
              <a:lstStyle/>
              <a:p>
                <a:pPr>
                  <a:defRPr/>
                </a:pPr>
                <a:r>
                  <a:rPr lang="ja-JP" altLang="en-US"/>
                  <a:t>分割数</a:t>
                </a:r>
              </a:p>
            </c:rich>
          </c:tx>
          <c:layout>
            <c:manualLayout>
              <c:xMode val="edge"/>
              <c:yMode val="edge"/>
              <c:x val="0.86093096317505768"/>
              <c:y val="0.92592592592592593"/>
            </c:manualLayout>
          </c:layout>
          <c:overlay val="0"/>
        </c:title>
        <c:numFmt formatCode="General" sourceLinked="1"/>
        <c:majorTickMark val="out"/>
        <c:minorTickMark val="none"/>
        <c:tickLblPos val="nextTo"/>
        <c:crossAx val="100823424"/>
        <c:crosses val="autoZero"/>
        <c:crossBetween val="midCat"/>
      </c:valAx>
      <c:valAx>
        <c:axId val="100823424"/>
        <c:scaling>
          <c:orientation val="minMax"/>
        </c:scaling>
        <c:delete val="0"/>
        <c:axPos val="l"/>
        <c:majorGridlines/>
        <c:title>
          <c:tx>
            <c:rich>
              <a:bodyPr rot="0" vert="horz"/>
              <a:lstStyle/>
              <a:p>
                <a:pPr>
                  <a:defRPr/>
                </a:pPr>
                <a:r>
                  <a:rPr lang="ja-JP" altLang="en-US"/>
                  <a:t>下界値</a:t>
                </a:r>
                <a:r>
                  <a:rPr lang="en-US" altLang="ja-JP"/>
                  <a:t>/</a:t>
                </a:r>
                <a:r>
                  <a:rPr lang="ja-JP" altLang="en-US"/>
                  <a:t>最適値</a:t>
                </a:r>
              </a:p>
            </c:rich>
          </c:tx>
          <c:layout>
            <c:manualLayout>
              <c:xMode val="edge"/>
              <c:yMode val="edge"/>
              <c:x val="1.3468013468013467E-2"/>
              <c:y val="3.7883779020376075E-2"/>
            </c:manualLayout>
          </c:layout>
          <c:overlay val="0"/>
        </c:title>
        <c:numFmt formatCode="#,##0.00_ " sourceLinked="0"/>
        <c:majorTickMark val="out"/>
        <c:minorTickMark val="none"/>
        <c:tickLblPos val="nextTo"/>
        <c:crossAx val="100813056"/>
        <c:crosses val="autoZero"/>
        <c:crossBetween val="midCat"/>
      </c:valAx>
    </c:plotArea>
    <c:legend>
      <c:legendPos val="r"/>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6104218033351897E-2"/>
          <c:y val="0.13551548810021935"/>
          <c:w val="0.77160648479546112"/>
          <c:h val="0.77414102222729408"/>
        </c:manualLayout>
      </c:layout>
      <c:scatterChart>
        <c:scatterStyle val="lineMarker"/>
        <c:varyColors val="0"/>
        <c:ser>
          <c:idx val="0"/>
          <c:order val="0"/>
          <c:tx>
            <c:v>Bundle</c:v>
          </c:tx>
          <c:errBars>
            <c:errDir val="y"/>
            <c:errBarType val="both"/>
            <c:errValType val="cust"/>
            <c:noEndCap val="0"/>
            <c:plus>
              <c:numRef>
                <c:f>Sheet1!$B$89:$F$89</c:f>
                <c:numCache>
                  <c:formatCode>General</c:formatCode>
                  <c:ptCount val="5"/>
                  <c:pt idx="0">
                    <c:v>4.8435680729020603E-2</c:v>
                  </c:pt>
                  <c:pt idx="1">
                    <c:v>5.0138343975511979E-2</c:v>
                  </c:pt>
                  <c:pt idx="2">
                    <c:v>0.11668730186245457</c:v>
                  </c:pt>
                  <c:pt idx="3">
                    <c:v>3.0904269636203408E-2</c:v>
                  </c:pt>
                  <c:pt idx="4">
                    <c:v>5.6548775559017161E-2</c:v>
                  </c:pt>
                </c:numCache>
              </c:numRef>
            </c:plus>
            <c:minus>
              <c:numRef>
                <c:f>Sheet1!$B$90:$F$90</c:f>
                <c:numCache>
                  <c:formatCode>General</c:formatCode>
                  <c:ptCount val="5"/>
                  <c:pt idx="0">
                    <c:v>6.4441379517825026E-2</c:v>
                  </c:pt>
                  <c:pt idx="1">
                    <c:v>0.11256935622318121</c:v>
                  </c:pt>
                  <c:pt idx="2">
                    <c:v>0.14359402306713676</c:v>
                  </c:pt>
                  <c:pt idx="3">
                    <c:v>6.1968051007483149E-2</c:v>
                  </c:pt>
                  <c:pt idx="4">
                    <c:v>0.11220387717370517</c:v>
                  </c:pt>
                </c:numCache>
              </c:numRef>
            </c:minus>
            <c:spPr>
              <a:ln>
                <a:solidFill>
                  <a:schemeClr val="accent1">
                    <a:alpha val="75000"/>
                  </a:schemeClr>
                </a:solidFill>
              </a:ln>
            </c:spPr>
          </c:errBars>
          <c:xVal>
            <c:numLit>
              <c:formatCode>General</c:formatCode>
              <c:ptCount val="5"/>
              <c:pt idx="0">
                <c:v>2</c:v>
              </c:pt>
              <c:pt idx="1">
                <c:v>3</c:v>
              </c:pt>
              <c:pt idx="2">
                <c:v>4</c:v>
              </c:pt>
              <c:pt idx="3">
                <c:v>5</c:v>
              </c:pt>
              <c:pt idx="4">
                <c:v>10</c:v>
              </c:pt>
            </c:numLit>
          </c:xVal>
          <c:yVal>
            <c:numRef>
              <c:f>Sheet1!$B$88:$F$88</c:f>
              <c:numCache>
                <c:formatCode>General</c:formatCode>
                <c:ptCount val="5"/>
                <c:pt idx="0">
                  <c:v>0.93607622794700984</c:v>
                </c:pt>
                <c:pt idx="1">
                  <c:v>0.94365170449474822</c:v>
                </c:pt>
                <c:pt idx="2">
                  <c:v>0.84985436400130754</c:v>
                </c:pt>
                <c:pt idx="3">
                  <c:v>0.93842011041534223</c:v>
                </c:pt>
                <c:pt idx="4">
                  <c:v>0.88706873450583923</c:v>
                </c:pt>
              </c:numCache>
            </c:numRef>
          </c:yVal>
          <c:smooth val="0"/>
        </c:ser>
        <c:ser>
          <c:idx val="1"/>
          <c:order val="1"/>
          <c:tx>
            <c:strRef>
              <c:f>Sheet1!$G$1</c:f>
              <c:strCache>
                <c:ptCount val="1"/>
                <c:pt idx="0">
                  <c:v>Resolution</c:v>
                </c:pt>
              </c:strCache>
            </c:strRef>
          </c:tx>
          <c:marker>
            <c:symbol val="none"/>
          </c:marker>
          <c:xVal>
            <c:numRef>
              <c:f>(Sheet1!$B$1,Sheet1!$F$1)</c:f>
              <c:numCache>
                <c:formatCode>General</c:formatCode>
                <c:ptCount val="2"/>
                <c:pt idx="0">
                  <c:v>2</c:v>
                </c:pt>
                <c:pt idx="1">
                  <c:v>10</c:v>
                </c:pt>
              </c:numCache>
            </c:numRef>
          </c:xVal>
          <c:yVal>
            <c:numRef>
              <c:f>(Sheet1!$G$88,Sheet1!$G$88)</c:f>
              <c:numCache>
                <c:formatCode>General</c:formatCode>
                <c:ptCount val="2"/>
                <c:pt idx="0">
                  <c:v>0.8557770054551177</c:v>
                </c:pt>
                <c:pt idx="1">
                  <c:v>0.8557770054551177</c:v>
                </c:pt>
              </c:numCache>
            </c:numRef>
          </c:yVal>
          <c:smooth val="0"/>
        </c:ser>
        <c:dLbls>
          <c:showLegendKey val="0"/>
          <c:showVal val="0"/>
          <c:showCatName val="0"/>
          <c:showSerName val="0"/>
          <c:showPercent val="0"/>
          <c:showBubbleSize val="0"/>
        </c:dLbls>
        <c:axId val="97323648"/>
        <c:axId val="97329920"/>
      </c:scatterChart>
      <c:valAx>
        <c:axId val="97323648"/>
        <c:scaling>
          <c:orientation val="minMax"/>
          <c:max val="11"/>
          <c:min val="1"/>
        </c:scaling>
        <c:delete val="0"/>
        <c:axPos val="b"/>
        <c:title>
          <c:tx>
            <c:rich>
              <a:bodyPr/>
              <a:lstStyle/>
              <a:p>
                <a:pPr>
                  <a:defRPr/>
                </a:pPr>
                <a:r>
                  <a:rPr lang="ja-JP" altLang="en-US"/>
                  <a:t>分割数</a:t>
                </a:r>
              </a:p>
            </c:rich>
          </c:tx>
          <c:layout>
            <c:manualLayout>
              <c:xMode val="edge"/>
              <c:yMode val="edge"/>
              <c:x val="0.86093096317505768"/>
              <c:y val="0.92592592592592593"/>
            </c:manualLayout>
          </c:layout>
          <c:overlay val="0"/>
        </c:title>
        <c:numFmt formatCode="General" sourceLinked="1"/>
        <c:majorTickMark val="out"/>
        <c:minorTickMark val="none"/>
        <c:tickLblPos val="nextTo"/>
        <c:crossAx val="97329920"/>
        <c:crosses val="autoZero"/>
        <c:crossBetween val="midCat"/>
      </c:valAx>
      <c:valAx>
        <c:axId val="97329920"/>
        <c:scaling>
          <c:orientation val="minMax"/>
          <c:max val="1"/>
          <c:min val="0.70000000000000007"/>
        </c:scaling>
        <c:delete val="0"/>
        <c:axPos val="l"/>
        <c:majorGridlines/>
        <c:title>
          <c:tx>
            <c:rich>
              <a:bodyPr rot="0" vert="horz"/>
              <a:lstStyle/>
              <a:p>
                <a:pPr>
                  <a:defRPr/>
                </a:pPr>
                <a:r>
                  <a:rPr lang="ja-JP" altLang="en-US"/>
                  <a:t>下界値</a:t>
                </a:r>
                <a:r>
                  <a:rPr lang="en-US" altLang="ja-JP"/>
                  <a:t>/</a:t>
                </a:r>
                <a:r>
                  <a:rPr lang="ja-JP" altLang="en-US"/>
                  <a:t>最適値</a:t>
                </a:r>
              </a:p>
            </c:rich>
          </c:tx>
          <c:layout>
            <c:manualLayout>
              <c:xMode val="edge"/>
              <c:yMode val="edge"/>
              <c:x val="1.3468013468013467E-2"/>
              <c:y val="3.7883779020376075E-2"/>
            </c:manualLayout>
          </c:layout>
          <c:overlay val="0"/>
        </c:title>
        <c:numFmt formatCode="#,##0.00_ " sourceLinked="0"/>
        <c:majorTickMark val="out"/>
        <c:minorTickMark val="none"/>
        <c:tickLblPos val="nextTo"/>
        <c:crossAx val="97323648"/>
        <c:crosses val="autoZero"/>
        <c:crossBetween val="midCat"/>
      </c:valAx>
    </c:plotArea>
    <c:legend>
      <c:legendPos val="r"/>
      <c:layout/>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6104218033351897E-2"/>
          <c:y val="0.13551548810021935"/>
          <c:w val="0.77160648479546112"/>
          <c:h val="0.77414102222729408"/>
        </c:manualLayout>
      </c:layout>
      <c:scatterChart>
        <c:scatterStyle val="lineMarker"/>
        <c:varyColors val="0"/>
        <c:ser>
          <c:idx val="0"/>
          <c:order val="0"/>
          <c:tx>
            <c:v>Bundle</c:v>
          </c:tx>
          <c:errBars>
            <c:errDir val="y"/>
            <c:errBarType val="both"/>
            <c:errValType val="cust"/>
            <c:noEndCap val="0"/>
            <c:plus>
              <c:numRef>
                <c:f>Sheet1!$B$87:$F$87</c:f>
                <c:numCache>
                  <c:formatCode>General</c:formatCode>
                  <c:ptCount val="5"/>
                  <c:pt idx="0">
                    <c:v>5.9938238653980735E-2</c:v>
                  </c:pt>
                  <c:pt idx="1">
                    <c:v>9.2703597350152545E-2</c:v>
                  </c:pt>
                  <c:pt idx="2">
                    <c:v>0.23861508971491963</c:v>
                  </c:pt>
                  <c:pt idx="3">
                    <c:v>4.4096111112264413E-2</c:v>
                  </c:pt>
                  <c:pt idx="4">
                    <c:v>8.0376764706687198E-2</c:v>
                  </c:pt>
                </c:numCache>
              </c:numRef>
            </c:plus>
            <c:minus>
              <c:numRef>
                <c:f>Sheet1!$B$88:$F$88</c:f>
                <c:numCache>
                  <c:formatCode>General</c:formatCode>
                  <c:ptCount val="5"/>
                  <c:pt idx="0">
                    <c:v>7.5783399127365647E-2</c:v>
                  </c:pt>
                  <c:pt idx="1">
                    <c:v>0.18023562510275148</c:v>
                  </c:pt>
                  <c:pt idx="2">
                    <c:v>0.19368075585623118</c:v>
                  </c:pt>
                  <c:pt idx="3">
                    <c:v>8.827875914908867E-2</c:v>
                  </c:pt>
                  <c:pt idx="4">
                    <c:v>6.284296387690691E-2</c:v>
                  </c:pt>
                </c:numCache>
              </c:numRef>
            </c:minus>
            <c:spPr>
              <a:ln>
                <a:solidFill>
                  <a:schemeClr val="accent1">
                    <a:alpha val="75000"/>
                  </a:schemeClr>
                </a:solidFill>
              </a:ln>
            </c:spPr>
          </c:errBars>
          <c:xVal>
            <c:numLit>
              <c:formatCode>General</c:formatCode>
              <c:ptCount val="5"/>
              <c:pt idx="0">
                <c:v>2</c:v>
              </c:pt>
              <c:pt idx="1">
                <c:v>3</c:v>
              </c:pt>
              <c:pt idx="2">
                <c:v>4</c:v>
              </c:pt>
              <c:pt idx="3">
                <c:v>5</c:v>
              </c:pt>
              <c:pt idx="4">
                <c:v>10</c:v>
              </c:pt>
            </c:numLit>
          </c:xVal>
          <c:yVal>
            <c:numRef>
              <c:f>Sheet1!$B$86:$F$86</c:f>
              <c:numCache>
                <c:formatCode>General</c:formatCode>
                <c:ptCount val="5"/>
                <c:pt idx="0">
                  <c:v>0.79094615629896381</c:v>
                </c:pt>
                <c:pt idx="1">
                  <c:v>0.88682932681504045</c:v>
                </c:pt>
                <c:pt idx="2">
                  <c:v>0.69078544681004939</c:v>
                </c:pt>
                <c:pt idx="3">
                  <c:v>0.91603554903487605</c:v>
                </c:pt>
                <c:pt idx="4">
                  <c:v>0.82675410036356112</c:v>
                </c:pt>
              </c:numCache>
            </c:numRef>
          </c:yVal>
          <c:smooth val="0"/>
        </c:ser>
        <c:ser>
          <c:idx val="1"/>
          <c:order val="1"/>
          <c:tx>
            <c:v>Resolution</c:v>
          </c:tx>
          <c:marker>
            <c:symbol val="none"/>
          </c:marker>
          <c:xVal>
            <c:numLit>
              <c:formatCode>General</c:formatCode>
              <c:ptCount val="2"/>
              <c:pt idx="0">
                <c:v>2</c:v>
              </c:pt>
              <c:pt idx="1">
                <c:v>10</c:v>
              </c:pt>
            </c:numLit>
          </c:xVal>
          <c:yVal>
            <c:numRef>
              <c:f>(Sheet1!$G$86,Sheet1!$G$86)</c:f>
              <c:numCache>
                <c:formatCode>General</c:formatCode>
                <c:ptCount val="2"/>
                <c:pt idx="0">
                  <c:v>0.75203672450686265</c:v>
                </c:pt>
                <c:pt idx="1">
                  <c:v>0.75203672450686265</c:v>
                </c:pt>
              </c:numCache>
            </c:numRef>
          </c:yVal>
          <c:smooth val="0"/>
        </c:ser>
        <c:dLbls>
          <c:showLegendKey val="0"/>
          <c:showVal val="0"/>
          <c:showCatName val="0"/>
          <c:showSerName val="0"/>
          <c:showPercent val="0"/>
          <c:showBubbleSize val="0"/>
        </c:dLbls>
        <c:axId val="97369088"/>
        <c:axId val="97379456"/>
      </c:scatterChart>
      <c:valAx>
        <c:axId val="97369088"/>
        <c:scaling>
          <c:orientation val="minMax"/>
          <c:max val="11"/>
          <c:min val="1"/>
        </c:scaling>
        <c:delete val="0"/>
        <c:axPos val="b"/>
        <c:title>
          <c:tx>
            <c:rich>
              <a:bodyPr/>
              <a:lstStyle/>
              <a:p>
                <a:pPr>
                  <a:defRPr/>
                </a:pPr>
                <a:r>
                  <a:rPr lang="ja-JP" altLang="en-US"/>
                  <a:t>分割数</a:t>
                </a:r>
              </a:p>
            </c:rich>
          </c:tx>
          <c:layout>
            <c:manualLayout>
              <c:xMode val="edge"/>
              <c:yMode val="edge"/>
              <c:x val="0.86093096317505768"/>
              <c:y val="0.92592592592592593"/>
            </c:manualLayout>
          </c:layout>
          <c:overlay val="0"/>
        </c:title>
        <c:numFmt formatCode="General" sourceLinked="1"/>
        <c:majorTickMark val="out"/>
        <c:minorTickMark val="none"/>
        <c:tickLblPos val="nextTo"/>
        <c:crossAx val="97379456"/>
        <c:crosses val="autoZero"/>
        <c:crossBetween val="midCat"/>
      </c:valAx>
      <c:valAx>
        <c:axId val="97379456"/>
        <c:scaling>
          <c:orientation val="minMax"/>
          <c:max val="1"/>
          <c:min val="0.4"/>
        </c:scaling>
        <c:delete val="0"/>
        <c:axPos val="l"/>
        <c:majorGridlines/>
        <c:title>
          <c:tx>
            <c:rich>
              <a:bodyPr rot="0" vert="horz"/>
              <a:lstStyle/>
              <a:p>
                <a:pPr>
                  <a:defRPr/>
                </a:pPr>
                <a:r>
                  <a:rPr lang="ja-JP" altLang="en-US"/>
                  <a:t>下界値</a:t>
                </a:r>
                <a:r>
                  <a:rPr lang="en-US" altLang="ja-JP"/>
                  <a:t>/</a:t>
                </a:r>
                <a:r>
                  <a:rPr lang="ja-JP" altLang="en-US"/>
                  <a:t>最適値</a:t>
                </a:r>
              </a:p>
            </c:rich>
          </c:tx>
          <c:layout>
            <c:manualLayout>
              <c:xMode val="edge"/>
              <c:yMode val="edge"/>
              <c:x val="1.3468013468013467E-2"/>
              <c:y val="3.7883779020376075E-2"/>
            </c:manualLayout>
          </c:layout>
          <c:overlay val="0"/>
        </c:title>
        <c:numFmt formatCode="#,##0.00_ " sourceLinked="0"/>
        <c:majorTickMark val="out"/>
        <c:minorTickMark val="none"/>
        <c:tickLblPos val="nextTo"/>
        <c:crossAx val="97369088"/>
        <c:crosses val="autoZero"/>
        <c:crossBetween val="midCat"/>
      </c:valAx>
    </c:plotArea>
    <c:legend>
      <c:legendPos val="r"/>
      <c:layout/>
      <c:overlay val="0"/>
    </c:legend>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8" Type="http://schemas.openxmlformats.org/officeDocument/2006/relationships/image" Target="../media/image38.wmf"/><Relationship Id="rId3" Type="http://schemas.openxmlformats.org/officeDocument/2006/relationships/image" Target="../media/image18.wmf"/><Relationship Id="rId7" Type="http://schemas.openxmlformats.org/officeDocument/2006/relationships/image" Target="../media/image37.wmf"/><Relationship Id="rId2" Type="http://schemas.openxmlformats.org/officeDocument/2006/relationships/image" Target="../media/image17.wmf"/><Relationship Id="rId1" Type="http://schemas.openxmlformats.org/officeDocument/2006/relationships/image" Target="../media/image16.wmf"/><Relationship Id="rId6" Type="http://schemas.openxmlformats.org/officeDocument/2006/relationships/image" Target="../media/image36.wmf"/><Relationship Id="rId5" Type="http://schemas.openxmlformats.org/officeDocument/2006/relationships/image" Target="../media/image35.wmf"/><Relationship Id="rId10" Type="http://schemas.openxmlformats.org/officeDocument/2006/relationships/image" Target="../media/image40.wmf"/><Relationship Id="rId4" Type="http://schemas.openxmlformats.org/officeDocument/2006/relationships/image" Target="../media/image19.wmf"/><Relationship Id="rId9" Type="http://schemas.openxmlformats.org/officeDocument/2006/relationships/image" Target="../media/image39.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42.wmf"/><Relationship Id="rId1" Type="http://schemas.openxmlformats.org/officeDocument/2006/relationships/image" Target="../media/image41.wmf"/></Relationships>
</file>

<file path=ppt/drawings/_rels/vmlDrawing12.vml.rels><?xml version="1.0" encoding="UTF-8" standalone="yes"?>
<Relationships xmlns="http://schemas.openxmlformats.org/package/2006/relationships"><Relationship Id="rId8" Type="http://schemas.openxmlformats.org/officeDocument/2006/relationships/image" Target="../media/image50.wmf"/><Relationship Id="rId3" Type="http://schemas.openxmlformats.org/officeDocument/2006/relationships/image" Target="../media/image45.wmf"/><Relationship Id="rId7" Type="http://schemas.openxmlformats.org/officeDocument/2006/relationships/image" Target="../media/image49.wmf"/><Relationship Id="rId12" Type="http://schemas.openxmlformats.org/officeDocument/2006/relationships/image" Target="../media/image54.wmf"/><Relationship Id="rId2" Type="http://schemas.openxmlformats.org/officeDocument/2006/relationships/image" Target="../media/image44.wmf"/><Relationship Id="rId1" Type="http://schemas.openxmlformats.org/officeDocument/2006/relationships/image" Target="../media/image43.wmf"/><Relationship Id="rId6" Type="http://schemas.openxmlformats.org/officeDocument/2006/relationships/image" Target="../media/image48.wmf"/><Relationship Id="rId11" Type="http://schemas.openxmlformats.org/officeDocument/2006/relationships/image" Target="../media/image53.wmf"/><Relationship Id="rId5" Type="http://schemas.openxmlformats.org/officeDocument/2006/relationships/image" Target="../media/image47.wmf"/><Relationship Id="rId10" Type="http://schemas.openxmlformats.org/officeDocument/2006/relationships/image" Target="../media/image52.wmf"/><Relationship Id="rId4" Type="http://schemas.openxmlformats.org/officeDocument/2006/relationships/image" Target="../media/image46.wmf"/><Relationship Id="rId9" Type="http://schemas.openxmlformats.org/officeDocument/2006/relationships/image" Target="../media/image51.wmf"/></Relationships>
</file>

<file path=ppt/drawings/_rels/vmlDrawing13.vml.rels><?xml version="1.0" encoding="UTF-8" standalone="yes"?>
<Relationships xmlns="http://schemas.openxmlformats.org/package/2006/relationships"><Relationship Id="rId8" Type="http://schemas.openxmlformats.org/officeDocument/2006/relationships/image" Target="../media/image61.wmf"/><Relationship Id="rId3" Type="http://schemas.openxmlformats.org/officeDocument/2006/relationships/image" Target="../media/image56.wmf"/><Relationship Id="rId7" Type="http://schemas.openxmlformats.org/officeDocument/2006/relationships/image" Target="../media/image60.wmf"/><Relationship Id="rId12" Type="http://schemas.openxmlformats.org/officeDocument/2006/relationships/image" Target="../media/image53.wmf"/><Relationship Id="rId2" Type="http://schemas.openxmlformats.org/officeDocument/2006/relationships/image" Target="../media/image55.wmf"/><Relationship Id="rId1" Type="http://schemas.openxmlformats.org/officeDocument/2006/relationships/image" Target="../media/image54.wmf"/><Relationship Id="rId6" Type="http://schemas.openxmlformats.org/officeDocument/2006/relationships/image" Target="../media/image59.wmf"/><Relationship Id="rId11" Type="http://schemas.openxmlformats.org/officeDocument/2006/relationships/image" Target="../media/image51.wmf"/><Relationship Id="rId5" Type="http://schemas.openxmlformats.org/officeDocument/2006/relationships/image" Target="../media/image58.wmf"/><Relationship Id="rId10" Type="http://schemas.openxmlformats.org/officeDocument/2006/relationships/image" Target="../media/image50.wmf"/><Relationship Id="rId4" Type="http://schemas.openxmlformats.org/officeDocument/2006/relationships/image" Target="../media/image57.wmf"/><Relationship Id="rId9" Type="http://schemas.openxmlformats.org/officeDocument/2006/relationships/image" Target="../media/image49.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6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 Id="rId6" Type="http://schemas.openxmlformats.org/officeDocument/2006/relationships/image" Target="../media/image12.wmf"/><Relationship Id="rId5" Type="http://schemas.openxmlformats.org/officeDocument/2006/relationships/image" Target="../media/image11.wmf"/><Relationship Id="rId4"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23.wmf"/><Relationship Id="rId3" Type="http://schemas.openxmlformats.org/officeDocument/2006/relationships/image" Target="../media/image18.wmf"/><Relationship Id="rId7" Type="http://schemas.openxmlformats.org/officeDocument/2006/relationships/image" Target="../media/image22.wmf"/><Relationship Id="rId2" Type="http://schemas.openxmlformats.org/officeDocument/2006/relationships/image" Target="../media/image17.wmf"/><Relationship Id="rId1" Type="http://schemas.openxmlformats.org/officeDocument/2006/relationships/image" Target="../media/image16.wmf"/><Relationship Id="rId6" Type="http://schemas.openxmlformats.org/officeDocument/2006/relationships/image" Target="../media/image21.wmf"/><Relationship Id="rId5" Type="http://schemas.openxmlformats.org/officeDocument/2006/relationships/image" Target="../media/image20.wmf"/><Relationship Id="rId10" Type="http://schemas.openxmlformats.org/officeDocument/2006/relationships/image" Target="../media/image25.wmf"/><Relationship Id="rId4" Type="http://schemas.openxmlformats.org/officeDocument/2006/relationships/image" Target="../media/image19.wmf"/><Relationship Id="rId9" Type="http://schemas.openxmlformats.org/officeDocument/2006/relationships/image" Target="../media/image24.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26.wmf"/><Relationship Id="rId4" Type="http://schemas.openxmlformats.org/officeDocument/2006/relationships/image" Target="../media/image29.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31.wmf"/><Relationship Id="rId1" Type="http://schemas.openxmlformats.org/officeDocument/2006/relationships/image" Target="../media/image30.wmf"/><Relationship Id="rId4" Type="http://schemas.openxmlformats.org/officeDocument/2006/relationships/image" Target="../media/image33.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34.wmf"/><Relationship Id="rId1" Type="http://schemas.openxmlformats.org/officeDocument/2006/relationships/image" Target="../media/image3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E36FFF-FE4C-4951-AAD3-CFFD91F7A64A}" type="datetimeFigureOut">
              <a:rPr kumimoji="1" lang="ja-JP" altLang="en-US" smtClean="0"/>
              <a:t>2013/7/26</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0F670B-96D4-4234-BFCE-513B10E5A586}" type="slidenum">
              <a:rPr kumimoji="1" lang="ja-JP" altLang="en-US" smtClean="0"/>
              <a:t>‹#›</a:t>
            </a:fld>
            <a:endParaRPr kumimoji="1" lang="ja-JP" altLang="en-US"/>
          </a:p>
        </p:txBody>
      </p:sp>
    </p:spTree>
    <p:extLst>
      <p:ext uri="{BB962C8B-B14F-4D97-AF65-F5344CB8AC3E}">
        <p14:creationId xmlns:p14="http://schemas.microsoft.com/office/powerpoint/2010/main" val="44944929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神戸</a:t>
            </a:r>
            <a:r>
              <a:rPr kumimoji="1" lang="ja-JP" altLang="en-US" dirty="0" smtClean="0"/>
              <a:t>大学大学院　海事科学研究科の花田が発表します。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A1742024-DD9A-4572-A596-4E9D78C03E84}" type="slidenum">
              <a:rPr kumimoji="1" lang="ja-JP" altLang="en-US" smtClean="0"/>
              <a:t>1</a:t>
            </a:fld>
            <a:endParaRPr kumimoji="1" lang="ja-JP" altLang="en-US"/>
          </a:p>
        </p:txBody>
      </p:sp>
    </p:spTree>
    <p:extLst>
      <p:ext uri="{BB962C8B-B14F-4D97-AF65-F5344CB8AC3E}">
        <p14:creationId xmlns:p14="http://schemas.microsoft.com/office/powerpoint/2010/main" val="29065286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a:t>
            </a:r>
            <a:r>
              <a:rPr kumimoji="1" lang="en-US" altLang="ja-JP" dirty="0" smtClean="0"/>
              <a:t>SAT</a:t>
            </a:r>
            <a:r>
              <a:rPr kumimoji="1" lang="ja-JP" altLang="en-US" dirty="0" smtClean="0"/>
              <a:t>の拡張である最大充足化問題について説明します。</a:t>
            </a:r>
            <a:endParaRPr kumimoji="1" lang="ja-JP" altLang="en-US" dirty="0"/>
          </a:p>
        </p:txBody>
      </p:sp>
      <p:sp>
        <p:nvSpPr>
          <p:cNvPr id="4" name="スライド番号プレースホルダー 3"/>
          <p:cNvSpPr>
            <a:spLocks noGrp="1"/>
          </p:cNvSpPr>
          <p:nvPr>
            <p:ph type="sldNum" sz="quarter" idx="10"/>
          </p:nvPr>
        </p:nvSpPr>
        <p:spPr/>
        <p:txBody>
          <a:bodyPr/>
          <a:lstStyle/>
          <a:p>
            <a:fld id="{A1742024-DD9A-4572-A596-4E9D78C03E84}" type="slidenum">
              <a:rPr kumimoji="1" lang="ja-JP" altLang="en-US" smtClean="0"/>
              <a:t>10</a:t>
            </a:fld>
            <a:endParaRPr kumimoji="1" lang="ja-JP" altLang="en-US"/>
          </a:p>
        </p:txBody>
      </p:sp>
    </p:spTree>
    <p:extLst>
      <p:ext uri="{BB962C8B-B14F-4D97-AF65-F5344CB8AC3E}">
        <p14:creationId xmlns:p14="http://schemas.microsoft.com/office/powerpoint/2010/main" val="31203137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重み付き</a:t>
            </a:r>
            <a:r>
              <a:rPr kumimoji="1" lang="en-US" altLang="ja-JP" dirty="0" smtClean="0"/>
              <a:t>Max-SAT</a:t>
            </a:r>
            <a:r>
              <a:rPr kumimoji="1" lang="ja-JP" altLang="en-US" dirty="0" smtClean="0"/>
              <a:t>は、偽の節から発生する重みの総和を最小化する問題です。</a:t>
            </a:r>
            <a:endParaRPr kumimoji="1" lang="en-US" altLang="ja-JP" dirty="0" smtClean="0"/>
          </a:p>
          <a:p>
            <a:r>
              <a:rPr kumimoji="1" lang="ja-JP" altLang="en-US" dirty="0" smtClean="0"/>
              <a:t>全ての重みが</a:t>
            </a:r>
            <a:r>
              <a:rPr kumimoji="1" lang="en-US" altLang="ja-JP" dirty="0" smtClean="0"/>
              <a:t>1</a:t>
            </a:r>
            <a:r>
              <a:rPr kumimoji="1" lang="ja-JP" altLang="en-US" dirty="0" smtClean="0"/>
              <a:t>の場合を特に</a:t>
            </a:r>
            <a:r>
              <a:rPr kumimoji="1" lang="en-US" altLang="ja-JP" dirty="0" smtClean="0"/>
              <a:t>Max-SAT</a:t>
            </a:r>
            <a:r>
              <a:rPr kumimoji="1" lang="ja-JP" altLang="en-US" dirty="0" smtClean="0"/>
              <a:t>問題と呼びます。</a:t>
            </a:r>
            <a:endParaRPr kumimoji="1" lang="en-US" altLang="ja-JP" dirty="0" smtClean="0"/>
          </a:p>
          <a:p>
            <a:r>
              <a:rPr kumimoji="1" lang="ja-JP" altLang="en-US" dirty="0" smtClean="0"/>
              <a:t>（例を説明する）</a:t>
            </a:r>
            <a:endParaRPr kumimoji="1" lang="en-US" altLang="ja-JP" dirty="0" smtClean="0"/>
          </a:p>
          <a:p>
            <a:r>
              <a:rPr kumimoji="1" lang="ja-JP" altLang="en-US" dirty="0" smtClean="0"/>
              <a:t>この例では、最小の重みの総和が</a:t>
            </a:r>
            <a:r>
              <a:rPr kumimoji="1" lang="en-US" altLang="ja-JP" dirty="0" smtClean="0"/>
              <a:t>3</a:t>
            </a:r>
            <a:r>
              <a:rPr kumimoji="1" lang="ja-JP" altLang="en-US" dirty="0" smtClean="0"/>
              <a:t>であることが表から分かります。</a:t>
            </a:r>
            <a:endParaRPr kumimoji="1" lang="ja-JP" altLang="en-US" dirty="0"/>
          </a:p>
        </p:txBody>
      </p:sp>
      <p:sp>
        <p:nvSpPr>
          <p:cNvPr id="4" name="スライド番号プレースホルダー 3"/>
          <p:cNvSpPr>
            <a:spLocks noGrp="1"/>
          </p:cNvSpPr>
          <p:nvPr>
            <p:ph type="sldNum" sz="quarter" idx="10"/>
          </p:nvPr>
        </p:nvSpPr>
        <p:spPr/>
        <p:txBody>
          <a:bodyPr/>
          <a:lstStyle/>
          <a:p>
            <a:fld id="{DF0F670B-96D4-4234-BFCE-513B10E5A586}" type="slidenum">
              <a:rPr kumimoji="1" lang="ja-JP" altLang="en-US" smtClean="0"/>
              <a:t>11</a:t>
            </a:fld>
            <a:endParaRPr kumimoji="1" lang="ja-JP" altLang="en-US"/>
          </a:p>
        </p:txBody>
      </p:sp>
    </p:spTree>
    <p:extLst>
      <p:ext uri="{BB962C8B-B14F-4D97-AF65-F5344CB8AC3E}">
        <p14:creationId xmlns:p14="http://schemas.microsoft.com/office/powerpoint/2010/main" val="13647848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a:t>
            </a:r>
            <a:r>
              <a:rPr kumimoji="1" lang="en-US" altLang="ja-JP" dirty="0" smtClean="0"/>
              <a:t>Multi-</a:t>
            </a:r>
            <a:r>
              <a:rPr kumimoji="1" lang="en-US" altLang="ja-JP" dirty="0" err="1" smtClean="0"/>
              <a:t>MaxSAT</a:t>
            </a:r>
            <a:r>
              <a:rPr kumimoji="1" lang="ja-JP" altLang="en-US" dirty="0" smtClean="0"/>
              <a:t>について説明します。</a:t>
            </a:r>
            <a:endParaRPr kumimoji="1" lang="ja-JP" altLang="en-US" dirty="0"/>
          </a:p>
        </p:txBody>
      </p:sp>
      <p:sp>
        <p:nvSpPr>
          <p:cNvPr id="4" name="スライド番号プレースホルダー 3"/>
          <p:cNvSpPr>
            <a:spLocks noGrp="1"/>
          </p:cNvSpPr>
          <p:nvPr>
            <p:ph type="sldNum" sz="quarter" idx="10"/>
          </p:nvPr>
        </p:nvSpPr>
        <p:spPr/>
        <p:txBody>
          <a:bodyPr/>
          <a:lstStyle/>
          <a:p>
            <a:fld id="{A1742024-DD9A-4572-A596-4E9D78C03E84}" type="slidenum">
              <a:rPr kumimoji="1" lang="ja-JP" altLang="en-US" smtClean="0"/>
              <a:t>12</a:t>
            </a:fld>
            <a:endParaRPr kumimoji="1" lang="ja-JP" altLang="en-US"/>
          </a:p>
        </p:txBody>
      </p:sp>
    </p:spTree>
    <p:extLst>
      <p:ext uri="{BB962C8B-B14F-4D97-AF65-F5344CB8AC3E}">
        <p14:creationId xmlns:p14="http://schemas.microsoft.com/office/powerpoint/2010/main" val="31203137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Multi-</a:t>
            </a:r>
            <a:r>
              <a:rPr kumimoji="1" lang="en-US" altLang="ja-JP" dirty="0" err="1" smtClean="0"/>
              <a:t>MaxSAT</a:t>
            </a:r>
            <a:r>
              <a:rPr kumimoji="1" lang="ja-JP" altLang="en-US" dirty="0" smtClean="0"/>
              <a:t>は、重み付き</a:t>
            </a:r>
            <a:r>
              <a:rPr kumimoji="1" lang="en-US" altLang="ja-JP" dirty="0" smtClean="0"/>
              <a:t>Max-SAT</a:t>
            </a:r>
            <a:r>
              <a:rPr kumimoji="1" lang="ja-JP" altLang="en-US" dirty="0" smtClean="0"/>
              <a:t>に対するヒューリスティック（発見的）解法の</a:t>
            </a:r>
            <a:r>
              <a:rPr kumimoji="1" lang="en-US" altLang="ja-JP" dirty="0" smtClean="0"/>
              <a:t>1</a:t>
            </a:r>
            <a:r>
              <a:rPr kumimoji="1" lang="ja-JP" altLang="en-US" dirty="0" smtClean="0"/>
              <a:t>つです。</a:t>
            </a:r>
            <a:endParaRPr kumimoji="1" lang="en-US" altLang="ja-JP" dirty="0" smtClean="0"/>
          </a:p>
          <a:p>
            <a:r>
              <a:rPr kumimoji="1" lang="ja-JP" altLang="en-US" dirty="0" smtClean="0"/>
              <a:t>他の</a:t>
            </a:r>
            <a:r>
              <a:rPr kumimoji="1" lang="en-US" altLang="ja-JP" dirty="0" smtClean="0"/>
              <a:t>Max-SAT</a:t>
            </a:r>
            <a:r>
              <a:rPr kumimoji="1" lang="ja-JP" altLang="en-US" dirty="0" smtClean="0"/>
              <a:t>ソルバーと違い、</a:t>
            </a:r>
            <a:r>
              <a:rPr kumimoji="1" lang="en-US" altLang="ja-JP" dirty="0" smtClean="0"/>
              <a:t>0-1</a:t>
            </a:r>
            <a:r>
              <a:rPr kumimoji="1" lang="ja-JP" altLang="en-US" dirty="0" smtClean="0"/>
              <a:t>整数計画問題からのアプローチであり、節集合を分割して解くラグランジュ分解というテクニックが用いられています。</a:t>
            </a:r>
            <a:endParaRPr kumimoji="1" lang="en-US" altLang="ja-JP" dirty="0" smtClean="0"/>
          </a:p>
          <a:p>
            <a:r>
              <a:rPr kumimoji="1" lang="ja-JP" altLang="en-US" dirty="0" smtClean="0"/>
              <a:t>また、先ほども述べたように、</a:t>
            </a:r>
            <a:r>
              <a:rPr kumimoji="1" lang="en-US" altLang="ja-JP" dirty="0" smtClean="0"/>
              <a:t>Multi-</a:t>
            </a:r>
            <a:r>
              <a:rPr kumimoji="1" lang="en-US" altLang="ja-JP" dirty="0" err="1" smtClean="0"/>
              <a:t>MaxSAT</a:t>
            </a:r>
            <a:r>
              <a:rPr kumimoji="1" lang="ja-JP" altLang="en-US" dirty="0" smtClean="0"/>
              <a:t>は最適値に対する下界値を与えるという特徴を持っています。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DF0F670B-96D4-4234-BFCE-513B10E5A586}" type="slidenum">
              <a:rPr kumimoji="1" lang="ja-JP" altLang="en-US" smtClean="0"/>
              <a:t>13</a:t>
            </a:fld>
            <a:endParaRPr kumimoji="1" lang="ja-JP" altLang="en-US"/>
          </a:p>
        </p:txBody>
      </p:sp>
    </p:spTree>
    <p:extLst>
      <p:ext uri="{BB962C8B-B14F-4D97-AF65-F5344CB8AC3E}">
        <p14:creationId xmlns:p14="http://schemas.microsoft.com/office/powerpoint/2010/main" val="29978103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DF0F670B-96D4-4234-BFCE-513B10E5A586}" type="slidenum">
              <a:rPr kumimoji="1" lang="ja-JP" altLang="en-US" smtClean="0"/>
              <a:t>14</a:t>
            </a:fld>
            <a:endParaRPr kumimoji="1" lang="ja-JP" altLang="en-US"/>
          </a:p>
        </p:txBody>
      </p:sp>
    </p:spTree>
    <p:extLst>
      <p:ext uri="{BB962C8B-B14F-4D97-AF65-F5344CB8AC3E}">
        <p14:creationId xmlns:p14="http://schemas.microsoft.com/office/powerpoint/2010/main" val="29978103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Multi-</a:t>
            </a:r>
            <a:r>
              <a:rPr kumimoji="1" lang="en-US" altLang="ja-JP" dirty="0" err="1" smtClean="0"/>
              <a:t>MaxSAT</a:t>
            </a:r>
            <a:r>
              <a:rPr kumimoji="1" lang="ja-JP" altLang="en-US" dirty="0" smtClean="0"/>
              <a:t>は、原問題を複数の部分問題に分割します。</a:t>
            </a:r>
            <a:endParaRPr kumimoji="1" lang="en-US" altLang="ja-JP" dirty="0" smtClean="0"/>
          </a:p>
          <a:p>
            <a:r>
              <a:rPr kumimoji="1" lang="ja-JP" altLang="en-US" dirty="0" smtClean="0"/>
              <a:t>ここでは、先ほどの節数</a:t>
            </a:r>
            <a:r>
              <a:rPr kumimoji="1" lang="en-US" altLang="ja-JP" dirty="0" smtClean="0"/>
              <a:t>4</a:t>
            </a:r>
            <a:r>
              <a:rPr kumimoji="1" lang="ja-JP" altLang="en-US" dirty="0" smtClean="0"/>
              <a:t>の例題を</a:t>
            </a:r>
            <a:r>
              <a:rPr kumimoji="1" lang="en-US" altLang="ja-JP" dirty="0" smtClean="0"/>
              <a:t>4</a:t>
            </a:r>
            <a:r>
              <a:rPr kumimoji="1" lang="ja-JP" altLang="en-US" dirty="0" smtClean="0"/>
              <a:t>分割する例で説明していきます。</a:t>
            </a:r>
            <a:endParaRPr kumimoji="1" lang="ja-JP" altLang="en-US" dirty="0"/>
          </a:p>
        </p:txBody>
      </p:sp>
      <p:sp>
        <p:nvSpPr>
          <p:cNvPr id="4" name="スライド番号プレースホルダー 3"/>
          <p:cNvSpPr>
            <a:spLocks noGrp="1"/>
          </p:cNvSpPr>
          <p:nvPr>
            <p:ph type="sldNum" sz="quarter" idx="10"/>
          </p:nvPr>
        </p:nvSpPr>
        <p:spPr/>
        <p:txBody>
          <a:bodyPr/>
          <a:lstStyle/>
          <a:p>
            <a:fld id="{DF0F670B-96D4-4234-BFCE-513B10E5A586}" type="slidenum">
              <a:rPr kumimoji="1" lang="ja-JP" altLang="en-US" smtClean="0"/>
              <a:t>15</a:t>
            </a:fld>
            <a:endParaRPr kumimoji="1" lang="ja-JP" altLang="en-US"/>
          </a:p>
        </p:txBody>
      </p:sp>
    </p:spTree>
    <p:extLst>
      <p:ext uri="{BB962C8B-B14F-4D97-AF65-F5344CB8AC3E}">
        <p14:creationId xmlns:p14="http://schemas.microsoft.com/office/powerpoint/2010/main" val="15082588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まず、重み付き</a:t>
            </a:r>
            <a:r>
              <a:rPr kumimoji="1" lang="en-US" altLang="ja-JP" dirty="0" smtClean="0"/>
              <a:t>Max-SAT</a:t>
            </a:r>
            <a:r>
              <a:rPr kumimoji="1" lang="ja-JP" altLang="en-US" dirty="0" smtClean="0"/>
              <a:t>を</a:t>
            </a:r>
            <a:r>
              <a:rPr kumimoji="1" lang="en-US" altLang="ja-JP" dirty="0" smtClean="0"/>
              <a:t>0-1</a:t>
            </a:r>
            <a:r>
              <a:rPr kumimoji="1" lang="ja-JP" altLang="en-US" dirty="0" smtClean="0"/>
              <a:t>整数計画問題として定式化するとこのようになります。</a:t>
            </a:r>
            <a:endParaRPr kumimoji="1" lang="en-US" altLang="ja-JP" dirty="0" smtClean="0"/>
          </a:p>
          <a:p>
            <a:r>
              <a:rPr kumimoji="1" lang="en-US" altLang="ja-JP" dirty="0" err="1" smtClean="0"/>
              <a:t>x^s_i</a:t>
            </a:r>
            <a:r>
              <a:rPr kumimoji="1" lang="en-US" altLang="ja-JP" dirty="0" smtClean="0"/>
              <a:t> </a:t>
            </a:r>
            <a:r>
              <a:rPr kumimoji="1" lang="ja-JP" altLang="en-US" dirty="0" smtClean="0"/>
              <a:t>は、部分問題 </a:t>
            </a:r>
            <a:r>
              <a:rPr kumimoji="1" lang="en-US" altLang="ja-JP" dirty="0" smtClean="0"/>
              <a:t>s </a:t>
            </a:r>
            <a:r>
              <a:rPr kumimoji="1" lang="ja-JP" altLang="en-US" dirty="0" smtClean="0"/>
              <a:t>の論理変数 </a:t>
            </a:r>
            <a:r>
              <a:rPr kumimoji="1" lang="en-US" altLang="ja-JP" dirty="0" err="1" smtClean="0"/>
              <a:t>i</a:t>
            </a:r>
            <a:r>
              <a:rPr kumimoji="1" lang="en-US" altLang="ja-JP" dirty="0" smtClean="0"/>
              <a:t> </a:t>
            </a:r>
            <a:r>
              <a:rPr kumimoji="1" lang="ja-JP" altLang="en-US" dirty="0" smtClean="0"/>
              <a:t>が真なら</a:t>
            </a:r>
            <a:r>
              <a:rPr kumimoji="1" lang="en-US" altLang="ja-JP" dirty="0" smtClean="0"/>
              <a:t>1</a:t>
            </a:r>
            <a:r>
              <a:rPr kumimoji="1" lang="ja-JP" altLang="en-US" dirty="0" err="1" smtClean="0"/>
              <a:t>、</a:t>
            </a:r>
            <a:r>
              <a:rPr kumimoji="1" lang="ja-JP" altLang="en-US" dirty="0" smtClean="0"/>
              <a:t>偽なら</a:t>
            </a:r>
            <a:r>
              <a:rPr kumimoji="1" lang="en-US" altLang="ja-JP" dirty="0" smtClean="0"/>
              <a:t>0</a:t>
            </a:r>
            <a:r>
              <a:rPr kumimoji="1" lang="ja-JP" altLang="en-US" dirty="0" smtClean="0"/>
              <a:t>とする決定変数、</a:t>
            </a:r>
            <a:r>
              <a:rPr kumimoji="1" lang="en-US" altLang="ja-JP" dirty="0" err="1" smtClean="0"/>
              <a:t>y_j</a:t>
            </a:r>
            <a:r>
              <a:rPr kumimoji="1" lang="en-US" altLang="ja-JP" dirty="0" smtClean="0"/>
              <a:t> </a:t>
            </a:r>
            <a:r>
              <a:rPr kumimoji="1" lang="ja-JP" altLang="en-US" dirty="0" smtClean="0"/>
              <a:t>は、節 </a:t>
            </a:r>
            <a:r>
              <a:rPr kumimoji="1" lang="en-US" altLang="ja-JP" dirty="0" err="1" smtClean="0"/>
              <a:t>i</a:t>
            </a:r>
            <a:r>
              <a:rPr kumimoji="1" lang="en-US" altLang="ja-JP" dirty="0" smtClean="0"/>
              <a:t> </a:t>
            </a:r>
            <a:r>
              <a:rPr kumimoji="1" lang="ja-JP" altLang="en-US" dirty="0" smtClean="0"/>
              <a:t>が真なら</a:t>
            </a:r>
            <a:r>
              <a:rPr kumimoji="1" lang="en-US" altLang="ja-JP" dirty="0" smtClean="0"/>
              <a:t>1</a:t>
            </a:r>
            <a:r>
              <a:rPr kumimoji="1" lang="ja-JP" altLang="en-US" dirty="0" err="1" smtClean="0"/>
              <a:t>，</a:t>
            </a:r>
            <a:r>
              <a:rPr kumimoji="1" lang="ja-JP" altLang="en-US" dirty="0" smtClean="0"/>
              <a:t>偽なら</a:t>
            </a:r>
            <a:r>
              <a:rPr kumimoji="1" lang="en-US" altLang="ja-JP" dirty="0" smtClean="0"/>
              <a:t>0</a:t>
            </a:r>
            <a:r>
              <a:rPr kumimoji="1" lang="ja-JP" altLang="en-US" dirty="0" smtClean="0"/>
              <a:t>とする決定変数です。</a:t>
            </a:r>
            <a:endParaRPr kumimoji="1" lang="en-US" altLang="ja-JP" dirty="0" smtClean="0"/>
          </a:p>
          <a:p>
            <a:r>
              <a:rPr kumimoji="1" lang="en-US" altLang="ja-JP" dirty="0" smtClean="0"/>
              <a:t>1</a:t>
            </a:r>
            <a:r>
              <a:rPr kumimoji="1" lang="ja-JP" altLang="en-US" dirty="0" smtClean="0"/>
              <a:t>つ</a:t>
            </a:r>
            <a:r>
              <a:rPr kumimoji="1" lang="en-US" altLang="ja-JP" dirty="0" smtClean="0"/>
              <a:t>1</a:t>
            </a:r>
            <a:r>
              <a:rPr kumimoji="1" lang="ja-JP" altLang="en-US" dirty="0" err="1" smtClean="0"/>
              <a:t>つの</a:t>
            </a:r>
            <a:r>
              <a:rPr kumimoji="1" lang="ja-JP" altLang="en-US" dirty="0" smtClean="0"/>
              <a:t>節は固有の決定変数を用いているので、節間で同じ論理変数を用いている場合は一致させなければなりません。</a:t>
            </a:r>
            <a:endParaRPr kumimoji="1" lang="en-US" altLang="ja-JP" dirty="0" smtClean="0"/>
          </a:p>
          <a:p>
            <a:r>
              <a:rPr kumimoji="1" lang="ja-JP" altLang="en-US" dirty="0" smtClean="0"/>
              <a:t>この制約を一致制約と呼びます。</a:t>
            </a:r>
            <a:endParaRPr kumimoji="1" lang="ja-JP" altLang="en-US" dirty="0"/>
          </a:p>
        </p:txBody>
      </p:sp>
      <p:sp>
        <p:nvSpPr>
          <p:cNvPr id="4" name="スライド番号プレースホルダー 3"/>
          <p:cNvSpPr>
            <a:spLocks noGrp="1"/>
          </p:cNvSpPr>
          <p:nvPr>
            <p:ph type="sldNum" sz="quarter" idx="10"/>
          </p:nvPr>
        </p:nvSpPr>
        <p:spPr/>
        <p:txBody>
          <a:bodyPr/>
          <a:lstStyle/>
          <a:p>
            <a:fld id="{DF0F670B-96D4-4234-BFCE-513B10E5A586}" type="slidenum">
              <a:rPr kumimoji="1" lang="ja-JP" altLang="en-US" smtClean="0"/>
              <a:t>16</a:t>
            </a:fld>
            <a:endParaRPr kumimoji="1" lang="ja-JP" altLang="en-US"/>
          </a:p>
        </p:txBody>
      </p:sp>
    </p:spTree>
    <p:extLst>
      <p:ext uri="{BB962C8B-B14F-4D97-AF65-F5344CB8AC3E}">
        <p14:creationId xmlns:p14="http://schemas.microsoft.com/office/powerpoint/2010/main" val="336334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図示するとこのようになります。</a:t>
            </a:r>
            <a:endParaRPr kumimoji="1" lang="en-US" altLang="ja-JP" dirty="0" smtClean="0"/>
          </a:p>
          <a:p>
            <a:r>
              <a:rPr kumimoji="1" lang="ja-JP" altLang="en-US" dirty="0" smtClean="0"/>
              <a:t>黄色の線が </a:t>
            </a:r>
            <a:r>
              <a:rPr kumimoji="1" lang="en-US" altLang="ja-JP" dirty="0" smtClean="0"/>
              <a:t>x_1 </a:t>
            </a:r>
            <a:r>
              <a:rPr kumimoji="1" lang="ja-JP" altLang="en-US" dirty="0" smtClean="0"/>
              <a:t>に関する一致制約、青色の線が </a:t>
            </a:r>
            <a:r>
              <a:rPr kumimoji="1" lang="en-US" altLang="ja-JP" dirty="0" smtClean="0"/>
              <a:t>x_2 </a:t>
            </a:r>
            <a:r>
              <a:rPr kumimoji="1" lang="ja-JP" altLang="en-US" dirty="0" smtClean="0"/>
              <a:t>に関する一致制約を表しています。</a:t>
            </a:r>
            <a:endParaRPr kumimoji="1" lang="en-US" altLang="ja-JP" dirty="0" smtClean="0"/>
          </a:p>
          <a:p>
            <a:r>
              <a:rPr kumimoji="1" lang="ja-JP" altLang="en-US" dirty="0" smtClean="0"/>
              <a:t>一致制約があるので、部分問題が独立して意思決定をすることができないことがわかると思います。</a:t>
            </a:r>
            <a:endParaRPr kumimoji="1" lang="en-US" altLang="ja-JP" dirty="0" smtClean="0"/>
          </a:p>
          <a:p>
            <a:r>
              <a:rPr kumimoji="1" lang="ja-JP" altLang="en-US" dirty="0" smtClean="0"/>
              <a:t>逆に、この一致制約を取り除いてしまえば、部分問題は独立に意思決定ができることになります。</a:t>
            </a:r>
            <a:endParaRPr kumimoji="1" lang="ja-JP" altLang="en-US" dirty="0"/>
          </a:p>
        </p:txBody>
      </p:sp>
      <p:sp>
        <p:nvSpPr>
          <p:cNvPr id="4" name="スライド番号プレースホルダー 3"/>
          <p:cNvSpPr>
            <a:spLocks noGrp="1"/>
          </p:cNvSpPr>
          <p:nvPr>
            <p:ph type="sldNum" sz="quarter" idx="10"/>
          </p:nvPr>
        </p:nvSpPr>
        <p:spPr/>
        <p:txBody>
          <a:bodyPr/>
          <a:lstStyle/>
          <a:p>
            <a:fld id="{DF0F670B-96D4-4234-BFCE-513B10E5A586}" type="slidenum">
              <a:rPr kumimoji="1" lang="ja-JP" altLang="en-US" smtClean="0"/>
              <a:t>17</a:t>
            </a:fld>
            <a:endParaRPr kumimoji="1" lang="ja-JP" altLang="en-US"/>
          </a:p>
        </p:txBody>
      </p:sp>
    </p:spTree>
    <p:extLst>
      <p:ext uri="{BB962C8B-B14F-4D97-AF65-F5344CB8AC3E}">
        <p14:creationId xmlns:p14="http://schemas.microsoft.com/office/powerpoint/2010/main" val="24591226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制約式を単純に取り除くと、原問題に対する下界値を得ることができます。</a:t>
            </a:r>
            <a:endParaRPr kumimoji="1" lang="en-US" altLang="ja-JP" dirty="0" smtClean="0"/>
          </a:p>
          <a:p>
            <a:r>
              <a:rPr kumimoji="1" lang="ja-JP" altLang="en-US" dirty="0" smtClean="0"/>
              <a:t>しかし、このように取り除いた制約式が違反すればペナルティコストがかかるようにすれば、より良い下界値を得られることがわかっています。</a:t>
            </a:r>
            <a:endParaRPr kumimoji="1" lang="en-US" altLang="ja-JP" dirty="0" smtClean="0"/>
          </a:p>
          <a:p>
            <a:r>
              <a:rPr kumimoji="1" lang="ja-JP" altLang="en-US" dirty="0" smtClean="0"/>
              <a:t>この方法をラグランジュ緩和法と呼び、ペナルティコストのことをラグランジュ乗数と呼びます。</a:t>
            </a:r>
            <a:endParaRPr kumimoji="1" lang="ja-JP" altLang="en-US" dirty="0"/>
          </a:p>
        </p:txBody>
      </p:sp>
      <p:sp>
        <p:nvSpPr>
          <p:cNvPr id="4" name="スライド番号プレースホルダー 3"/>
          <p:cNvSpPr>
            <a:spLocks noGrp="1"/>
          </p:cNvSpPr>
          <p:nvPr>
            <p:ph type="sldNum" sz="quarter" idx="10"/>
          </p:nvPr>
        </p:nvSpPr>
        <p:spPr/>
        <p:txBody>
          <a:bodyPr/>
          <a:lstStyle/>
          <a:p>
            <a:fld id="{DF0F670B-96D4-4234-BFCE-513B10E5A586}" type="slidenum">
              <a:rPr kumimoji="1" lang="ja-JP" altLang="en-US" smtClean="0"/>
              <a:t>18</a:t>
            </a:fld>
            <a:endParaRPr kumimoji="1" lang="ja-JP" altLang="en-US"/>
          </a:p>
        </p:txBody>
      </p:sp>
    </p:spTree>
    <p:extLst>
      <p:ext uri="{BB962C8B-B14F-4D97-AF65-F5344CB8AC3E}">
        <p14:creationId xmlns:p14="http://schemas.microsoft.com/office/powerpoint/2010/main" val="24591226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一致制約をラグランジュ緩和するとこうなります。</a:t>
            </a:r>
            <a:endParaRPr kumimoji="1" lang="en-US" altLang="ja-JP" dirty="0" smtClean="0"/>
          </a:p>
          <a:p>
            <a:r>
              <a:rPr kumimoji="1" lang="ja-JP" altLang="en-US" dirty="0" smtClean="0"/>
              <a:t>一致制約が違反すればペナルティコスト</a:t>
            </a:r>
            <a:r>
              <a:rPr kumimoji="1" lang="en-US" altLang="ja-JP" dirty="0" smtClean="0"/>
              <a:t>μ</a:t>
            </a:r>
            <a:r>
              <a:rPr kumimoji="1" lang="ja-JP" altLang="en-US" dirty="0" smtClean="0"/>
              <a:t>がかかることがわかると思います。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DF0F670B-96D4-4234-BFCE-513B10E5A586}" type="slidenum">
              <a:rPr kumimoji="1" lang="ja-JP" altLang="en-US" smtClean="0"/>
              <a:t>19</a:t>
            </a:fld>
            <a:endParaRPr kumimoji="1" lang="ja-JP" altLang="en-US"/>
          </a:p>
        </p:txBody>
      </p:sp>
    </p:spTree>
    <p:extLst>
      <p:ext uri="{BB962C8B-B14F-4D97-AF65-F5344CB8AC3E}">
        <p14:creationId xmlns:p14="http://schemas.microsoft.com/office/powerpoint/2010/main" val="1461605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目次はこのようになっております。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A1742024-DD9A-4572-A596-4E9D78C03E84}" type="slidenum">
              <a:rPr kumimoji="1" lang="ja-JP" altLang="en-US" smtClean="0"/>
              <a:t>2</a:t>
            </a:fld>
            <a:endParaRPr kumimoji="1" lang="ja-JP" altLang="en-US"/>
          </a:p>
        </p:txBody>
      </p:sp>
    </p:spTree>
    <p:extLst>
      <p:ext uri="{BB962C8B-B14F-4D97-AF65-F5344CB8AC3E}">
        <p14:creationId xmlns:p14="http://schemas.microsoft.com/office/powerpoint/2010/main" val="31203137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ラグランジュ緩和後を図示するとこのようになります。</a:t>
            </a:r>
            <a:endParaRPr kumimoji="1" lang="en-US" altLang="ja-JP" dirty="0" smtClean="0"/>
          </a:p>
          <a:p>
            <a:r>
              <a:rPr kumimoji="1" lang="ja-JP" altLang="en-US" dirty="0" smtClean="0"/>
              <a:t>先ほどまでは一致制約のネットワークだったのが、ラグランジュ乗数のネットワークに変わったことが分かります。</a:t>
            </a:r>
            <a:endParaRPr kumimoji="1" lang="en-US" altLang="ja-JP" dirty="0" smtClean="0"/>
          </a:p>
          <a:p>
            <a:r>
              <a:rPr kumimoji="1" lang="ja-JP" altLang="en-US" dirty="0" smtClean="0"/>
              <a:t>これにより部分問題は独立して意思決定ができるようになります。</a:t>
            </a:r>
            <a:endParaRPr kumimoji="1" lang="en-US" altLang="ja-JP" dirty="0" smtClean="0"/>
          </a:p>
          <a:p>
            <a:r>
              <a:rPr kumimoji="1" lang="ja-JP" altLang="en-US" dirty="0" smtClean="0"/>
              <a:t>このようにするメリットは</a:t>
            </a:r>
            <a:r>
              <a:rPr kumimoji="1" lang="en-US" altLang="ja-JP" dirty="0" smtClean="0"/>
              <a:t>2</a:t>
            </a:r>
            <a:r>
              <a:rPr kumimoji="1" lang="ja-JP" altLang="en-US" dirty="0" smtClean="0"/>
              <a:t>つ考えられます。</a:t>
            </a:r>
            <a:endParaRPr kumimoji="1" lang="en-US" altLang="ja-JP" dirty="0" smtClean="0"/>
          </a:p>
          <a:p>
            <a:r>
              <a:rPr kumimoji="1" lang="en-US" altLang="ja-JP" dirty="0" smtClean="0"/>
              <a:t>1</a:t>
            </a:r>
            <a:r>
              <a:rPr kumimoji="1" lang="ja-JP" altLang="en-US" dirty="0" smtClean="0"/>
              <a:t>つは、部分問題に分解することによって、原問題よりも小さい問題を解けばいいので、求解時間が短くなることが期待できます。</a:t>
            </a:r>
            <a:endParaRPr kumimoji="1" lang="en-US" altLang="ja-JP" dirty="0" smtClean="0"/>
          </a:p>
          <a:p>
            <a:r>
              <a:rPr kumimoji="1" lang="ja-JP" altLang="en-US" dirty="0" smtClean="0"/>
              <a:t>もう</a:t>
            </a:r>
            <a:r>
              <a:rPr kumimoji="1" lang="en-US" altLang="ja-JP" dirty="0" smtClean="0"/>
              <a:t>1</a:t>
            </a:r>
            <a:r>
              <a:rPr kumimoji="1" lang="ja-JP" altLang="en-US" dirty="0" smtClean="0"/>
              <a:t>つは、</a:t>
            </a:r>
            <a:r>
              <a:rPr kumimoji="1" lang="en-US" altLang="ja-JP" dirty="0" smtClean="0"/>
              <a:t>μ</a:t>
            </a:r>
            <a:r>
              <a:rPr kumimoji="1" lang="ja-JP" altLang="en-US" dirty="0" smtClean="0"/>
              <a:t>の値さえ決定してしまえば部分問題は独立して意思決定できるので、並列／分散化が可能になるということです。</a:t>
            </a:r>
            <a:endParaRPr kumimoji="1" lang="en-US" altLang="ja-JP" dirty="0" smtClean="0"/>
          </a:p>
          <a:p>
            <a:r>
              <a:rPr kumimoji="1" lang="ja-JP" altLang="en-US" dirty="0" smtClean="0"/>
              <a:t>つまり、並列化することによりさらに求解時間を短縮できます。</a:t>
            </a:r>
            <a:endParaRPr kumimoji="1" lang="ja-JP" altLang="en-US" dirty="0"/>
          </a:p>
        </p:txBody>
      </p:sp>
      <p:sp>
        <p:nvSpPr>
          <p:cNvPr id="4" name="スライド番号プレースホルダー 3"/>
          <p:cNvSpPr>
            <a:spLocks noGrp="1"/>
          </p:cNvSpPr>
          <p:nvPr>
            <p:ph type="sldNum" sz="quarter" idx="10"/>
          </p:nvPr>
        </p:nvSpPr>
        <p:spPr/>
        <p:txBody>
          <a:bodyPr/>
          <a:lstStyle/>
          <a:p>
            <a:fld id="{DF0F670B-96D4-4234-BFCE-513B10E5A586}" type="slidenum">
              <a:rPr kumimoji="1" lang="ja-JP" altLang="en-US" smtClean="0"/>
              <a:t>22</a:t>
            </a:fld>
            <a:endParaRPr kumimoji="1" lang="ja-JP" altLang="en-US"/>
          </a:p>
        </p:txBody>
      </p:sp>
    </p:spTree>
    <p:extLst>
      <p:ext uri="{BB962C8B-B14F-4D97-AF65-F5344CB8AC3E}">
        <p14:creationId xmlns:p14="http://schemas.microsoft.com/office/powerpoint/2010/main" val="24591226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ラグランジュ乗数</a:t>
            </a:r>
            <a:r>
              <a:rPr kumimoji="1" lang="en-US" altLang="ja-JP" dirty="0" smtClean="0"/>
              <a:t>μ</a:t>
            </a:r>
            <a:r>
              <a:rPr kumimoji="1" lang="ja-JP" altLang="en-US" dirty="0" smtClean="0"/>
              <a:t>の値によって下界値は変わります。</a:t>
            </a:r>
            <a:endParaRPr kumimoji="1" lang="en-US" altLang="ja-JP" dirty="0" smtClean="0"/>
          </a:p>
          <a:p>
            <a:r>
              <a:rPr kumimoji="1" lang="ja-JP" altLang="en-US" dirty="0" smtClean="0"/>
              <a:t>従って、どのような</a:t>
            </a:r>
            <a:r>
              <a:rPr kumimoji="1" lang="en-US" altLang="ja-JP" dirty="0" smtClean="0"/>
              <a:t>μ</a:t>
            </a:r>
            <a:r>
              <a:rPr kumimoji="1" lang="ja-JP" altLang="en-US" dirty="0" smtClean="0"/>
              <a:t>が最も良い下界値になるかは重要な問題です。</a:t>
            </a:r>
            <a:endParaRPr kumimoji="1" lang="en-US" altLang="ja-JP" dirty="0" smtClean="0"/>
          </a:p>
          <a:p>
            <a:r>
              <a:rPr kumimoji="1" lang="ja-JP" altLang="en-US" dirty="0" smtClean="0"/>
              <a:t>この問題をラグランジュ双対問題と呼びます。</a:t>
            </a:r>
            <a:endParaRPr kumimoji="1" lang="ja-JP" altLang="en-US" dirty="0"/>
          </a:p>
        </p:txBody>
      </p:sp>
      <p:sp>
        <p:nvSpPr>
          <p:cNvPr id="4" name="スライド番号プレースホルダー 3"/>
          <p:cNvSpPr>
            <a:spLocks noGrp="1"/>
          </p:cNvSpPr>
          <p:nvPr>
            <p:ph type="sldNum" sz="quarter" idx="10"/>
          </p:nvPr>
        </p:nvSpPr>
        <p:spPr/>
        <p:txBody>
          <a:bodyPr/>
          <a:lstStyle/>
          <a:p>
            <a:fld id="{DF0F670B-96D4-4234-BFCE-513B10E5A586}" type="slidenum">
              <a:rPr kumimoji="1" lang="ja-JP" altLang="en-US" smtClean="0"/>
              <a:t>23</a:t>
            </a:fld>
            <a:endParaRPr kumimoji="1" lang="ja-JP" altLang="en-US"/>
          </a:p>
        </p:txBody>
      </p:sp>
    </p:spTree>
    <p:extLst>
      <p:ext uri="{BB962C8B-B14F-4D97-AF65-F5344CB8AC3E}">
        <p14:creationId xmlns:p14="http://schemas.microsoft.com/office/powerpoint/2010/main" val="17388707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ここで、ハイパーグラフ</a:t>
            </a:r>
            <a:r>
              <a:rPr kumimoji="1" lang="en-US" altLang="ja-JP" baseline="0" dirty="0" smtClean="0"/>
              <a:t> k </a:t>
            </a:r>
            <a:r>
              <a:rPr kumimoji="1" lang="ja-JP" altLang="en-US" baseline="0" dirty="0" smtClean="0"/>
              <a:t>分割問題について補足します。</a:t>
            </a:r>
            <a:endParaRPr kumimoji="1" lang="en-US" altLang="ja-JP" baseline="0" dirty="0" smtClean="0"/>
          </a:p>
          <a:p>
            <a:r>
              <a:rPr kumimoji="1" lang="en-US" altLang="ja-JP" baseline="0" dirty="0" smtClean="0"/>
              <a:t>k </a:t>
            </a:r>
            <a:r>
              <a:rPr kumimoji="1" lang="ja-JP" altLang="en-US" baseline="0" dirty="0" smtClean="0"/>
              <a:t>が変数の場合をハイパーグラフ分割問題と言い、これは</a:t>
            </a:r>
            <a:r>
              <a:rPr kumimoji="1" lang="en-US" altLang="ja-JP" baseline="0" dirty="0" smtClean="0"/>
              <a:t>NP</a:t>
            </a:r>
            <a:r>
              <a:rPr kumimoji="1" lang="ja-JP" altLang="en-US" baseline="0" dirty="0" smtClean="0"/>
              <a:t>困難であることがわかっています。</a:t>
            </a:r>
            <a:endParaRPr kumimoji="1" lang="en-US" altLang="ja-JP"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k </a:t>
            </a:r>
            <a:r>
              <a:rPr kumimoji="1" lang="ja-JP" altLang="en-US" baseline="0" dirty="0" smtClean="0"/>
              <a:t>が所与の場合をハイパーグラフ </a:t>
            </a:r>
            <a:r>
              <a:rPr kumimoji="1" lang="en-US" altLang="ja-JP" baseline="0" dirty="0" smtClean="0"/>
              <a:t>k </a:t>
            </a:r>
            <a:r>
              <a:rPr kumimoji="1" lang="ja-JP" altLang="en-US" baseline="0" dirty="0" smtClean="0"/>
              <a:t>分割問題と言います。</a:t>
            </a:r>
            <a:endParaRPr kumimoji="1" lang="en-US" altLang="ja-JP" dirty="0" smtClean="0"/>
          </a:p>
          <a:p>
            <a:r>
              <a:rPr kumimoji="1" lang="en-US" altLang="ja-JP" dirty="0" smtClean="0"/>
              <a:t>k</a:t>
            </a:r>
            <a:r>
              <a:rPr kumimoji="1" lang="ja-JP" altLang="en-US" dirty="0" smtClean="0"/>
              <a:t>が</a:t>
            </a:r>
            <a:r>
              <a:rPr kumimoji="1" lang="en-US" altLang="ja-JP" dirty="0" smtClean="0"/>
              <a:t>2</a:t>
            </a:r>
            <a:r>
              <a:rPr kumimoji="1" lang="ja-JP" altLang="en-US" dirty="0" smtClean="0"/>
              <a:t>か</a:t>
            </a:r>
            <a:r>
              <a:rPr kumimoji="1" lang="en-US" altLang="ja-JP" dirty="0" smtClean="0"/>
              <a:t>3</a:t>
            </a:r>
            <a:r>
              <a:rPr kumimoji="1" lang="ja-JP" altLang="en-US" dirty="0" smtClean="0"/>
              <a:t>の場合、問題の入力サイズの多項式時間で解けることがわかっています。</a:t>
            </a:r>
            <a:endParaRPr kumimoji="1" lang="en-US" altLang="ja-JP" dirty="0" smtClean="0"/>
          </a:p>
          <a:p>
            <a:r>
              <a:rPr kumimoji="1" lang="en-US" altLang="ja-JP" dirty="0" smtClean="0"/>
              <a:t>k</a:t>
            </a:r>
            <a:r>
              <a:rPr kumimoji="1" lang="ja-JP" altLang="en-US" dirty="0" smtClean="0"/>
              <a:t>が</a:t>
            </a:r>
            <a:r>
              <a:rPr kumimoji="1" lang="en-US" altLang="ja-JP" dirty="0" smtClean="0"/>
              <a:t>4</a:t>
            </a:r>
            <a:r>
              <a:rPr kumimoji="1" lang="ja-JP" altLang="en-US" dirty="0" smtClean="0"/>
              <a:t>以上の場合、多項式時間で解けるかどうかは（</a:t>
            </a:r>
            <a:r>
              <a:rPr kumimoji="1" lang="en-US" altLang="ja-JP" dirty="0" smtClean="0"/>
              <a:t>2010</a:t>
            </a:r>
            <a:r>
              <a:rPr kumimoji="1" lang="ja-JP" altLang="en-US" dirty="0" smtClean="0"/>
              <a:t>年現在ですが）まだわかっていません。</a:t>
            </a:r>
            <a:endParaRPr kumimoji="1" lang="en-US" altLang="ja-JP" dirty="0" smtClean="0"/>
          </a:p>
          <a:p>
            <a:r>
              <a:rPr kumimoji="1" lang="ja-JP" altLang="en-US" dirty="0" smtClean="0"/>
              <a:t>ただし、ハイパーグラフが</a:t>
            </a:r>
            <a:r>
              <a:rPr kumimoji="1" lang="en-US" altLang="ja-JP" baseline="0" dirty="0" smtClean="0"/>
              <a:t> l </a:t>
            </a:r>
            <a:r>
              <a:rPr kumimoji="1" lang="ja-JP" altLang="en-US" baseline="0" dirty="0" smtClean="0"/>
              <a:t>一様、すなわち、各辺の濃度が </a:t>
            </a:r>
            <a:r>
              <a:rPr kumimoji="1" lang="en-US" altLang="ja-JP" baseline="0" dirty="0" smtClean="0"/>
              <a:t>l </a:t>
            </a:r>
            <a:r>
              <a:rPr kumimoji="1" lang="ja-JP" altLang="en-US" baseline="0" dirty="0" smtClean="0"/>
              <a:t>であるようなものは多項式時間で解けることがわかっています。</a:t>
            </a:r>
            <a:endParaRPr kumimoji="1" lang="en-US" altLang="ja-JP" baseline="0" dirty="0" smtClean="0"/>
          </a:p>
        </p:txBody>
      </p:sp>
      <p:sp>
        <p:nvSpPr>
          <p:cNvPr id="4" name="スライド番号プレースホルダー 3"/>
          <p:cNvSpPr>
            <a:spLocks noGrp="1"/>
          </p:cNvSpPr>
          <p:nvPr>
            <p:ph type="sldNum" sz="quarter" idx="10"/>
          </p:nvPr>
        </p:nvSpPr>
        <p:spPr/>
        <p:txBody>
          <a:bodyPr/>
          <a:lstStyle/>
          <a:p>
            <a:fld id="{DF0F670B-96D4-4234-BFCE-513B10E5A586}" type="slidenum">
              <a:rPr kumimoji="1" lang="ja-JP" altLang="en-US" smtClean="0"/>
              <a:t>27</a:t>
            </a:fld>
            <a:endParaRPr kumimoji="1" lang="ja-JP" altLang="en-US"/>
          </a:p>
        </p:txBody>
      </p:sp>
    </p:spTree>
    <p:extLst>
      <p:ext uri="{BB962C8B-B14F-4D97-AF65-F5344CB8AC3E}">
        <p14:creationId xmlns:p14="http://schemas.microsoft.com/office/powerpoint/2010/main" val="24495638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1742024-DD9A-4572-A596-4E9D78C03E84}" type="slidenum">
              <a:rPr kumimoji="1" lang="ja-JP" altLang="en-US" smtClean="0"/>
              <a:t>28</a:t>
            </a:fld>
            <a:endParaRPr kumimoji="1" lang="ja-JP" altLang="en-US"/>
          </a:p>
        </p:txBody>
      </p:sp>
    </p:spTree>
    <p:extLst>
      <p:ext uri="{BB962C8B-B14F-4D97-AF65-F5344CB8AC3E}">
        <p14:creationId xmlns:p14="http://schemas.microsoft.com/office/powerpoint/2010/main" val="31203137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1742024-DD9A-4572-A596-4E9D78C03E84}" type="slidenum">
              <a:rPr kumimoji="1" lang="ja-JP" altLang="en-US" smtClean="0"/>
              <a:t>30</a:t>
            </a:fld>
            <a:endParaRPr kumimoji="1" lang="ja-JP" altLang="en-US"/>
          </a:p>
        </p:txBody>
      </p:sp>
    </p:spTree>
    <p:extLst>
      <p:ext uri="{BB962C8B-B14F-4D97-AF65-F5344CB8AC3E}">
        <p14:creationId xmlns:p14="http://schemas.microsoft.com/office/powerpoint/2010/main" val="166956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1742024-DD9A-4572-A596-4E9D78C03E84}" type="slidenum">
              <a:rPr kumimoji="1" lang="ja-JP" altLang="en-US" smtClean="0"/>
              <a:t>35</a:t>
            </a:fld>
            <a:endParaRPr kumimoji="1" lang="ja-JP" altLang="en-US"/>
          </a:p>
        </p:txBody>
      </p:sp>
    </p:spTree>
    <p:extLst>
      <p:ext uri="{BB962C8B-B14F-4D97-AF65-F5344CB8AC3E}">
        <p14:creationId xmlns:p14="http://schemas.microsoft.com/office/powerpoint/2010/main" val="312031373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1742024-DD9A-4572-A596-4E9D78C03E84}" type="slidenum">
              <a:rPr kumimoji="1" lang="ja-JP" altLang="en-US" smtClean="0"/>
              <a:t>39</a:t>
            </a:fld>
            <a:endParaRPr kumimoji="1" lang="ja-JP" altLang="en-US"/>
          </a:p>
        </p:txBody>
      </p:sp>
    </p:spTree>
    <p:extLst>
      <p:ext uri="{BB962C8B-B14F-4D97-AF65-F5344CB8AC3E}">
        <p14:creationId xmlns:p14="http://schemas.microsoft.com/office/powerpoint/2010/main" val="31203137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0F670B-96D4-4234-BFCE-513B10E5A586}" type="slidenum">
              <a:rPr kumimoji="1" lang="ja-JP" altLang="en-US" smtClean="0"/>
              <a:t>41</a:t>
            </a:fld>
            <a:endParaRPr kumimoji="1" lang="ja-JP" altLang="en-US"/>
          </a:p>
        </p:txBody>
      </p:sp>
    </p:spTree>
    <p:extLst>
      <p:ext uri="{BB962C8B-B14F-4D97-AF65-F5344CB8AC3E}">
        <p14:creationId xmlns:p14="http://schemas.microsoft.com/office/powerpoint/2010/main" val="2020116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最初に、研究の背景です。</a:t>
            </a:r>
            <a:endParaRPr kumimoji="1" lang="ja-JP" altLang="en-US" dirty="0"/>
          </a:p>
        </p:txBody>
      </p:sp>
      <p:sp>
        <p:nvSpPr>
          <p:cNvPr id="4" name="スライド番号プレースホルダー 3"/>
          <p:cNvSpPr>
            <a:spLocks noGrp="1"/>
          </p:cNvSpPr>
          <p:nvPr>
            <p:ph type="sldNum" sz="quarter" idx="10"/>
          </p:nvPr>
        </p:nvSpPr>
        <p:spPr/>
        <p:txBody>
          <a:bodyPr/>
          <a:lstStyle/>
          <a:p>
            <a:fld id="{A1742024-DD9A-4572-A596-4E9D78C03E84}" type="slidenum">
              <a:rPr kumimoji="1" lang="ja-JP" altLang="en-US" smtClean="0"/>
              <a:t>3</a:t>
            </a:fld>
            <a:endParaRPr kumimoji="1" lang="ja-JP" altLang="en-US"/>
          </a:p>
        </p:txBody>
      </p:sp>
    </p:spTree>
    <p:extLst>
      <p:ext uri="{BB962C8B-B14F-4D97-AF65-F5344CB8AC3E}">
        <p14:creationId xmlns:p14="http://schemas.microsoft.com/office/powerpoint/2010/main" val="31203137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Max-SAT</a:t>
            </a:r>
            <a:r>
              <a:rPr kumimoji="1" lang="ja-JP" altLang="en-US" dirty="0" smtClean="0"/>
              <a:t>は、様々な実用的な問題に応用されています。</a:t>
            </a:r>
            <a:endParaRPr kumimoji="1" lang="en-US" altLang="ja-JP" dirty="0" smtClean="0"/>
          </a:p>
          <a:p>
            <a:r>
              <a:rPr kumimoji="1" lang="ja-JP" altLang="en-US" dirty="0" smtClean="0"/>
              <a:t>例えば、スケジューリング問題、</a:t>
            </a:r>
            <a:r>
              <a:rPr kumimoji="1" lang="en-US" altLang="ja-JP" dirty="0" smtClean="0"/>
              <a:t>VLSI</a:t>
            </a:r>
            <a:r>
              <a:rPr kumimoji="1" lang="ja-JP" altLang="en-US" dirty="0" smtClean="0"/>
              <a:t>設計、システム生物学やがんの治療計画があげられます。</a:t>
            </a:r>
            <a:endParaRPr kumimoji="1" lang="en-US" altLang="ja-JP" dirty="0" smtClean="0"/>
          </a:p>
          <a:p>
            <a:r>
              <a:rPr kumimoji="1" lang="ja-JP" altLang="en-US" dirty="0" smtClean="0"/>
              <a:t>しかし、これらの問題は実際に解こうとすると問題例が大規模になる傾向にあります。</a:t>
            </a:r>
            <a:endParaRPr kumimoji="1" lang="en-US" altLang="ja-JP" dirty="0" smtClean="0"/>
          </a:p>
          <a:p>
            <a:r>
              <a:rPr kumimoji="1" lang="ja-JP" altLang="en-US" dirty="0" smtClean="0"/>
              <a:t>これらの問題に対処するため、性能の良い効率的なソルバーが求められています。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DF0F670B-96D4-4234-BFCE-513B10E5A586}" type="slidenum">
              <a:rPr kumimoji="1" lang="ja-JP" altLang="en-US" smtClean="0"/>
              <a:t>4</a:t>
            </a:fld>
            <a:endParaRPr kumimoji="1" lang="ja-JP" altLang="en-US"/>
          </a:p>
        </p:txBody>
      </p:sp>
    </p:spTree>
    <p:extLst>
      <p:ext uri="{BB962C8B-B14F-4D97-AF65-F5344CB8AC3E}">
        <p14:creationId xmlns:p14="http://schemas.microsoft.com/office/powerpoint/2010/main" val="7539469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本研究では、</a:t>
            </a:r>
            <a:r>
              <a:rPr kumimoji="1" lang="en-US" altLang="ja-JP" dirty="0" smtClean="0"/>
              <a:t>Multi-</a:t>
            </a:r>
            <a:r>
              <a:rPr kumimoji="1" lang="en-US" altLang="ja-JP" dirty="0" err="1" smtClean="0"/>
              <a:t>MaxSAT</a:t>
            </a:r>
            <a:r>
              <a:rPr kumimoji="1" lang="ja-JP" altLang="en-US" dirty="0" smtClean="0"/>
              <a:t>という重み付き</a:t>
            </a:r>
            <a:r>
              <a:rPr kumimoji="1" lang="en-US" altLang="ja-JP" dirty="0" smtClean="0"/>
              <a:t>Max-SAT</a:t>
            </a:r>
            <a:r>
              <a:rPr kumimoji="1" lang="ja-JP" altLang="en-US" dirty="0" smtClean="0"/>
              <a:t>問題の解法に注目します。</a:t>
            </a:r>
            <a:endParaRPr kumimoji="1" lang="en-US" altLang="ja-JP" dirty="0" smtClean="0"/>
          </a:p>
          <a:p>
            <a:r>
              <a:rPr kumimoji="1" lang="en-US" altLang="ja-JP" dirty="0" smtClean="0"/>
              <a:t>Multi-</a:t>
            </a:r>
            <a:r>
              <a:rPr kumimoji="1" lang="en-US" altLang="ja-JP" dirty="0" err="1" smtClean="0"/>
              <a:t>MaxSAT</a:t>
            </a:r>
            <a:r>
              <a:rPr kumimoji="1" lang="ja-JP" altLang="en-US" dirty="0" smtClean="0"/>
              <a:t>は、内部に下界値を導出するアルゴリズムを備えています。</a:t>
            </a:r>
            <a:endParaRPr kumimoji="1" lang="en-US" altLang="ja-JP" dirty="0" smtClean="0"/>
          </a:p>
          <a:p>
            <a:r>
              <a:rPr kumimoji="1" lang="ja-JP" altLang="en-US" dirty="0" smtClean="0"/>
              <a:t>このアルゴリズムは重み付き</a:t>
            </a:r>
            <a:r>
              <a:rPr kumimoji="1" lang="en-US" altLang="ja-JP" dirty="0" smtClean="0"/>
              <a:t>Max-SAT</a:t>
            </a:r>
            <a:r>
              <a:rPr kumimoji="1" lang="ja-JP" altLang="en-US" dirty="0" smtClean="0"/>
              <a:t>問題だけでなく自然に重み付き部分</a:t>
            </a:r>
            <a:r>
              <a:rPr kumimoji="1" lang="en-US" altLang="ja-JP" dirty="0" smtClean="0"/>
              <a:t>Max-SAT</a:t>
            </a:r>
            <a:r>
              <a:rPr kumimoji="1" lang="ja-JP" altLang="en-US" dirty="0" smtClean="0"/>
              <a:t>問題に適用することができます。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DF0F670B-96D4-4234-BFCE-513B10E5A586}" type="slidenum">
              <a:rPr kumimoji="1" lang="ja-JP" altLang="en-US" smtClean="0"/>
              <a:t>5</a:t>
            </a:fld>
            <a:endParaRPr kumimoji="1" lang="ja-JP" altLang="en-US"/>
          </a:p>
        </p:txBody>
      </p:sp>
    </p:spTree>
    <p:extLst>
      <p:ext uri="{BB962C8B-B14F-4D97-AF65-F5344CB8AC3E}">
        <p14:creationId xmlns:p14="http://schemas.microsoft.com/office/powerpoint/2010/main" val="19612134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Max-SAT</a:t>
            </a:r>
            <a:r>
              <a:rPr kumimoji="1" lang="ja-JP" altLang="en-US" dirty="0" smtClean="0"/>
              <a:t>問題は最小化問題として定式化されるので、ここでの下界値を与えるモデルは実行不能解ということになります。</a:t>
            </a:r>
            <a:endParaRPr kumimoji="1" lang="en-US" altLang="ja-JP" dirty="0" smtClean="0"/>
          </a:p>
          <a:p>
            <a:r>
              <a:rPr kumimoji="1" lang="ja-JP" altLang="en-US" dirty="0" smtClean="0"/>
              <a:t>しかし、下界値は様々な場面で重要な役割を果たします。</a:t>
            </a:r>
            <a:endParaRPr kumimoji="1" lang="en-US" altLang="ja-JP" dirty="0" smtClean="0"/>
          </a:p>
          <a:p>
            <a:r>
              <a:rPr kumimoji="1" lang="ja-JP" altLang="en-US" dirty="0" smtClean="0"/>
              <a:t>まず、分枝限定法ベースの厳密解法では、限定操作において下界値が重要となります。</a:t>
            </a:r>
            <a:endParaRPr kumimoji="1" lang="en-US" altLang="ja-JP" dirty="0" smtClean="0"/>
          </a:p>
          <a:p>
            <a:r>
              <a:rPr kumimoji="1" lang="ja-JP" altLang="en-US" dirty="0" smtClean="0"/>
              <a:t>良い下界値を用いればそれだけ効率的な探索を行うことができ、ソルバーの性能を向上させることができます。</a:t>
            </a:r>
            <a:endParaRPr kumimoji="1" lang="en-US" altLang="ja-JP" dirty="0" smtClean="0"/>
          </a:p>
          <a:p>
            <a:r>
              <a:rPr kumimoji="1" lang="ja-JP" altLang="en-US" dirty="0" smtClean="0"/>
              <a:t>また、</a:t>
            </a:r>
            <a:r>
              <a:rPr kumimoji="1" lang="en-US" altLang="ja-JP" dirty="0" smtClean="0"/>
              <a:t>SAT</a:t>
            </a:r>
            <a:r>
              <a:rPr kumimoji="1" lang="ja-JP" altLang="en-US" dirty="0" smtClean="0"/>
              <a:t>ベースで下界値から探索するソルバーにおいても下界値は重要です。</a:t>
            </a:r>
            <a:endParaRPr kumimoji="1" lang="en-US" altLang="ja-JP" dirty="0" smtClean="0"/>
          </a:p>
          <a:p>
            <a:r>
              <a:rPr kumimoji="1" lang="ja-JP" altLang="en-US" dirty="0" smtClean="0"/>
              <a:t>通常、</a:t>
            </a:r>
            <a:r>
              <a:rPr kumimoji="1" lang="en-US" altLang="ja-JP" dirty="0" smtClean="0"/>
              <a:t>SAT</a:t>
            </a:r>
            <a:r>
              <a:rPr kumimoji="1" lang="ja-JP" altLang="en-US" dirty="0" smtClean="0"/>
              <a:t>ベースのソルバーでは初期の下界値は</a:t>
            </a:r>
            <a:r>
              <a:rPr kumimoji="1" lang="en-US" altLang="ja-JP" dirty="0" smtClean="0"/>
              <a:t>0</a:t>
            </a:r>
            <a:r>
              <a:rPr kumimoji="1" lang="ja-JP" altLang="en-US" dirty="0" smtClean="0"/>
              <a:t>を用いますが、それよりも良い下界値がわかっていれば、探索空間を削減できます。</a:t>
            </a:r>
            <a:endParaRPr kumimoji="1" lang="en-US" altLang="ja-JP" dirty="0" smtClean="0"/>
          </a:p>
          <a:p>
            <a:r>
              <a:rPr kumimoji="1" lang="ja-JP" altLang="en-US" dirty="0" smtClean="0"/>
              <a:t>従って、本研究では</a:t>
            </a:r>
            <a:r>
              <a:rPr kumimoji="1" lang="en-US" altLang="ja-JP" dirty="0" smtClean="0"/>
              <a:t>Multi-</a:t>
            </a:r>
            <a:r>
              <a:rPr kumimoji="1" lang="en-US" altLang="ja-JP" dirty="0" err="1" smtClean="0"/>
              <a:t>MaxSAT</a:t>
            </a:r>
            <a:r>
              <a:rPr kumimoji="1" lang="ja-JP" altLang="en-US" dirty="0" smtClean="0"/>
              <a:t>のアルゴリズムを用いて重み付き部分</a:t>
            </a:r>
            <a:r>
              <a:rPr kumimoji="1" lang="en-US" altLang="ja-JP" dirty="0" smtClean="0"/>
              <a:t>Max-SAT</a:t>
            </a:r>
            <a:r>
              <a:rPr kumimoji="1" lang="ja-JP" altLang="en-US" dirty="0" smtClean="0"/>
              <a:t>問題に対するより良い下界値を求めることを目的とします。</a:t>
            </a:r>
            <a:endParaRPr kumimoji="1" lang="ja-JP" altLang="en-US" dirty="0"/>
          </a:p>
        </p:txBody>
      </p:sp>
      <p:sp>
        <p:nvSpPr>
          <p:cNvPr id="4" name="スライド番号プレースホルダー 3"/>
          <p:cNvSpPr>
            <a:spLocks noGrp="1"/>
          </p:cNvSpPr>
          <p:nvPr>
            <p:ph type="sldNum" sz="quarter" idx="10"/>
          </p:nvPr>
        </p:nvSpPr>
        <p:spPr/>
        <p:txBody>
          <a:bodyPr/>
          <a:lstStyle/>
          <a:p>
            <a:fld id="{DF0F670B-96D4-4234-BFCE-513B10E5A586}" type="slidenum">
              <a:rPr kumimoji="1" lang="ja-JP" altLang="en-US" smtClean="0"/>
              <a:t>6</a:t>
            </a:fld>
            <a:endParaRPr kumimoji="1" lang="ja-JP" altLang="en-US"/>
          </a:p>
        </p:txBody>
      </p:sp>
    </p:spTree>
    <p:extLst>
      <p:ext uri="{BB962C8B-B14F-4D97-AF65-F5344CB8AC3E}">
        <p14:creationId xmlns:p14="http://schemas.microsoft.com/office/powerpoint/2010/main" val="14317691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次に、充足可能性判定問題について説明します。</a:t>
            </a:r>
            <a:endParaRPr kumimoji="1" lang="ja-JP" altLang="en-US" dirty="0"/>
          </a:p>
        </p:txBody>
      </p:sp>
      <p:sp>
        <p:nvSpPr>
          <p:cNvPr id="4" name="スライド番号プレースホルダー 3"/>
          <p:cNvSpPr>
            <a:spLocks noGrp="1"/>
          </p:cNvSpPr>
          <p:nvPr>
            <p:ph type="sldNum" sz="quarter" idx="10"/>
          </p:nvPr>
        </p:nvSpPr>
        <p:spPr/>
        <p:txBody>
          <a:bodyPr/>
          <a:lstStyle/>
          <a:p>
            <a:fld id="{A1742024-DD9A-4572-A596-4E9D78C03E84}" type="slidenum">
              <a:rPr kumimoji="1" lang="ja-JP" altLang="en-US" smtClean="0"/>
              <a:t>7</a:t>
            </a:fld>
            <a:endParaRPr kumimoji="1" lang="ja-JP" altLang="en-US"/>
          </a:p>
        </p:txBody>
      </p:sp>
    </p:spTree>
    <p:extLst>
      <p:ext uri="{BB962C8B-B14F-4D97-AF65-F5344CB8AC3E}">
        <p14:creationId xmlns:p14="http://schemas.microsoft.com/office/powerpoint/2010/main" val="31203137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SAT</a:t>
            </a:r>
            <a:r>
              <a:rPr kumimoji="1" lang="ja-JP" altLang="en-US" dirty="0" smtClean="0"/>
              <a:t>では、命題論理式を扱います。</a:t>
            </a:r>
            <a:endParaRPr kumimoji="1" lang="en-US" altLang="ja-JP" dirty="0" smtClean="0"/>
          </a:p>
          <a:p>
            <a:r>
              <a:rPr kumimoji="1" lang="ja-JP" altLang="en-US" dirty="0" smtClean="0"/>
              <a:t>命題論理式には様々な表現方法がありますが、</a:t>
            </a:r>
            <a:r>
              <a:rPr kumimoji="1" lang="en-US" altLang="ja-JP" dirty="0" smtClean="0"/>
              <a:t>SAT</a:t>
            </a:r>
            <a:r>
              <a:rPr kumimoji="1" lang="ja-JP" altLang="en-US" dirty="0" smtClean="0"/>
              <a:t>では</a:t>
            </a:r>
            <a:r>
              <a:rPr kumimoji="1" lang="en-US" altLang="ja-JP" dirty="0" smtClean="0"/>
              <a:t>CNF</a:t>
            </a:r>
            <a:r>
              <a:rPr kumimoji="1" lang="ja-JP" altLang="en-US" dirty="0" smtClean="0"/>
              <a:t>を扱います。</a:t>
            </a:r>
            <a:endParaRPr kumimoji="1" lang="en-US" altLang="ja-JP" dirty="0" smtClean="0"/>
          </a:p>
          <a:p>
            <a:r>
              <a:rPr kumimoji="1" lang="en-US" altLang="ja-JP" dirty="0" smtClean="0"/>
              <a:t>CNF</a:t>
            </a:r>
            <a:r>
              <a:rPr kumimoji="1" lang="ja-JP" altLang="en-US" dirty="0" smtClean="0"/>
              <a:t>は、リテラルの選言（</a:t>
            </a:r>
            <a:r>
              <a:rPr kumimoji="1" lang="en-US" altLang="ja-JP" dirty="0" smtClean="0"/>
              <a:t>OR</a:t>
            </a:r>
            <a:r>
              <a:rPr kumimoji="1" lang="ja-JP" altLang="en-US" dirty="0" smtClean="0"/>
              <a:t>）で表された節の連言（</a:t>
            </a:r>
            <a:r>
              <a:rPr kumimoji="1" lang="en-US" altLang="ja-JP" dirty="0" smtClean="0"/>
              <a:t>AND</a:t>
            </a:r>
            <a:r>
              <a:rPr kumimoji="1" lang="ja-JP" altLang="en-US" dirty="0" smtClean="0"/>
              <a:t>）で表現されます。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DF0F670B-96D4-4234-BFCE-513B10E5A586}" type="slidenum">
              <a:rPr kumimoji="1" lang="ja-JP" altLang="en-US" smtClean="0"/>
              <a:t>8</a:t>
            </a:fld>
            <a:endParaRPr kumimoji="1" lang="ja-JP" altLang="en-US"/>
          </a:p>
        </p:txBody>
      </p:sp>
    </p:spTree>
    <p:extLst>
      <p:ext uri="{BB962C8B-B14F-4D97-AF65-F5344CB8AC3E}">
        <p14:creationId xmlns:p14="http://schemas.microsoft.com/office/powerpoint/2010/main" val="27728044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SAT</a:t>
            </a:r>
            <a:r>
              <a:rPr kumimoji="1" lang="ja-JP" altLang="en-US" dirty="0" smtClean="0"/>
              <a:t>は、命題論理式</a:t>
            </a:r>
            <a:r>
              <a:rPr kumimoji="1" lang="en-US" altLang="ja-JP" dirty="0" smtClean="0"/>
              <a:t>φ</a:t>
            </a:r>
            <a:r>
              <a:rPr kumimoji="1" lang="ja-JP" altLang="en-US" dirty="0" smtClean="0"/>
              <a:t>が真となるような真偽値の割当てが存在するかどうかを判定する決定問題です。</a:t>
            </a:r>
            <a:endParaRPr kumimoji="1" lang="en-US" altLang="ja-JP" dirty="0" smtClean="0"/>
          </a:p>
          <a:p>
            <a:r>
              <a:rPr kumimoji="1" lang="ja-JP" altLang="en-US" dirty="0" smtClean="0"/>
              <a:t>（例題を説明）</a:t>
            </a:r>
            <a:endParaRPr kumimoji="1" lang="en-US" altLang="ja-JP" dirty="0" smtClean="0"/>
          </a:p>
          <a:p>
            <a:r>
              <a:rPr kumimoji="1" lang="ja-JP" altLang="en-US" dirty="0" smtClean="0"/>
              <a:t>この例では、</a:t>
            </a:r>
            <a:r>
              <a:rPr kumimoji="1" lang="en-US" altLang="ja-JP" dirty="0" smtClean="0"/>
              <a:t>φ</a:t>
            </a:r>
            <a:r>
              <a:rPr kumimoji="1" lang="ja-JP" altLang="en-US" dirty="0" smtClean="0"/>
              <a:t>を真とするような論理変数の割当ては存在しないので、充足不能（</a:t>
            </a:r>
            <a:r>
              <a:rPr kumimoji="1" lang="en-US" altLang="ja-JP" dirty="0" smtClean="0"/>
              <a:t>UNSAT</a:t>
            </a:r>
            <a:r>
              <a:rPr kumimoji="1" lang="ja-JP" altLang="en-US" dirty="0" smtClean="0"/>
              <a:t>）ということになります。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DF0F670B-96D4-4234-BFCE-513B10E5A586}" type="slidenum">
              <a:rPr kumimoji="1" lang="ja-JP" altLang="en-US" smtClean="0"/>
              <a:t>9</a:t>
            </a:fld>
            <a:endParaRPr kumimoji="1" lang="ja-JP" altLang="en-US"/>
          </a:p>
        </p:txBody>
      </p:sp>
    </p:spTree>
    <p:extLst>
      <p:ext uri="{BB962C8B-B14F-4D97-AF65-F5344CB8AC3E}">
        <p14:creationId xmlns:p14="http://schemas.microsoft.com/office/powerpoint/2010/main" val="1246925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286000"/>
            <a:ext cx="7772400" cy="1143000"/>
          </a:xfrm>
        </p:spPr>
        <p:txBody>
          <a:bodyPr anchor="t"/>
          <a:lstStyle>
            <a:lvl1pPr algn="r" eaLnBrk="0" hangingPunct="0">
              <a:defRPr sz="3600" i="1"/>
            </a:lvl1pPr>
          </a:lstStyle>
          <a:p>
            <a:r>
              <a:rPr lang="ja-JP" altLang="en-US" smtClean="0"/>
              <a:t>マスター タイトルの書式設定</a:t>
            </a:r>
            <a:endParaRPr lang="ja-JP" altLang="en-US"/>
          </a:p>
        </p:txBody>
      </p:sp>
      <p:sp>
        <p:nvSpPr>
          <p:cNvPr id="3075" name="Rectangle 3"/>
          <p:cNvSpPr>
            <a:spLocks noGrp="1" noChangeArrowheads="1"/>
          </p:cNvSpPr>
          <p:nvPr>
            <p:ph type="subTitle" idx="1"/>
          </p:nvPr>
        </p:nvSpPr>
        <p:spPr>
          <a:xfrm>
            <a:off x="2057400" y="3886200"/>
            <a:ext cx="6400800" cy="1752600"/>
          </a:xfrm>
        </p:spPr>
        <p:txBody>
          <a:bodyPr/>
          <a:lstStyle>
            <a:lvl1pPr marL="0" indent="0" algn="r" eaLnBrk="0" hangingPunct="0">
              <a:spcBef>
                <a:spcPct val="0"/>
              </a:spcBef>
              <a:buClrTx/>
              <a:buSzTx/>
              <a:buFontTx/>
              <a:buNone/>
              <a:defRPr kumimoji="0" sz="2800" i="1">
                <a:latin typeface="ＭＳ Ｐゴシック" charset="-128"/>
              </a:defRPr>
            </a:lvl1pPr>
          </a:lstStyle>
          <a:p>
            <a:r>
              <a:rPr lang="ja-JP" altLang="en-US" smtClean="0"/>
              <a:t>マスター サブタイトルの書式設定</a:t>
            </a:r>
            <a:endParaRPr lang="ja-JP" altLang="en-US"/>
          </a:p>
        </p:txBody>
      </p:sp>
      <p:sp>
        <p:nvSpPr>
          <p:cNvPr id="3076" name="Rectangle 4"/>
          <p:cNvSpPr>
            <a:spLocks noGrp="1" noChangeArrowheads="1"/>
          </p:cNvSpPr>
          <p:nvPr>
            <p:ph type="dt" sz="half" idx="2"/>
          </p:nvPr>
        </p:nvSpPr>
        <p:spPr>
          <a:xfrm>
            <a:off x="0" y="6553200"/>
            <a:ext cx="1905000" cy="457200"/>
          </a:xfrm>
        </p:spPr>
        <p:txBody>
          <a:bodyPr/>
          <a:lstStyle>
            <a:lvl1pPr>
              <a:defRPr/>
            </a:lvl1pPr>
          </a:lstStyle>
          <a:p>
            <a:fld id="{0FED0CBF-3313-4F6F-907D-508DBAC9AC33}" type="datetimeFigureOut">
              <a:rPr kumimoji="1" lang="ja-JP" altLang="en-US" smtClean="0"/>
              <a:t>2013/7/26</a:t>
            </a:fld>
            <a:endParaRPr kumimoji="1" lang="ja-JP" altLang="en-US"/>
          </a:p>
        </p:txBody>
      </p:sp>
      <p:sp>
        <p:nvSpPr>
          <p:cNvPr id="3077" name="Rectangle 5"/>
          <p:cNvSpPr>
            <a:spLocks noGrp="1" noChangeArrowheads="1"/>
          </p:cNvSpPr>
          <p:nvPr>
            <p:ph type="sldNum" sz="quarter" idx="4"/>
          </p:nvPr>
        </p:nvSpPr>
        <p:spPr/>
        <p:txBody>
          <a:bodyPr/>
          <a:lstStyle>
            <a:lvl1pPr>
              <a:defRPr/>
            </a:lvl1pPr>
          </a:lstStyle>
          <a:p>
            <a:fld id="{BCE1F1CC-0C02-441E-BEB0-DE348FB8B37C}" type="slidenum">
              <a:rPr kumimoji="1" lang="ja-JP" altLang="en-US" smtClean="0"/>
              <a:t>‹#›</a:t>
            </a:fld>
            <a:endParaRPr kumimoji="1" lang="ja-JP" altLang="en-US"/>
          </a:p>
        </p:txBody>
      </p:sp>
      <p:sp>
        <p:nvSpPr>
          <p:cNvPr id="3083" name="Rectangle 11"/>
          <p:cNvSpPr>
            <a:spLocks noChangeArrowheads="1"/>
          </p:cNvSpPr>
          <p:nvPr/>
        </p:nvSpPr>
        <p:spPr bwMode="auto">
          <a:xfrm>
            <a:off x="0" y="1588"/>
            <a:ext cx="9144000" cy="912812"/>
          </a:xfrm>
          <a:prstGeom prst="rect">
            <a:avLst/>
          </a:prstGeom>
          <a:gradFill rotWithShape="0">
            <a:gsLst>
              <a:gs pos="0">
                <a:srgbClr val="333333"/>
              </a:gs>
              <a:gs pos="100000">
                <a:srgbClr val="333333">
                  <a:gamma/>
                  <a:tint val="73725"/>
                  <a:invGamma/>
                </a:srgbClr>
              </a:gs>
            </a:gsLst>
            <a:lin ang="5400000" scaled="1"/>
          </a:gradFill>
          <a:ln w="9525">
            <a:noFill/>
            <a:miter lim="800000"/>
            <a:headEnd/>
            <a:tailEnd/>
          </a:ln>
          <a:effectLst/>
        </p:spPr>
        <p:txBody>
          <a:bodyPr wrap="none" anchor="ctr"/>
          <a:lstStyle/>
          <a:p>
            <a:endParaRPr lang="ja-JP" altLang="en-US"/>
          </a:p>
        </p:txBody>
      </p:sp>
      <p:sp>
        <p:nvSpPr>
          <p:cNvPr id="3084" name="Rectangle 12"/>
          <p:cNvSpPr>
            <a:spLocks noChangeArrowheads="1"/>
          </p:cNvSpPr>
          <p:nvPr/>
        </p:nvSpPr>
        <p:spPr bwMode="auto">
          <a:xfrm flipV="1">
            <a:off x="0" y="1588"/>
            <a:ext cx="914400" cy="914400"/>
          </a:xfrm>
          <a:prstGeom prst="rect">
            <a:avLst/>
          </a:prstGeom>
          <a:gradFill rotWithShape="0">
            <a:gsLst>
              <a:gs pos="0">
                <a:srgbClr val="FF6600"/>
              </a:gs>
              <a:gs pos="100000">
                <a:srgbClr val="FF6600">
                  <a:gamma/>
                  <a:tint val="73725"/>
                  <a:invGamma/>
                </a:srgbClr>
              </a:gs>
            </a:gsLst>
            <a:lin ang="2700000" scaled="1"/>
          </a:gradFill>
          <a:ln w="9525">
            <a:noFill/>
            <a:miter lim="800000"/>
            <a:headEnd/>
            <a:tailEnd/>
          </a:ln>
          <a:effectLst/>
        </p:spPr>
        <p:txBody>
          <a:bodyPr wrap="none" anchor="ctr"/>
          <a:lstStyle/>
          <a:p>
            <a:endParaRPr lang="ja-JP" altLang="en-US"/>
          </a:p>
        </p:txBody>
      </p:sp>
      <p:sp>
        <p:nvSpPr>
          <p:cNvPr id="3085" name="Text Box 13"/>
          <p:cNvSpPr txBox="1">
            <a:spLocks noChangeArrowheads="1"/>
          </p:cNvSpPr>
          <p:nvPr/>
        </p:nvSpPr>
        <p:spPr bwMode="auto">
          <a:xfrm>
            <a:off x="7002463" y="0"/>
            <a:ext cx="1758430" cy="369332"/>
          </a:xfrm>
          <a:prstGeom prst="rect">
            <a:avLst/>
          </a:prstGeom>
          <a:noFill/>
          <a:ln w="9525">
            <a:noFill/>
            <a:miter lim="800000"/>
            <a:headEnd/>
            <a:tailEnd/>
          </a:ln>
          <a:effectLst/>
        </p:spPr>
        <p:txBody>
          <a:bodyPr wrap="none">
            <a:spAutoFit/>
          </a:bodyPr>
          <a:lstStyle/>
          <a:p>
            <a:pPr eaLnBrk="0" hangingPunct="0"/>
            <a:r>
              <a:rPr kumimoji="0" lang="en-US" altLang="ja-JP" sz="1800" dirty="0" smtClean="0">
                <a:solidFill>
                  <a:schemeClr val="bg1"/>
                </a:solidFill>
                <a:latin typeface="Tahoma" pitchFamily="34" charset="0"/>
              </a:rPr>
              <a:t>Kobe University</a:t>
            </a:r>
            <a:endParaRPr kumimoji="0" lang="en-US" altLang="ja-JP" sz="1800" dirty="0">
              <a:solidFill>
                <a:schemeClr val="bg1"/>
              </a:solidFill>
              <a:latin typeface="Tahoma" pitchFamily="34" charset="0"/>
              <a:ea typeface="Gulim" pitchFamily="34" charset="-127"/>
            </a:endParaRPr>
          </a:p>
        </p:txBody>
      </p:sp>
      <p:sp>
        <p:nvSpPr>
          <p:cNvPr id="3086" name="Line 14"/>
          <p:cNvSpPr>
            <a:spLocks noChangeShapeType="1"/>
          </p:cNvSpPr>
          <p:nvPr/>
        </p:nvSpPr>
        <p:spPr bwMode="auto">
          <a:xfrm>
            <a:off x="0" y="914400"/>
            <a:ext cx="9144000" cy="0"/>
          </a:xfrm>
          <a:prstGeom prst="line">
            <a:avLst/>
          </a:prstGeom>
          <a:noFill/>
          <a:ln w="9525">
            <a:solidFill>
              <a:srgbClr val="FF6600"/>
            </a:solidFill>
            <a:round/>
            <a:headEnd/>
            <a:tailEnd/>
          </a:ln>
          <a:effectLst/>
        </p:spPr>
        <p:txBody>
          <a:bodyPr/>
          <a:lstStyle/>
          <a:p>
            <a:endParaRPr lang="ja-JP" altLang="en-US"/>
          </a:p>
        </p:txBody>
      </p:sp>
      <p:sp>
        <p:nvSpPr>
          <p:cNvPr id="3087" name="Line 15"/>
          <p:cNvSpPr>
            <a:spLocks noChangeShapeType="1"/>
          </p:cNvSpPr>
          <p:nvPr/>
        </p:nvSpPr>
        <p:spPr bwMode="auto">
          <a:xfrm>
            <a:off x="914400" y="0"/>
            <a:ext cx="0" cy="6858000"/>
          </a:xfrm>
          <a:prstGeom prst="line">
            <a:avLst/>
          </a:prstGeom>
          <a:noFill/>
          <a:ln w="9525">
            <a:solidFill>
              <a:srgbClr val="FF6600"/>
            </a:solidFill>
            <a:round/>
            <a:headEnd/>
            <a:tailEnd/>
          </a:ln>
          <a:effectLst/>
        </p:spPr>
        <p:txBody>
          <a:bodyPr/>
          <a:lstStyle/>
          <a:p>
            <a:endParaRPr lang="ja-JP" altLang="en-US"/>
          </a:p>
        </p:txBody>
      </p:sp>
      <p:sp>
        <p:nvSpPr>
          <p:cNvPr id="3088" name="Rectangle 16"/>
          <p:cNvSpPr>
            <a:spLocks noChangeArrowheads="1"/>
          </p:cNvSpPr>
          <p:nvPr/>
        </p:nvSpPr>
        <p:spPr bwMode="auto">
          <a:xfrm flipV="1">
            <a:off x="914400" y="914400"/>
            <a:ext cx="457200" cy="457200"/>
          </a:xfrm>
          <a:prstGeom prst="rect">
            <a:avLst/>
          </a:prstGeom>
          <a:gradFill rotWithShape="0">
            <a:gsLst>
              <a:gs pos="0">
                <a:srgbClr val="FF6600"/>
              </a:gs>
              <a:gs pos="100000">
                <a:srgbClr val="FF6600">
                  <a:gamma/>
                  <a:tint val="73725"/>
                  <a:invGamma/>
                </a:srgbClr>
              </a:gs>
            </a:gsLst>
            <a:lin ang="2700000" scaled="1"/>
          </a:gradFill>
          <a:ln w="9525">
            <a:noFill/>
            <a:miter lim="800000"/>
            <a:headEnd/>
            <a:tailEnd/>
          </a:ln>
          <a:effectLst/>
        </p:spPr>
        <p:txBody>
          <a:bodyPr wrap="none" anchor="ctr"/>
          <a:lstStyle/>
          <a:p>
            <a:endParaRPr lang="ja-JP" altLang="en-US"/>
          </a:p>
        </p:txBody>
      </p:sp>
      <p:sp>
        <p:nvSpPr>
          <p:cNvPr id="3089" name="Rectangle 17"/>
          <p:cNvSpPr>
            <a:spLocks noChangeArrowheads="1"/>
          </p:cNvSpPr>
          <p:nvPr/>
        </p:nvSpPr>
        <p:spPr bwMode="auto">
          <a:xfrm flipV="1">
            <a:off x="609600" y="1371600"/>
            <a:ext cx="304800" cy="304800"/>
          </a:xfrm>
          <a:prstGeom prst="rect">
            <a:avLst/>
          </a:prstGeom>
          <a:gradFill rotWithShape="0">
            <a:gsLst>
              <a:gs pos="0">
                <a:srgbClr val="FF6600"/>
              </a:gs>
              <a:gs pos="100000">
                <a:srgbClr val="FF6600">
                  <a:gamma/>
                  <a:tint val="73725"/>
                  <a:invGamma/>
                </a:srgbClr>
              </a:gs>
            </a:gsLst>
            <a:lin ang="2700000" scaled="1"/>
          </a:gradFill>
          <a:ln w="9525">
            <a:noFill/>
            <a:miter lim="800000"/>
            <a:headEnd/>
            <a:tailEnd/>
          </a:ln>
          <a:effectLst/>
        </p:spPr>
        <p:txBody>
          <a:bodyPr wrap="none" anchor="ctr"/>
          <a:lstStyle/>
          <a:p>
            <a:endParaRPr lang="ja-JP" altLang="en-US"/>
          </a:p>
        </p:txBody>
      </p:sp>
      <p:sp>
        <p:nvSpPr>
          <p:cNvPr id="3090" name="Rectangle 18"/>
          <p:cNvSpPr>
            <a:spLocks noChangeArrowheads="1"/>
          </p:cNvSpPr>
          <p:nvPr/>
        </p:nvSpPr>
        <p:spPr bwMode="auto">
          <a:xfrm flipV="1">
            <a:off x="304800" y="1066800"/>
            <a:ext cx="304800" cy="304800"/>
          </a:xfrm>
          <a:prstGeom prst="rect">
            <a:avLst/>
          </a:prstGeom>
          <a:gradFill rotWithShape="0">
            <a:gsLst>
              <a:gs pos="0">
                <a:schemeClr val="bg1"/>
              </a:gs>
              <a:gs pos="100000">
                <a:schemeClr val="bg1">
                  <a:gamma/>
                  <a:tint val="73725"/>
                  <a:invGamma/>
                </a:schemeClr>
              </a:gs>
            </a:gsLst>
            <a:lin ang="2700000" scaled="1"/>
          </a:gradFill>
          <a:ln w="9525">
            <a:solidFill>
              <a:srgbClr val="FF3300"/>
            </a:solidFill>
            <a:miter lim="800000"/>
            <a:headEnd/>
            <a:tailEnd/>
          </a:ln>
          <a:effectLst/>
        </p:spPr>
        <p:txBody>
          <a:bodyPr wrap="none" anchor="ctr"/>
          <a:lstStyle/>
          <a:p>
            <a:endParaRPr lang="ja-JP" altLang="en-US"/>
          </a:p>
        </p:txBody>
      </p:sp>
      <p:sp>
        <p:nvSpPr>
          <p:cNvPr id="3091" name="Rectangle 19"/>
          <p:cNvSpPr>
            <a:spLocks noGrp="1" noChangeArrowheads="1"/>
          </p:cNvSpPr>
          <p:nvPr>
            <p:ph type="ftr" sz="quarter" idx="3"/>
          </p:nvPr>
        </p:nvSpPr>
        <p:spPr bwMode="auto">
          <a:xfrm>
            <a:off x="3124200" y="6553200"/>
            <a:ext cx="2895600" cy="4572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ctr">
              <a:defRPr sz="1600">
                <a:solidFill>
                  <a:srgbClr val="003366"/>
                </a:solidFill>
                <a:latin typeface="+mj-lt"/>
              </a:defRPr>
            </a:lvl1pPr>
          </a:lstStyle>
          <a:p>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fld id="{0FED0CBF-3313-4F6F-907D-508DBAC9AC33}" type="datetimeFigureOut">
              <a:rPr kumimoji="1" lang="ja-JP" altLang="en-US" smtClean="0"/>
              <a:t>2013/7/26</a:t>
            </a:fld>
            <a:endParaRPr kumimoji="1" lang="ja-JP" altLang="en-US"/>
          </a:p>
        </p:txBody>
      </p:sp>
      <p:sp>
        <p:nvSpPr>
          <p:cNvPr id="5" name="スライド番号プレースホルダ 4"/>
          <p:cNvSpPr>
            <a:spLocks noGrp="1"/>
          </p:cNvSpPr>
          <p:nvPr>
            <p:ph type="sldNum" sz="quarter" idx="11"/>
          </p:nvPr>
        </p:nvSpPr>
        <p:spPr/>
        <p:txBody>
          <a:bodyPr/>
          <a:lstStyle>
            <a:lvl1pPr>
              <a:defRPr/>
            </a:lvl1pPr>
          </a:lstStyle>
          <a:p>
            <a:fld id="{BCE1F1CC-0C02-441E-BEB0-DE348FB8B37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00850" y="304800"/>
            <a:ext cx="2190750" cy="6019800"/>
          </a:xfrm>
        </p:spPr>
        <p:txBody>
          <a:bodyPr vert="eaVert"/>
          <a:lstStyle/>
          <a:p>
            <a:r>
              <a:rPr lang="ja-JP" altLang="en-US" smtClean="0"/>
              <a:t>マスター タイトルの書式設定</a:t>
            </a:r>
            <a:endParaRPr lang="ja-JP" altLang="en-US"/>
          </a:p>
        </p:txBody>
      </p:sp>
      <p:sp>
        <p:nvSpPr>
          <p:cNvPr id="3" name="縦書きテキスト プレースホルダ 2"/>
          <p:cNvSpPr>
            <a:spLocks noGrp="1"/>
          </p:cNvSpPr>
          <p:nvPr>
            <p:ph type="body" orient="vert" idx="1"/>
          </p:nvPr>
        </p:nvSpPr>
        <p:spPr>
          <a:xfrm>
            <a:off x="228600" y="304800"/>
            <a:ext cx="6419850" cy="60198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fld id="{0FED0CBF-3313-4F6F-907D-508DBAC9AC33}" type="datetimeFigureOut">
              <a:rPr kumimoji="1" lang="ja-JP" altLang="en-US" smtClean="0"/>
              <a:t>2013/7/26</a:t>
            </a:fld>
            <a:endParaRPr kumimoji="1" lang="ja-JP" altLang="en-US"/>
          </a:p>
        </p:txBody>
      </p:sp>
      <p:sp>
        <p:nvSpPr>
          <p:cNvPr id="5" name="スライド番号プレースホルダ 4"/>
          <p:cNvSpPr>
            <a:spLocks noGrp="1"/>
          </p:cNvSpPr>
          <p:nvPr>
            <p:ph type="sldNum" sz="quarter" idx="11"/>
          </p:nvPr>
        </p:nvSpPr>
        <p:spPr/>
        <p:txBody>
          <a:bodyPr/>
          <a:lstStyle>
            <a:lvl1pPr>
              <a:defRPr/>
            </a:lvl1pPr>
          </a:lstStyle>
          <a:p>
            <a:fld id="{BCE1F1CC-0C02-441E-BEB0-DE348FB8B37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mtClean="0"/>
              <a:t>マスター タイトルの書式設定</a:t>
            </a:r>
            <a:endParaRPr lang="ja-JP" altLang="en-US" dirty="0"/>
          </a:p>
        </p:txBody>
      </p:sp>
      <p:sp>
        <p:nvSpPr>
          <p:cNvPr id="3" name="コンテンツ プレースホルダ 2"/>
          <p:cNvSpPr>
            <a:spLocks noGrp="1"/>
          </p:cNvSpPr>
          <p:nvPr>
            <p:ph idx="1"/>
          </p:nvPr>
        </p:nvSpPr>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日付プレースホルダ 3"/>
          <p:cNvSpPr>
            <a:spLocks noGrp="1"/>
          </p:cNvSpPr>
          <p:nvPr>
            <p:ph type="dt" sz="half" idx="10"/>
          </p:nvPr>
        </p:nvSpPr>
        <p:spPr/>
        <p:txBody>
          <a:bodyPr/>
          <a:lstStyle>
            <a:lvl1pPr>
              <a:defRPr/>
            </a:lvl1pPr>
          </a:lstStyle>
          <a:p>
            <a:fld id="{0FED0CBF-3313-4F6F-907D-508DBAC9AC33}" type="datetimeFigureOut">
              <a:rPr kumimoji="1" lang="ja-JP" altLang="en-US" smtClean="0"/>
              <a:t>2013/7/26</a:t>
            </a:fld>
            <a:endParaRPr kumimoji="1" lang="ja-JP" altLang="en-US"/>
          </a:p>
        </p:txBody>
      </p:sp>
      <p:sp>
        <p:nvSpPr>
          <p:cNvPr id="5" name="スライド番号プレースホルダ 4"/>
          <p:cNvSpPr>
            <a:spLocks noGrp="1"/>
          </p:cNvSpPr>
          <p:nvPr>
            <p:ph type="sldNum" sz="quarter" idx="11"/>
          </p:nvPr>
        </p:nvSpPr>
        <p:spPr/>
        <p:txBody>
          <a:bodyPr/>
          <a:lstStyle>
            <a:lvl1pPr>
              <a:defRPr/>
            </a:lvl1pPr>
          </a:lstStyle>
          <a:p>
            <a:fld id="{BCE1F1CC-0C02-441E-BEB0-DE348FB8B37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 3"/>
          <p:cNvSpPr>
            <a:spLocks noGrp="1"/>
          </p:cNvSpPr>
          <p:nvPr>
            <p:ph type="dt" sz="half" idx="10"/>
          </p:nvPr>
        </p:nvSpPr>
        <p:spPr/>
        <p:txBody>
          <a:bodyPr/>
          <a:lstStyle>
            <a:lvl1pPr>
              <a:defRPr/>
            </a:lvl1pPr>
          </a:lstStyle>
          <a:p>
            <a:fld id="{0FED0CBF-3313-4F6F-907D-508DBAC9AC33}" type="datetimeFigureOut">
              <a:rPr kumimoji="1" lang="ja-JP" altLang="en-US" smtClean="0"/>
              <a:t>2013/7/26</a:t>
            </a:fld>
            <a:endParaRPr kumimoji="1" lang="ja-JP" altLang="en-US"/>
          </a:p>
        </p:txBody>
      </p:sp>
      <p:sp>
        <p:nvSpPr>
          <p:cNvPr id="5" name="スライド番号プレースホルダ 4"/>
          <p:cNvSpPr>
            <a:spLocks noGrp="1"/>
          </p:cNvSpPr>
          <p:nvPr>
            <p:ph type="sldNum" sz="quarter" idx="11"/>
          </p:nvPr>
        </p:nvSpPr>
        <p:spPr/>
        <p:txBody>
          <a:bodyPr/>
          <a:lstStyle>
            <a:lvl1pPr>
              <a:defRPr/>
            </a:lvl1pPr>
          </a:lstStyle>
          <a:p>
            <a:fld id="{BCE1F1CC-0C02-441E-BEB0-DE348FB8B37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half" idx="1"/>
          </p:nvPr>
        </p:nvSpPr>
        <p:spPr>
          <a:xfrm>
            <a:off x="228600" y="1052670"/>
            <a:ext cx="4267200" cy="527193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670"/>
            <a:ext cx="4267200" cy="527193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5" name="日付プレースホルダ 4"/>
          <p:cNvSpPr>
            <a:spLocks noGrp="1"/>
          </p:cNvSpPr>
          <p:nvPr>
            <p:ph type="dt" sz="half" idx="10"/>
          </p:nvPr>
        </p:nvSpPr>
        <p:spPr/>
        <p:txBody>
          <a:bodyPr/>
          <a:lstStyle>
            <a:lvl1pPr>
              <a:defRPr/>
            </a:lvl1pPr>
          </a:lstStyle>
          <a:p>
            <a:fld id="{0FED0CBF-3313-4F6F-907D-508DBAC9AC33}" type="datetimeFigureOut">
              <a:rPr kumimoji="1" lang="ja-JP" altLang="en-US" smtClean="0"/>
              <a:t>2013/7/26</a:t>
            </a:fld>
            <a:endParaRPr kumimoji="1" lang="ja-JP" altLang="en-US"/>
          </a:p>
        </p:txBody>
      </p:sp>
      <p:sp>
        <p:nvSpPr>
          <p:cNvPr id="6" name="スライド番号プレースホルダ 5"/>
          <p:cNvSpPr>
            <a:spLocks noGrp="1"/>
          </p:cNvSpPr>
          <p:nvPr>
            <p:ph type="sldNum" sz="quarter" idx="11"/>
          </p:nvPr>
        </p:nvSpPr>
        <p:spPr/>
        <p:txBody>
          <a:bodyPr/>
          <a:lstStyle>
            <a:lvl1pPr>
              <a:defRPr/>
            </a:lvl1pPr>
          </a:lstStyle>
          <a:p>
            <a:fld id="{BCE1F1CC-0C02-441E-BEB0-DE348FB8B37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fld id="{0FED0CBF-3313-4F6F-907D-508DBAC9AC33}" type="datetimeFigureOut">
              <a:rPr kumimoji="1" lang="ja-JP" altLang="en-US" smtClean="0"/>
              <a:t>2013/7/26</a:t>
            </a:fld>
            <a:endParaRPr kumimoji="1" lang="ja-JP" altLang="en-US"/>
          </a:p>
        </p:txBody>
      </p:sp>
      <p:sp>
        <p:nvSpPr>
          <p:cNvPr id="8" name="スライド番号プレースホルダ 7"/>
          <p:cNvSpPr>
            <a:spLocks noGrp="1"/>
          </p:cNvSpPr>
          <p:nvPr>
            <p:ph type="sldNum" sz="quarter" idx="11"/>
          </p:nvPr>
        </p:nvSpPr>
        <p:spPr/>
        <p:txBody>
          <a:bodyPr/>
          <a:lstStyle>
            <a:lvl1pPr>
              <a:defRPr/>
            </a:lvl1pPr>
          </a:lstStyle>
          <a:p>
            <a:fld id="{BCE1F1CC-0C02-441E-BEB0-DE348FB8B37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fld id="{0FED0CBF-3313-4F6F-907D-508DBAC9AC33}" type="datetimeFigureOut">
              <a:rPr kumimoji="1" lang="ja-JP" altLang="en-US" smtClean="0"/>
              <a:t>2013/7/26</a:t>
            </a:fld>
            <a:endParaRPr kumimoji="1" lang="ja-JP" altLang="en-US"/>
          </a:p>
        </p:txBody>
      </p:sp>
      <p:sp>
        <p:nvSpPr>
          <p:cNvPr id="4" name="スライド番号プレースホルダ 3"/>
          <p:cNvSpPr>
            <a:spLocks noGrp="1"/>
          </p:cNvSpPr>
          <p:nvPr>
            <p:ph type="sldNum" sz="quarter" idx="11"/>
          </p:nvPr>
        </p:nvSpPr>
        <p:spPr/>
        <p:txBody>
          <a:bodyPr/>
          <a:lstStyle>
            <a:lvl1pPr>
              <a:defRPr/>
            </a:lvl1pPr>
          </a:lstStyle>
          <a:p>
            <a:fld id="{BCE1F1CC-0C02-441E-BEB0-DE348FB8B37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fld id="{0FED0CBF-3313-4F6F-907D-508DBAC9AC33}" type="datetimeFigureOut">
              <a:rPr kumimoji="1" lang="ja-JP" altLang="en-US" smtClean="0"/>
              <a:t>2013/7/26</a:t>
            </a:fld>
            <a:endParaRPr kumimoji="1" lang="ja-JP" altLang="en-US"/>
          </a:p>
        </p:txBody>
      </p:sp>
      <p:sp>
        <p:nvSpPr>
          <p:cNvPr id="3" name="スライド番号プレースホルダ 2"/>
          <p:cNvSpPr>
            <a:spLocks noGrp="1"/>
          </p:cNvSpPr>
          <p:nvPr>
            <p:ph type="sldNum" sz="quarter" idx="11"/>
          </p:nvPr>
        </p:nvSpPr>
        <p:spPr/>
        <p:txBody>
          <a:bodyPr/>
          <a:lstStyle>
            <a:lvl1pPr>
              <a:defRPr/>
            </a:lvl1pPr>
          </a:lstStyle>
          <a:p>
            <a:fld id="{BCE1F1CC-0C02-441E-BEB0-DE348FB8B37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 4"/>
          <p:cNvSpPr>
            <a:spLocks noGrp="1"/>
          </p:cNvSpPr>
          <p:nvPr>
            <p:ph type="dt" sz="half" idx="10"/>
          </p:nvPr>
        </p:nvSpPr>
        <p:spPr/>
        <p:txBody>
          <a:bodyPr/>
          <a:lstStyle>
            <a:lvl1pPr>
              <a:defRPr/>
            </a:lvl1pPr>
          </a:lstStyle>
          <a:p>
            <a:fld id="{0FED0CBF-3313-4F6F-907D-508DBAC9AC33}" type="datetimeFigureOut">
              <a:rPr kumimoji="1" lang="ja-JP" altLang="en-US" smtClean="0"/>
              <a:t>2013/7/26</a:t>
            </a:fld>
            <a:endParaRPr kumimoji="1" lang="ja-JP" altLang="en-US"/>
          </a:p>
        </p:txBody>
      </p:sp>
      <p:sp>
        <p:nvSpPr>
          <p:cNvPr id="6" name="スライド番号プレースホルダ 5"/>
          <p:cNvSpPr>
            <a:spLocks noGrp="1"/>
          </p:cNvSpPr>
          <p:nvPr>
            <p:ph type="sldNum" sz="quarter" idx="11"/>
          </p:nvPr>
        </p:nvSpPr>
        <p:spPr/>
        <p:txBody>
          <a:bodyPr/>
          <a:lstStyle>
            <a:lvl1pPr>
              <a:defRPr/>
            </a:lvl1pPr>
          </a:lstStyle>
          <a:p>
            <a:fld id="{BCE1F1CC-0C02-441E-BEB0-DE348FB8B37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 4"/>
          <p:cNvSpPr>
            <a:spLocks noGrp="1"/>
          </p:cNvSpPr>
          <p:nvPr>
            <p:ph type="dt" sz="half" idx="10"/>
          </p:nvPr>
        </p:nvSpPr>
        <p:spPr/>
        <p:txBody>
          <a:bodyPr/>
          <a:lstStyle>
            <a:lvl1pPr>
              <a:defRPr/>
            </a:lvl1pPr>
          </a:lstStyle>
          <a:p>
            <a:fld id="{0FED0CBF-3313-4F6F-907D-508DBAC9AC33}" type="datetimeFigureOut">
              <a:rPr kumimoji="1" lang="ja-JP" altLang="en-US" smtClean="0"/>
              <a:t>2013/7/26</a:t>
            </a:fld>
            <a:endParaRPr kumimoji="1" lang="ja-JP" altLang="en-US"/>
          </a:p>
        </p:txBody>
      </p:sp>
      <p:sp>
        <p:nvSpPr>
          <p:cNvPr id="6" name="スライド番号プレースホルダ 5"/>
          <p:cNvSpPr>
            <a:spLocks noGrp="1"/>
          </p:cNvSpPr>
          <p:nvPr>
            <p:ph type="sldNum" sz="quarter" idx="11"/>
          </p:nvPr>
        </p:nvSpPr>
        <p:spPr/>
        <p:txBody>
          <a:bodyPr/>
          <a:lstStyle>
            <a:lvl1pPr>
              <a:defRPr/>
            </a:lvl1pPr>
          </a:lstStyle>
          <a:p>
            <a:fld id="{BCE1F1CC-0C02-441E-BEB0-DE348FB8B37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304800"/>
            <a:ext cx="8763000" cy="74787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dirty="0" smtClean="0"/>
              <a:t>マスタ タイトルの書式設定</a:t>
            </a:r>
          </a:p>
        </p:txBody>
      </p:sp>
      <p:sp>
        <p:nvSpPr>
          <p:cNvPr id="1027" name="Rectangle 3"/>
          <p:cNvSpPr>
            <a:spLocks noGrp="1" noChangeArrowheads="1"/>
          </p:cNvSpPr>
          <p:nvPr>
            <p:ph type="body" idx="1"/>
          </p:nvPr>
        </p:nvSpPr>
        <p:spPr bwMode="auto">
          <a:xfrm>
            <a:off x="228600" y="1268700"/>
            <a:ext cx="8686800" cy="5055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028" name="Rectangle 4"/>
          <p:cNvSpPr>
            <a:spLocks noGrp="1" noChangeArrowheads="1"/>
          </p:cNvSpPr>
          <p:nvPr>
            <p:ph type="dt" sz="half" idx="2"/>
          </p:nvPr>
        </p:nvSpPr>
        <p:spPr bwMode="auto">
          <a:xfrm>
            <a:off x="228600" y="65532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600">
                <a:solidFill>
                  <a:srgbClr val="003366"/>
                </a:solidFill>
                <a:latin typeface="+mj-lt"/>
              </a:defRPr>
            </a:lvl1pPr>
          </a:lstStyle>
          <a:p>
            <a:fld id="{0FED0CBF-3313-4F6F-907D-508DBAC9AC33}" type="datetimeFigureOut">
              <a:rPr kumimoji="1" lang="ja-JP" altLang="en-US" smtClean="0"/>
              <a:t>2013/7/26</a:t>
            </a:fld>
            <a:endParaRPr kumimoji="1" lang="ja-JP" altLang="en-US"/>
          </a:p>
        </p:txBody>
      </p:sp>
      <p:sp>
        <p:nvSpPr>
          <p:cNvPr id="1030" name="Rectangle 6"/>
          <p:cNvSpPr>
            <a:spLocks noGrp="1" noChangeArrowheads="1"/>
          </p:cNvSpPr>
          <p:nvPr>
            <p:ph type="sldNum" sz="quarter" idx="4"/>
          </p:nvPr>
        </p:nvSpPr>
        <p:spPr bwMode="auto">
          <a:xfrm>
            <a:off x="7239000" y="65532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600">
                <a:solidFill>
                  <a:srgbClr val="003366"/>
                </a:solidFill>
                <a:latin typeface="+mj-lt"/>
              </a:defRPr>
            </a:lvl1pPr>
          </a:lstStyle>
          <a:p>
            <a:fld id="{BCE1F1CC-0C02-441E-BEB0-DE348FB8B37C}" type="slidenum">
              <a:rPr kumimoji="1" lang="ja-JP" altLang="en-US" smtClean="0"/>
              <a:t>‹#›</a:t>
            </a:fld>
            <a:endParaRPr kumimoji="1" lang="ja-JP" altLang="en-US"/>
          </a:p>
        </p:txBody>
      </p:sp>
      <p:sp>
        <p:nvSpPr>
          <p:cNvPr id="1031" name="Rectangle 7"/>
          <p:cNvSpPr>
            <a:spLocks noChangeArrowheads="1"/>
          </p:cNvSpPr>
          <p:nvPr/>
        </p:nvSpPr>
        <p:spPr bwMode="auto">
          <a:xfrm>
            <a:off x="0" y="1588"/>
            <a:ext cx="9144000" cy="228600"/>
          </a:xfrm>
          <a:prstGeom prst="rect">
            <a:avLst/>
          </a:prstGeom>
          <a:gradFill rotWithShape="0">
            <a:gsLst>
              <a:gs pos="0">
                <a:srgbClr val="333333"/>
              </a:gs>
              <a:gs pos="100000">
                <a:srgbClr val="333333">
                  <a:gamma/>
                  <a:tint val="73725"/>
                  <a:invGamma/>
                </a:srgbClr>
              </a:gs>
            </a:gsLst>
            <a:lin ang="5400000" scaled="1"/>
          </a:gradFill>
          <a:ln w="9525">
            <a:noFill/>
            <a:miter lim="800000"/>
            <a:headEnd/>
            <a:tailEnd/>
          </a:ln>
          <a:effectLst/>
        </p:spPr>
        <p:txBody>
          <a:bodyPr wrap="none" anchor="ctr"/>
          <a:lstStyle/>
          <a:p>
            <a:endParaRPr lang="ja-JP" altLang="en-US"/>
          </a:p>
        </p:txBody>
      </p:sp>
      <p:sp>
        <p:nvSpPr>
          <p:cNvPr id="1032" name="Rectangle 8"/>
          <p:cNvSpPr>
            <a:spLocks noChangeArrowheads="1"/>
          </p:cNvSpPr>
          <p:nvPr/>
        </p:nvSpPr>
        <p:spPr bwMode="auto">
          <a:xfrm flipV="1">
            <a:off x="0" y="1588"/>
            <a:ext cx="228600" cy="228600"/>
          </a:xfrm>
          <a:prstGeom prst="rect">
            <a:avLst/>
          </a:prstGeom>
          <a:gradFill rotWithShape="0">
            <a:gsLst>
              <a:gs pos="0">
                <a:srgbClr val="FF6600"/>
              </a:gs>
              <a:gs pos="100000">
                <a:srgbClr val="FF6600">
                  <a:gamma/>
                  <a:tint val="73725"/>
                  <a:invGamma/>
                </a:srgbClr>
              </a:gs>
            </a:gsLst>
            <a:lin ang="2700000" scaled="1"/>
          </a:gradFill>
          <a:ln w="9525">
            <a:noFill/>
            <a:miter lim="800000"/>
            <a:headEnd/>
            <a:tailEnd/>
          </a:ln>
          <a:effectLst/>
        </p:spPr>
        <p:txBody>
          <a:bodyPr wrap="none" anchor="ctr"/>
          <a:lstStyle/>
          <a:p>
            <a:endParaRPr lang="ja-JP" altLang="en-US"/>
          </a:p>
        </p:txBody>
      </p:sp>
      <p:sp>
        <p:nvSpPr>
          <p:cNvPr id="1033" name="Text Box 9"/>
          <p:cNvSpPr txBox="1">
            <a:spLocks noChangeArrowheads="1"/>
          </p:cNvSpPr>
          <p:nvPr/>
        </p:nvSpPr>
        <p:spPr bwMode="auto">
          <a:xfrm>
            <a:off x="7378700" y="0"/>
            <a:ext cx="1407950" cy="307777"/>
          </a:xfrm>
          <a:prstGeom prst="rect">
            <a:avLst/>
          </a:prstGeom>
          <a:noFill/>
          <a:ln w="9525">
            <a:noFill/>
            <a:miter lim="800000"/>
            <a:headEnd/>
            <a:tailEnd/>
          </a:ln>
          <a:effectLst/>
        </p:spPr>
        <p:txBody>
          <a:bodyPr wrap="none">
            <a:spAutoFit/>
          </a:bodyPr>
          <a:lstStyle/>
          <a:p>
            <a:pPr eaLnBrk="0" hangingPunct="0"/>
            <a:r>
              <a:rPr kumimoji="0" lang="en-US" altLang="ja-JP" sz="1400" dirty="0" smtClean="0">
                <a:solidFill>
                  <a:schemeClr val="bg1"/>
                </a:solidFill>
                <a:latin typeface="Tahoma" pitchFamily="34" charset="0"/>
              </a:rPr>
              <a:t>Kobe University</a:t>
            </a:r>
            <a:endParaRPr kumimoji="0" lang="en-US" altLang="ja-JP" sz="1400" dirty="0">
              <a:solidFill>
                <a:schemeClr val="bg1"/>
              </a:solidFill>
              <a:latin typeface="Tahoma" pitchFamily="34" charset="0"/>
              <a:ea typeface="Gulim" pitchFamily="34" charset="-127"/>
            </a:endParaRPr>
          </a:p>
        </p:txBody>
      </p:sp>
      <p:sp>
        <p:nvSpPr>
          <p:cNvPr id="1034" name="Line 10"/>
          <p:cNvSpPr>
            <a:spLocks noChangeShapeType="1"/>
          </p:cNvSpPr>
          <p:nvPr/>
        </p:nvSpPr>
        <p:spPr bwMode="auto">
          <a:xfrm>
            <a:off x="0" y="228600"/>
            <a:ext cx="9144000" cy="0"/>
          </a:xfrm>
          <a:prstGeom prst="line">
            <a:avLst/>
          </a:prstGeom>
          <a:noFill/>
          <a:ln w="9525">
            <a:solidFill>
              <a:srgbClr val="FF6600"/>
            </a:solidFill>
            <a:round/>
            <a:headEnd/>
            <a:tailEnd/>
          </a:ln>
          <a:effectLst/>
        </p:spPr>
        <p:txBody>
          <a:bodyPr/>
          <a:lstStyle/>
          <a:p>
            <a:endParaRPr lang="ja-JP" altLang="en-US"/>
          </a:p>
        </p:txBody>
      </p:sp>
      <p:sp>
        <p:nvSpPr>
          <p:cNvPr id="1035" name="Line 11"/>
          <p:cNvSpPr>
            <a:spLocks noChangeShapeType="1"/>
          </p:cNvSpPr>
          <p:nvPr/>
        </p:nvSpPr>
        <p:spPr bwMode="auto">
          <a:xfrm>
            <a:off x="228600" y="228600"/>
            <a:ext cx="0" cy="6629400"/>
          </a:xfrm>
          <a:prstGeom prst="line">
            <a:avLst/>
          </a:prstGeom>
          <a:noFill/>
          <a:ln w="9525">
            <a:solidFill>
              <a:srgbClr val="FF6600"/>
            </a:solidFill>
            <a:round/>
            <a:headEnd/>
            <a:tailEnd/>
          </a:ln>
          <a:effec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txStyles>
    <p:titleStyle>
      <a:lvl1pPr algn="l" rtl="0" eaLnBrk="1" fontAlgn="base" hangingPunct="1">
        <a:spcBef>
          <a:spcPct val="0"/>
        </a:spcBef>
        <a:spcAft>
          <a:spcPct val="0"/>
        </a:spcAft>
        <a:defRPr kumimoji="1" sz="4400" b="0">
          <a:solidFill>
            <a:srgbClr val="003366"/>
          </a:solidFill>
          <a:latin typeface="+mj-lt"/>
          <a:ea typeface="+mj-ea"/>
          <a:cs typeface="+mj-cs"/>
        </a:defRPr>
      </a:lvl1pPr>
      <a:lvl2pPr algn="l" rtl="0" eaLnBrk="1" fontAlgn="base" hangingPunct="1">
        <a:spcBef>
          <a:spcPct val="0"/>
        </a:spcBef>
        <a:spcAft>
          <a:spcPct val="0"/>
        </a:spcAft>
        <a:defRPr kumimoji="1" sz="2800" b="1">
          <a:solidFill>
            <a:srgbClr val="003366"/>
          </a:solidFill>
          <a:latin typeface="ＭＳ Ｐゴシック" charset="-128"/>
          <a:ea typeface="ＭＳ Ｐゴシック" charset="-128"/>
        </a:defRPr>
      </a:lvl2pPr>
      <a:lvl3pPr algn="l" rtl="0" eaLnBrk="1" fontAlgn="base" hangingPunct="1">
        <a:spcBef>
          <a:spcPct val="0"/>
        </a:spcBef>
        <a:spcAft>
          <a:spcPct val="0"/>
        </a:spcAft>
        <a:defRPr kumimoji="1" sz="2800" b="1">
          <a:solidFill>
            <a:srgbClr val="003366"/>
          </a:solidFill>
          <a:latin typeface="ＭＳ Ｐゴシック" charset="-128"/>
          <a:ea typeface="ＭＳ Ｐゴシック" charset="-128"/>
        </a:defRPr>
      </a:lvl3pPr>
      <a:lvl4pPr algn="l" rtl="0" eaLnBrk="1" fontAlgn="base" hangingPunct="1">
        <a:spcBef>
          <a:spcPct val="0"/>
        </a:spcBef>
        <a:spcAft>
          <a:spcPct val="0"/>
        </a:spcAft>
        <a:defRPr kumimoji="1" sz="2800" b="1">
          <a:solidFill>
            <a:srgbClr val="003366"/>
          </a:solidFill>
          <a:latin typeface="ＭＳ Ｐゴシック" charset="-128"/>
          <a:ea typeface="ＭＳ Ｐゴシック" charset="-128"/>
        </a:defRPr>
      </a:lvl4pPr>
      <a:lvl5pPr algn="l" rtl="0" eaLnBrk="1" fontAlgn="base" hangingPunct="1">
        <a:spcBef>
          <a:spcPct val="0"/>
        </a:spcBef>
        <a:spcAft>
          <a:spcPct val="0"/>
        </a:spcAft>
        <a:defRPr kumimoji="1" sz="2800" b="1">
          <a:solidFill>
            <a:srgbClr val="003366"/>
          </a:solidFill>
          <a:latin typeface="ＭＳ Ｐゴシック" charset="-128"/>
          <a:ea typeface="ＭＳ Ｐゴシック" charset="-128"/>
        </a:defRPr>
      </a:lvl5pPr>
      <a:lvl6pPr marL="457200" algn="l" rtl="0" eaLnBrk="1" fontAlgn="base" hangingPunct="1">
        <a:spcBef>
          <a:spcPct val="0"/>
        </a:spcBef>
        <a:spcAft>
          <a:spcPct val="0"/>
        </a:spcAft>
        <a:defRPr kumimoji="1" sz="2800" b="1">
          <a:solidFill>
            <a:srgbClr val="003366"/>
          </a:solidFill>
          <a:latin typeface="ＭＳ Ｐゴシック" charset="-128"/>
          <a:ea typeface="ＭＳ Ｐゴシック" charset="-128"/>
        </a:defRPr>
      </a:lvl6pPr>
      <a:lvl7pPr marL="914400" algn="l" rtl="0" eaLnBrk="1" fontAlgn="base" hangingPunct="1">
        <a:spcBef>
          <a:spcPct val="0"/>
        </a:spcBef>
        <a:spcAft>
          <a:spcPct val="0"/>
        </a:spcAft>
        <a:defRPr kumimoji="1" sz="2800" b="1">
          <a:solidFill>
            <a:srgbClr val="003366"/>
          </a:solidFill>
          <a:latin typeface="ＭＳ Ｐゴシック" charset="-128"/>
          <a:ea typeface="ＭＳ Ｐゴシック" charset="-128"/>
        </a:defRPr>
      </a:lvl7pPr>
      <a:lvl8pPr marL="1371600" algn="l" rtl="0" eaLnBrk="1" fontAlgn="base" hangingPunct="1">
        <a:spcBef>
          <a:spcPct val="0"/>
        </a:spcBef>
        <a:spcAft>
          <a:spcPct val="0"/>
        </a:spcAft>
        <a:defRPr kumimoji="1" sz="2800" b="1">
          <a:solidFill>
            <a:srgbClr val="003366"/>
          </a:solidFill>
          <a:latin typeface="ＭＳ Ｐゴシック" charset="-128"/>
          <a:ea typeface="ＭＳ Ｐゴシック" charset="-128"/>
        </a:defRPr>
      </a:lvl8pPr>
      <a:lvl9pPr marL="1828800" algn="l" rtl="0" eaLnBrk="1" fontAlgn="base" hangingPunct="1">
        <a:spcBef>
          <a:spcPct val="0"/>
        </a:spcBef>
        <a:spcAft>
          <a:spcPct val="0"/>
        </a:spcAft>
        <a:defRPr kumimoji="1" sz="2800" b="1">
          <a:solidFill>
            <a:srgbClr val="003366"/>
          </a:solidFill>
          <a:latin typeface="ＭＳ Ｐゴシック" charset="-128"/>
          <a:ea typeface="ＭＳ Ｐゴシック" charset="-128"/>
        </a:defRPr>
      </a:lvl9pPr>
    </p:titleStyle>
    <p:bodyStyle>
      <a:lvl1pPr marL="342900" indent="-342900" algn="l" rtl="0" eaLnBrk="1" fontAlgn="base" hangingPunct="1">
        <a:spcBef>
          <a:spcPct val="20000"/>
        </a:spcBef>
        <a:spcAft>
          <a:spcPct val="0"/>
        </a:spcAft>
        <a:buClr>
          <a:srgbClr val="333399"/>
        </a:buClr>
        <a:buSzPct val="80000"/>
        <a:buFont typeface="Wingdings" pitchFamily="2" charset="2"/>
        <a:buChar char="l"/>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lr>
          <a:srgbClr val="333399"/>
        </a:buClr>
        <a:buSzPct val="80000"/>
        <a:buFont typeface="Wingdings" pitchFamily="2" charset="2"/>
        <a:buChar char="n"/>
        <a:defRPr kumimoji="1" sz="2800">
          <a:solidFill>
            <a:schemeClr val="tx1"/>
          </a:solidFill>
          <a:latin typeface="+mn-lt"/>
          <a:ea typeface="+mn-ea"/>
        </a:defRPr>
      </a:lvl2pPr>
      <a:lvl3pPr marL="1143000" indent="-228600" algn="l" rtl="0" eaLnBrk="1" fontAlgn="base" hangingPunct="1">
        <a:spcBef>
          <a:spcPct val="20000"/>
        </a:spcBef>
        <a:spcAft>
          <a:spcPct val="0"/>
        </a:spcAft>
        <a:buClr>
          <a:srgbClr val="333399"/>
        </a:buClr>
        <a:buSzPct val="80000"/>
        <a:buFont typeface="Wingdings" pitchFamily="2" charset="2"/>
        <a:buChar char="u"/>
        <a:defRPr kumimoji="1" sz="2400">
          <a:solidFill>
            <a:schemeClr val="tx1"/>
          </a:solidFill>
          <a:latin typeface="+mn-lt"/>
          <a:ea typeface="+mn-ea"/>
        </a:defRPr>
      </a:lvl3pPr>
      <a:lvl4pPr marL="1600200" indent="-228600" algn="l" rtl="0" eaLnBrk="1" fontAlgn="base" hangingPunct="1">
        <a:spcBef>
          <a:spcPct val="20000"/>
        </a:spcBef>
        <a:spcAft>
          <a:spcPct val="0"/>
        </a:spcAft>
        <a:buClr>
          <a:srgbClr val="333399"/>
        </a:buClr>
        <a:buSzPct val="80000"/>
        <a:buFont typeface="Wingdings" pitchFamily="2" charset="2"/>
        <a:buChar char="p"/>
        <a:defRPr kumimoji="1" sz="2000">
          <a:solidFill>
            <a:schemeClr val="tx1"/>
          </a:solidFill>
          <a:latin typeface="+mn-lt"/>
          <a:ea typeface="+mn-ea"/>
        </a:defRPr>
      </a:lvl4pPr>
      <a:lvl5pPr marL="2057400" indent="-228600" algn="l" rtl="0" eaLnBrk="1" fontAlgn="base" hangingPunct="1">
        <a:spcBef>
          <a:spcPct val="20000"/>
        </a:spcBef>
        <a:spcAft>
          <a:spcPct val="0"/>
        </a:spcAft>
        <a:buClr>
          <a:srgbClr val="333399"/>
        </a:buClr>
        <a:buSzPct val="80000"/>
        <a:buFont typeface="Arial" pitchFamily="34" charset="0"/>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lr>
          <a:srgbClr val="333399"/>
        </a:buClr>
        <a:buSzPct val="80000"/>
        <a:buFont typeface="Wingdings" pitchFamily="2" charset="2"/>
        <a:buChar char="l"/>
        <a:defRPr kumimoji="1" sz="2000">
          <a:solidFill>
            <a:schemeClr val="tx1"/>
          </a:solidFill>
          <a:latin typeface="+mn-lt"/>
          <a:ea typeface="+mn-ea"/>
        </a:defRPr>
      </a:lvl6pPr>
      <a:lvl7pPr marL="2971800" indent="-228600" algn="l" rtl="0" eaLnBrk="1" fontAlgn="base" hangingPunct="1">
        <a:spcBef>
          <a:spcPct val="20000"/>
        </a:spcBef>
        <a:spcAft>
          <a:spcPct val="0"/>
        </a:spcAft>
        <a:buClr>
          <a:srgbClr val="333399"/>
        </a:buClr>
        <a:buSzPct val="80000"/>
        <a:buFont typeface="Wingdings" pitchFamily="2" charset="2"/>
        <a:buChar char="l"/>
        <a:defRPr kumimoji="1" sz="2000">
          <a:solidFill>
            <a:schemeClr val="tx1"/>
          </a:solidFill>
          <a:latin typeface="+mn-lt"/>
          <a:ea typeface="+mn-ea"/>
        </a:defRPr>
      </a:lvl7pPr>
      <a:lvl8pPr marL="3429000" indent="-228600" algn="l" rtl="0" eaLnBrk="1" fontAlgn="base" hangingPunct="1">
        <a:spcBef>
          <a:spcPct val="20000"/>
        </a:spcBef>
        <a:spcAft>
          <a:spcPct val="0"/>
        </a:spcAft>
        <a:buClr>
          <a:srgbClr val="333399"/>
        </a:buClr>
        <a:buSzPct val="80000"/>
        <a:buFont typeface="Wingdings" pitchFamily="2" charset="2"/>
        <a:buChar char="l"/>
        <a:defRPr kumimoji="1" sz="2000">
          <a:solidFill>
            <a:schemeClr val="tx1"/>
          </a:solidFill>
          <a:latin typeface="+mn-lt"/>
          <a:ea typeface="+mn-ea"/>
        </a:defRPr>
      </a:lvl8pPr>
      <a:lvl9pPr marL="3886200" indent="-228600" algn="l" rtl="0" eaLnBrk="1" fontAlgn="base" hangingPunct="1">
        <a:spcBef>
          <a:spcPct val="20000"/>
        </a:spcBef>
        <a:spcAft>
          <a:spcPct val="0"/>
        </a:spcAft>
        <a:buClr>
          <a:srgbClr val="333399"/>
        </a:buClr>
        <a:buSzPct val="80000"/>
        <a:buFont typeface="Wingdings" pitchFamily="2" charset="2"/>
        <a:buChar char="l"/>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6.wmf"/><Relationship Id="rId5" Type="http://schemas.openxmlformats.org/officeDocument/2006/relationships/oleObject" Target="../embeddings/oleObject6.bin"/><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9.bin"/><Relationship Id="rId13" Type="http://schemas.openxmlformats.org/officeDocument/2006/relationships/image" Target="../media/image11.wmf"/><Relationship Id="rId3" Type="http://schemas.openxmlformats.org/officeDocument/2006/relationships/notesSlide" Target="../notesSlides/notesSlide14.xml"/><Relationship Id="rId7" Type="http://schemas.openxmlformats.org/officeDocument/2006/relationships/image" Target="../media/image8.wmf"/><Relationship Id="rId12"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8.bin"/><Relationship Id="rId11" Type="http://schemas.openxmlformats.org/officeDocument/2006/relationships/image" Target="../media/image10.wmf"/><Relationship Id="rId5" Type="http://schemas.openxmlformats.org/officeDocument/2006/relationships/image" Target="../media/image7.wmf"/><Relationship Id="rId15" Type="http://schemas.openxmlformats.org/officeDocument/2006/relationships/image" Target="../media/image12.wmf"/><Relationship Id="rId10" Type="http://schemas.openxmlformats.org/officeDocument/2006/relationships/oleObject" Target="../embeddings/oleObject10.bin"/><Relationship Id="rId4" Type="http://schemas.openxmlformats.org/officeDocument/2006/relationships/oleObject" Target="../embeddings/oleObject7.bin"/><Relationship Id="rId9" Type="http://schemas.openxmlformats.org/officeDocument/2006/relationships/image" Target="../media/image9.wmf"/><Relationship Id="rId14" Type="http://schemas.openxmlformats.org/officeDocument/2006/relationships/oleObject" Target="../embeddings/oleObject12.bin"/></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15.bin"/><Relationship Id="rId3" Type="http://schemas.openxmlformats.org/officeDocument/2006/relationships/notesSlide" Target="../notesSlides/notesSlide16.xml"/><Relationship Id="rId7" Type="http://schemas.openxmlformats.org/officeDocument/2006/relationships/image" Target="../media/image14.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4.bin"/><Relationship Id="rId5" Type="http://schemas.openxmlformats.org/officeDocument/2006/relationships/image" Target="../media/image13.wmf"/><Relationship Id="rId4" Type="http://schemas.openxmlformats.org/officeDocument/2006/relationships/oleObject" Target="../embeddings/oleObject13.bin"/><Relationship Id="rId9" Type="http://schemas.openxmlformats.org/officeDocument/2006/relationships/image" Target="../media/image15.wmf"/></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18.bin"/><Relationship Id="rId13" Type="http://schemas.openxmlformats.org/officeDocument/2006/relationships/image" Target="../media/image20.wmf"/><Relationship Id="rId18" Type="http://schemas.openxmlformats.org/officeDocument/2006/relationships/oleObject" Target="../embeddings/oleObject23.bin"/><Relationship Id="rId3" Type="http://schemas.openxmlformats.org/officeDocument/2006/relationships/notesSlide" Target="../notesSlides/notesSlide17.xml"/><Relationship Id="rId21" Type="http://schemas.openxmlformats.org/officeDocument/2006/relationships/image" Target="../media/image24.wmf"/><Relationship Id="rId7" Type="http://schemas.openxmlformats.org/officeDocument/2006/relationships/image" Target="../media/image17.wmf"/><Relationship Id="rId12" Type="http://schemas.openxmlformats.org/officeDocument/2006/relationships/oleObject" Target="../embeddings/oleObject20.bin"/><Relationship Id="rId17" Type="http://schemas.openxmlformats.org/officeDocument/2006/relationships/image" Target="../media/image22.wmf"/><Relationship Id="rId2" Type="http://schemas.openxmlformats.org/officeDocument/2006/relationships/slideLayout" Target="../slideLayouts/slideLayout2.xml"/><Relationship Id="rId16" Type="http://schemas.openxmlformats.org/officeDocument/2006/relationships/oleObject" Target="../embeddings/oleObject22.bin"/><Relationship Id="rId20" Type="http://schemas.openxmlformats.org/officeDocument/2006/relationships/oleObject" Target="../embeddings/oleObject24.bin"/><Relationship Id="rId1" Type="http://schemas.openxmlformats.org/officeDocument/2006/relationships/vmlDrawing" Target="../drawings/vmlDrawing6.vml"/><Relationship Id="rId6" Type="http://schemas.openxmlformats.org/officeDocument/2006/relationships/oleObject" Target="../embeddings/oleObject17.bin"/><Relationship Id="rId11" Type="http://schemas.openxmlformats.org/officeDocument/2006/relationships/image" Target="../media/image19.wmf"/><Relationship Id="rId5" Type="http://schemas.openxmlformats.org/officeDocument/2006/relationships/image" Target="../media/image16.wmf"/><Relationship Id="rId15" Type="http://schemas.openxmlformats.org/officeDocument/2006/relationships/image" Target="../media/image21.wmf"/><Relationship Id="rId23" Type="http://schemas.openxmlformats.org/officeDocument/2006/relationships/image" Target="../media/image25.wmf"/><Relationship Id="rId10" Type="http://schemas.openxmlformats.org/officeDocument/2006/relationships/oleObject" Target="../embeddings/oleObject19.bin"/><Relationship Id="rId19" Type="http://schemas.openxmlformats.org/officeDocument/2006/relationships/image" Target="../media/image23.wmf"/><Relationship Id="rId4" Type="http://schemas.openxmlformats.org/officeDocument/2006/relationships/oleObject" Target="../embeddings/oleObject16.bin"/><Relationship Id="rId9" Type="http://schemas.openxmlformats.org/officeDocument/2006/relationships/image" Target="../media/image18.wmf"/><Relationship Id="rId14" Type="http://schemas.openxmlformats.org/officeDocument/2006/relationships/oleObject" Target="../embeddings/oleObject21.bin"/><Relationship Id="rId22" Type="http://schemas.openxmlformats.org/officeDocument/2006/relationships/oleObject" Target="../embeddings/oleObject25.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28.bin"/><Relationship Id="rId3" Type="http://schemas.openxmlformats.org/officeDocument/2006/relationships/notesSlide" Target="../notesSlides/notesSlide19.xml"/><Relationship Id="rId7" Type="http://schemas.openxmlformats.org/officeDocument/2006/relationships/image" Target="../media/image27.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27.bin"/><Relationship Id="rId11" Type="http://schemas.openxmlformats.org/officeDocument/2006/relationships/image" Target="../media/image29.wmf"/><Relationship Id="rId5" Type="http://schemas.openxmlformats.org/officeDocument/2006/relationships/image" Target="../media/image26.wmf"/><Relationship Id="rId10" Type="http://schemas.openxmlformats.org/officeDocument/2006/relationships/oleObject" Target="../embeddings/oleObject29.bin"/><Relationship Id="rId4" Type="http://schemas.openxmlformats.org/officeDocument/2006/relationships/oleObject" Target="../embeddings/oleObject26.bin"/><Relationship Id="rId9" Type="http://schemas.openxmlformats.org/officeDocument/2006/relationships/image" Target="../media/image28.w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32.wmf"/><Relationship Id="rId3" Type="http://schemas.openxmlformats.org/officeDocument/2006/relationships/oleObject" Target="../embeddings/oleObject30.bin"/><Relationship Id="rId7" Type="http://schemas.openxmlformats.org/officeDocument/2006/relationships/oleObject" Target="../embeddings/oleObject32.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31.wmf"/><Relationship Id="rId5" Type="http://schemas.openxmlformats.org/officeDocument/2006/relationships/oleObject" Target="../embeddings/oleObject31.bin"/><Relationship Id="rId10" Type="http://schemas.openxmlformats.org/officeDocument/2006/relationships/image" Target="../media/image33.wmf"/><Relationship Id="rId4" Type="http://schemas.openxmlformats.org/officeDocument/2006/relationships/image" Target="../media/image30.wmf"/><Relationship Id="rId9" Type="http://schemas.openxmlformats.org/officeDocument/2006/relationships/oleObject" Target="../embeddings/oleObject33.bin"/></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34.wmf"/><Relationship Id="rId5" Type="http://schemas.openxmlformats.org/officeDocument/2006/relationships/oleObject" Target="../embeddings/oleObject35.bin"/><Relationship Id="rId4" Type="http://schemas.openxmlformats.org/officeDocument/2006/relationships/image" Target="../media/image32.wmf"/></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38.bin"/><Relationship Id="rId13" Type="http://schemas.openxmlformats.org/officeDocument/2006/relationships/image" Target="../media/image35.wmf"/><Relationship Id="rId18" Type="http://schemas.openxmlformats.org/officeDocument/2006/relationships/oleObject" Target="../embeddings/oleObject43.bin"/><Relationship Id="rId3" Type="http://schemas.openxmlformats.org/officeDocument/2006/relationships/notesSlide" Target="../notesSlides/notesSlide20.xml"/><Relationship Id="rId21" Type="http://schemas.openxmlformats.org/officeDocument/2006/relationships/image" Target="../media/image39.wmf"/><Relationship Id="rId7" Type="http://schemas.openxmlformats.org/officeDocument/2006/relationships/image" Target="../media/image17.wmf"/><Relationship Id="rId12" Type="http://schemas.openxmlformats.org/officeDocument/2006/relationships/oleObject" Target="../embeddings/oleObject40.bin"/><Relationship Id="rId17" Type="http://schemas.openxmlformats.org/officeDocument/2006/relationships/image" Target="../media/image37.wmf"/><Relationship Id="rId2" Type="http://schemas.openxmlformats.org/officeDocument/2006/relationships/slideLayout" Target="../slideLayouts/slideLayout2.xml"/><Relationship Id="rId16" Type="http://schemas.openxmlformats.org/officeDocument/2006/relationships/oleObject" Target="../embeddings/oleObject42.bin"/><Relationship Id="rId20" Type="http://schemas.openxmlformats.org/officeDocument/2006/relationships/oleObject" Target="../embeddings/oleObject44.bin"/><Relationship Id="rId1" Type="http://schemas.openxmlformats.org/officeDocument/2006/relationships/vmlDrawing" Target="../drawings/vmlDrawing10.vml"/><Relationship Id="rId6" Type="http://schemas.openxmlformats.org/officeDocument/2006/relationships/oleObject" Target="../embeddings/oleObject37.bin"/><Relationship Id="rId11" Type="http://schemas.openxmlformats.org/officeDocument/2006/relationships/image" Target="../media/image19.wmf"/><Relationship Id="rId5" Type="http://schemas.openxmlformats.org/officeDocument/2006/relationships/image" Target="../media/image16.wmf"/><Relationship Id="rId15" Type="http://schemas.openxmlformats.org/officeDocument/2006/relationships/image" Target="../media/image36.wmf"/><Relationship Id="rId23" Type="http://schemas.openxmlformats.org/officeDocument/2006/relationships/image" Target="../media/image40.wmf"/><Relationship Id="rId10" Type="http://schemas.openxmlformats.org/officeDocument/2006/relationships/oleObject" Target="../embeddings/oleObject39.bin"/><Relationship Id="rId19" Type="http://schemas.openxmlformats.org/officeDocument/2006/relationships/image" Target="../media/image38.wmf"/><Relationship Id="rId4" Type="http://schemas.openxmlformats.org/officeDocument/2006/relationships/oleObject" Target="../embeddings/oleObject36.bin"/><Relationship Id="rId9" Type="http://schemas.openxmlformats.org/officeDocument/2006/relationships/image" Target="../media/image18.wmf"/><Relationship Id="rId14" Type="http://schemas.openxmlformats.org/officeDocument/2006/relationships/oleObject" Target="../embeddings/oleObject41.bin"/><Relationship Id="rId22" Type="http://schemas.openxmlformats.org/officeDocument/2006/relationships/oleObject" Target="../embeddings/oleObject45.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1.xml"/><Relationship Id="rId7" Type="http://schemas.openxmlformats.org/officeDocument/2006/relationships/image" Target="../media/image42.wmf"/><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47.bin"/><Relationship Id="rId5" Type="http://schemas.openxmlformats.org/officeDocument/2006/relationships/image" Target="../media/image41.wmf"/><Relationship Id="rId4" Type="http://schemas.openxmlformats.org/officeDocument/2006/relationships/oleObject" Target="../embeddings/oleObject46.bin"/></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image" Target="../media/image45.wmf"/><Relationship Id="rId13" Type="http://schemas.openxmlformats.org/officeDocument/2006/relationships/oleObject" Target="../embeddings/oleObject53.bin"/><Relationship Id="rId18" Type="http://schemas.openxmlformats.org/officeDocument/2006/relationships/image" Target="../media/image50.wmf"/><Relationship Id="rId26" Type="http://schemas.openxmlformats.org/officeDocument/2006/relationships/image" Target="../media/image54.wmf"/><Relationship Id="rId3" Type="http://schemas.openxmlformats.org/officeDocument/2006/relationships/oleObject" Target="../embeddings/oleObject48.bin"/><Relationship Id="rId21" Type="http://schemas.openxmlformats.org/officeDocument/2006/relationships/oleObject" Target="../embeddings/oleObject57.bin"/><Relationship Id="rId7" Type="http://schemas.openxmlformats.org/officeDocument/2006/relationships/oleObject" Target="../embeddings/oleObject50.bin"/><Relationship Id="rId12" Type="http://schemas.openxmlformats.org/officeDocument/2006/relationships/image" Target="../media/image47.wmf"/><Relationship Id="rId17" Type="http://schemas.openxmlformats.org/officeDocument/2006/relationships/oleObject" Target="../embeddings/oleObject55.bin"/><Relationship Id="rId25" Type="http://schemas.openxmlformats.org/officeDocument/2006/relationships/oleObject" Target="../embeddings/oleObject59.bin"/><Relationship Id="rId2" Type="http://schemas.openxmlformats.org/officeDocument/2006/relationships/slideLayout" Target="../slideLayouts/slideLayout2.xml"/><Relationship Id="rId16" Type="http://schemas.openxmlformats.org/officeDocument/2006/relationships/image" Target="../media/image49.wmf"/><Relationship Id="rId20" Type="http://schemas.openxmlformats.org/officeDocument/2006/relationships/image" Target="../media/image51.wmf"/><Relationship Id="rId1" Type="http://schemas.openxmlformats.org/officeDocument/2006/relationships/vmlDrawing" Target="../drawings/vmlDrawing12.vml"/><Relationship Id="rId6" Type="http://schemas.openxmlformats.org/officeDocument/2006/relationships/image" Target="../media/image44.wmf"/><Relationship Id="rId11" Type="http://schemas.openxmlformats.org/officeDocument/2006/relationships/oleObject" Target="../embeddings/oleObject52.bin"/><Relationship Id="rId24" Type="http://schemas.openxmlformats.org/officeDocument/2006/relationships/image" Target="../media/image53.wmf"/><Relationship Id="rId5" Type="http://schemas.openxmlformats.org/officeDocument/2006/relationships/oleObject" Target="../embeddings/oleObject49.bin"/><Relationship Id="rId15" Type="http://schemas.openxmlformats.org/officeDocument/2006/relationships/oleObject" Target="../embeddings/oleObject54.bin"/><Relationship Id="rId23" Type="http://schemas.openxmlformats.org/officeDocument/2006/relationships/oleObject" Target="../embeddings/oleObject58.bin"/><Relationship Id="rId10" Type="http://schemas.openxmlformats.org/officeDocument/2006/relationships/image" Target="../media/image46.wmf"/><Relationship Id="rId19" Type="http://schemas.openxmlformats.org/officeDocument/2006/relationships/oleObject" Target="../embeddings/oleObject56.bin"/><Relationship Id="rId4" Type="http://schemas.openxmlformats.org/officeDocument/2006/relationships/image" Target="../media/image43.wmf"/><Relationship Id="rId9" Type="http://schemas.openxmlformats.org/officeDocument/2006/relationships/oleObject" Target="../embeddings/oleObject51.bin"/><Relationship Id="rId14" Type="http://schemas.openxmlformats.org/officeDocument/2006/relationships/image" Target="../media/image48.wmf"/><Relationship Id="rId22" Type="http://schemas.openxmlformats.org/officeDocument/2006/relationships/image" Target="../media/image52.wmf"/></Relationships>
</file>

<file path=ppt/slides/_rels/slide26.xml.rels><?xml version="1.0" encoding="UTF-8" standalone="yes"?>
<Relationships xmlns="http://schemas.openxmlformats.org/package/2006/relationships"><Relationship Id="rId8" Type="http://schemas.openxmlformats.org/officeDocument/2006/relationships/image" Target="../media/image56.wmf"/><Relationship Id="rId13" Type="http://schemas.openxmlformats.org/officeDocument/2006/relationships/oleObject" Target="../embeddings/oleObject65.bin"/><Relationship Id="rId18" Type="http://schemas.openxmlformats.org/officeDocument/2006/relationships/image" Target="../media/image61.wmf"/><Relationship Id="rId26" Type="http://schemas.openxmlformats.org/officeDocument/2006/relationships/image" Target="../media/image53.wmf"/><Relationship Id="rId3" Type="http://schemas.openxmlformats.org/officeDocument/2006/relationships/oleObject" Target="../embeddings/oleObject60.bin"/><Relationship Id="rId21" Type="http://schemas.openxmlformats.org/officeDocument/2006/relationships/oleObject" Target="../embeddings/oleObject69.bin"/><Relationship Id="rId7" Type="http://schemas.openxmlformats.org/officeDocument/2006/relationships/oleObject" Target="../embeddings/oleObject62.bin"/><Relationship Id="rId12" Type="http://schemas.openxmlformats.org/officeDocument/2006/relationships/image" Target="../media/image58.wmf"/><Relationship Id="rId17" Type="http://schemas.openxmlformats.org/officeDocument/2006/relationships/oleObject" Target="../embeddings/oleObject67.bin"/><Relationship Id="rId25" Type="http://schemas.openxmlformats.org/officeDocument/2006/relationships/oleObject" Target="../embeddings/oleObject71.bin"/><Relationship Id="rId2" Type="http://schemas.openxmlformats.org/officeDocument/2006/relationships/slideLayout" Target="../slideLayouts/slideLayout2.xml"/><Relationship Id="rId16" Type="http://schemas.openxmlformats.org/officeDocument/2006/relationships/image" Target="../media/image60.wmf"/><Relationship Id="rId20" Type="http://schemas.openxmlformats.org/officeDocument/2006/relationships/image" Target="../media/image49.wmf"/><Relationship Id="rId1" Type="http://schemas.openxmlformats.org/officeDocument/2006/relationships/vmlDrawing" Target="../drawings/vmlDrawing13.vml"/><Relationship Id="rId6" Type="http://schemas.openxmlformats.org/officeDocument/2006/relationships/image" Target="../media/image55.wmf"/><Relationship Id="rId11" Type="http://schemas.openxmlformats.org/officeDocument/2006/relationships/oleObject" Target="../embeddings/oleObject64.bin"/><Relationship Id="rId24" Type="http://schemas.openxmlformats.org/officeDocument/2006/relationships/image" Target="../media/image51.wmf"/><Relationship Id="rId5" Type="http://schemas.openxmlformats.org/officeDocument/2006/relationships/oleObject" Target="../embeddings/oleObject61.bin"/><Relationship Id="rId15" Type="http://schemas.openxmlformats.org/officeDocument/2006/relationships/oleObject" Target="../embeddings/oleObject66.bin"/><Relationship Id="rId23" Type="http://schemas.openxmlformats.org/officeDocument/2006/relationships/oleObject" Target="../embeddings/oleObject70.bin"/><Relationship Id="rId10" Type="http://schemas.openxmlformats.org/officeDocument/2006/relationships/image" Target="../media/image57.wmf"/><Relationship Id="rId19" Type="http://schemas.openxmlformats.org/officeDocument/2006/relationships/oleObject" Target="../embeddings/oleObject68.bin"/><Relationship Id="rId4" Type="http://schemas.openxmlformats.org/officeDocument/2006/relationships/image" Target="../media/image54.wmf"/><Relationship Id="rId9" Type="http://schemas.openxmlformats.org/officeDocument/2006/relationships/oleObject" Target="../embeddings/oleObject63.bin"/><Relationship Id="rId14" Type="http://schemas.openxmlformats.org/officeDocument/2006/relationships/image" Target="../media/image59.wmf"/><Relationship Id="rId22" Type="http://schemas.openxmlformats.org/officeDocument/2006/relationships/image" Target="../media/image50.wmf"/></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72.bin"/><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image" Target="../media/image62.w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8.xml"/><Relationship Id="rId7" Type="http://schemas.openxmlformats.org/officeDocument/2006/relationships/image" Target="../media/image2.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4.wmf"/><Relationship Id="rId5" Type="http://schemas.openxmlformats.org/officeDocument/2006/relationships/image" Target="../media/image1.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3.wmf"/></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wmf"/><Relationship Id="rId5" Type="http://schemas.openxmlformats.org/officeDocument/2006/relationships/oleObject" Target="../embeddings/oleObject5.bin"/><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3150096"/>
            <a:ext cx="7772400" cy="1143000"/>
          </a:xfrm>
        </p:spPr>
        <p:txBody>
          <a:bodyPr/>
          <a:lstStyle/>
          <a:p>
            <a:r>
              <a:rPr kumimoji="1" lang="en-US" altLang="ja-JP" dirty="0" smtClean="0"/>
              <a:t>Multi-</a:t>
            </a:r>
            <a:r>
              <a:rPr kumimoji="1" lang="en-US" altLang="ja-JP" dirty="0" err="1" smtClean="0"/>
              <a:t>MaxSAT</a:t>
            </a:r>
            <a:r>
              <a:rPr kumimoji="1" lang="ja-JP" altLang="en-US" dirty="0" smtClean="0"/>
              <a:t>を拡張した</a:t>
            </a:r>
            <a:r>
              <a:rPr kumimoji="1" lang="en-US" altLang="ja-JP" dirty="0" smtClean="0"/>
              <a:t/>
            </a:r>
            <a:br>
              <a:rPr kumimoji="1" lang="en-US" altLang="ja-JP" dirty="0" smtClean="0"/>
            </a:br>
            <a:r>
              <a:rPr lang="en-US" altLang="ja-JP" dirty="0"/>
              <a:t>Weighted Partial Max-SAT Solver </a:t>
            </a:r>
            <a:endParaRPr kumimoji="1" lang="ja-JP" altLang="en-US" dirty="0"/>
          </a:p>
        </p:txBody>
      </p:sp>
      <p:sp>
        <p:nvSpPr>
          <p:cNvPr id="3" name="サブタイトル 2"/>
          <p:cNvSpPr>
            <a:spLocks noGrp="1"/>
          </p:cNvSpPr>
          <p:nvPr>
            <p:ph type="subTitle" idx="1"/>
          </p:nvPr>
        </p:nvSpPr>
        <p:spPr>
          <a:xfrm>
            <a:off x="2057400" y="4891608"/>
            <a:ext cx="6400800" cy="1345704"/>
          </a:xfrm>
        </p:spPr>
        <p:txBody>
          <a:bodyPr/>
          <a:lstStyle/>
          <a:p>
            <a:r>
              <a:rPr kumimoji="1" lang="ja-JP" altLang="en-US" i="0" dirty="0" smtClean="0"/>
              <a:t>神戸大学大学院　海事科学研究科</a:t>
            </a:r>
            <a:endParaRPr kumimoji="1" lang="en-US" altLang="ja-JP" i="0" dirty="0" smtClean="0"/>
          </a:p>
          <a:p>
            <a:r>
              <a:rPr kumimoji="1" lang="ja-JP" altLang="en-US" i="0" dirty="0" smtClean="0"/>
              <a:t>○花田 研太　平山 勝敏</a:t>
            </a:r>
            <a:endParaRPr kumimoji="1" lang="ja-JP" altLang="en-US" i="0" dirty="0"/>
          </a:p>
        </p:txBody>
      </p:sp>
      <p:sp>
        <p:nvSpPr>
          <p:cNvPr id="7" name="テキスト ボックス 6"/>
          <p:cNvSpPr txBox="1"/>
          <p:nvPr/>
        </p:nvSpPr>
        <p:spPr>
          <a:xfrm>
            <a:off x="1259632" y="1844824"/>
            <a:ext cx="4733540" cy="461665"/>
          </a:xfrm>
          <a:prstGeom prst="rect">
            <a:avLst/>
          </a:prstGeom>
          <a:noFill/>
        </p:spPr>
        <p:txBody>
          <a:bodyPr wrap="none" rtlCol="0">
            <a:spAutoFit/>
          </a:bodyPr>
          <a:lstStyle/>
          <a:p>
            <a:r>
              <a:rPr lang="en-US" altLang="ja-JP" sz="2400" dirty="0" smtClean="0"/>
              <a:t>2013/07/26</a:t>
            </a:r>
            <a:r>
              <a:rPr lang="ja-JP" altLang="en-US" sz="2400" dirty="0" smtClean="0"/>
              <a:t>　第</a:t>
            </a:r>
            <a:r>
              <a:rPr lang="en-US" altLang="ja-JP" sz="2400" dirty="0" smtClean="0"/>
              <a:t>3</a:t>
            </a:r>
            <a:r>
              <a:rPr lang="ja-JP" altLang="en-US" sz="2400" dirty="0" smtClean="0"/>
              <a:t>回</a:t>
            </a:r>
            <a:r>
              <a:rPr lang="en-US" altLang="ja-JP" sz="2400" dirty="0" smtClean="0"/>
              <a:t>CSPSAT2</a:t>
            </a:r>
            <a:r>
              <a:rPr lang="ja-JP" altLang="en-US" sz="2400" dirty="0" smtClean="0"/>
              <a:t>研究会</a:t>
            </a:r>
            <a:endParaRPr kumimoji="1" lang="ja-JP" altLang="en-US" sz="2400" dirty="0"/>
          </a:p>
        </p:txBody>
      </p:sp>
    </p:spTree>
    <p:extLst>
      <p:ext uri="{BB962C8B-B14F-4D97-AF65-F5344CB8AC3E}">
        <p14:creationId xmlns:p14="http://schemas.microsoft.com/office/powerpoint/2010/main" val="34474747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目次</a:t>
            </a:r>
            <a:endParaRPr kumimoji="1" lang="ja-JP" altLang="en-US" dirty="0"/>
          </a:p>
        </p:txBody>
      </p:sp>
      <p:sp>
        <p:nvSpPr>
          <p:cNvPr id="3" name="コンテンツ プレースホルダー 2"/>
          <p:cNvSpPr>
            <a:spLocks noGrp="1"/>
          </p:cNvSpPr>
          <p:nvPr>
            <p:ph idx="1"/>
          </p:nvPr>
        </p:nvSpPr>
        <p:spPr>
          <a:xfrm>
            <a:off x="228600" y="1268700"/>
            <a:ext cx="8686800" cy="5112628"/>
          </a:xfrm>
        </p:spPr>
        <p:txBody>
          <a:bodyPr>
            <a:normAutofit/>
          </a:bodyPr>
          <a:lstStyle/>
          <a:p>
            <a:r>
              <a:rPr kumimoji="1" lang="ja-JP" altLang="en-US" dirty="0" smtClean="0"/>
              <a:t>研究の</a:t>
            </a:r>
            <a:r>
              <a:rPr lang="ja-JP" altLang="en-US" dirty="0"/>
              <a:t>背景と目的</a:t>
            </a:r>
            <a:endParaRPr kumimoji="1" lang="en-US" altLang="ja-JP" dirty="0" smtClean="0"/>
          </a:p>
          <a:p>
            <a:r>
              <a:rPr lang="ja-JP" altLang="en-US" dirty="0"/>
              <a:t>充足可能性判定問題（</a:t>
            </a:r>
            <a:r>
              <a:rPr lang="en-US" altLang="ja-JP" dirty="0"/>
              <a:t>SAT</a:t>
            </a:r>
            <a:r>
              <a:rPr lang="ja-JP" altLang="en-US" dirty="0"/>
              <a:t>問題）</a:t>
            </a:r>
            <a:endParaRPr lang="en-US" altLang="ja-JP" dirty="0"/>
          </a:p>
          <a:p>
            <a:r>
              <a:rPr kumimoji="1" lang="ja-JP" altLang="en-US" dirty="0" smtClean="0">
                <a:solidFill>
                  <a:srgbClr val="FF0000"/>
                </a:solidFill>
              </a:rPr>
              <a:t>最大充足化問題（</a:t>
            </a:r>
            <a:r>
              <a:rPr kumimoji="1" lang="en-US" altLang="ja-JP" dirty="0" smtClean="0">
                <a:solidFill>
                  <a:srgbClr val="FF0000"/>
                </a:solidFill>
              </a:rPr>
              <a:t>Max-SAT</a:t>
            </a:r>
            <a:r>
              <a:rPr kumimoji="1" lang="ja-JP" altLang="en-US" dirty="0" smtClean="0">
                <a:solidFill>
                  <a:srgbClr val="FF0000"/>
                </a:solidFill>
              </a:rPr>
              <a:t>問題）</a:t>
            </a:r>
            <a:endParaRPr kumimoji="1" lang="en-US" altLang="ja-JP" dirty="0" smtClean="0">
              <a:solidFill>
                <a:srgbClr val="FF0000"/>
              </a:solidFill>
            </a:endParaRPr>
          </a:p>
          <a:p>
            <a:r>
              <a:rPr lang="en-US" altLang="ja-JP" dirty="0"/>
              <a:t>Multi-</a:t>
            </a:r>
            <a:r>
              <a:rPr lang="en-US" altLang="ja-JP" dirty="0" err="1"/>
              <a:t>MaxSAT</a:t>
            </a:r>
            <a:endParaRPr kumimoji="1" lang="en-US" altLang="ja-JP" dirty="0" smtClean="0"/>
          </a:p>
          <a:p>
            <a:r>
              <a:rPr lang="ja-JP" altLang="en-US" dirty="0" smtClean="0"/>
              <a:t>実験</a:t>
            </a:r>
            <a:endParaRPr lang="en-US" altLang="ja-JP" dirty="0" smtClean="0"/>
          </a:p>
          <a:p>
            <a:r>
              <a:rPr lang="ja-JP" altLang="en-US" dirty="0"/>
              <a:t>既知の問題</a:t>
            </a:r>
            <a:endParaRPr lang="en-US" altLang="ja-JP" dirty="0"/>
          </a:p>
          <a:p>
            <a:r>
              <a:rPr lang="ja-JP" altLang="en-US" dirty="0" smtClean="0"/>
              <a:t>まとめと</a:t>
            </a:r>
            <a:r>
              <a:rPr kumimoji="1" lang="ja-JP" altLang="en-US" dirty="0" smtClean="0"/>
              <a:t>今後</a:t>
            </a:r>
            <a:r>
              <a:rPr kumimoji="1" lang="ja-JP" altLang="en-US" dirty="0"/>
              <a:t>の課題</a:t>
            </a:r>
          </a:p>
        </p:txBody>
      </p:sp>
    </p:spTree>
    <p:extLst>
      <p:ext uri="{BB962C8B-B14F-4D97-AF65-F5344CB8AC3E}">
        <p14:creationId xmlns:p14="http://schemas.microsoft.com/office/powerpoint/2010/main" val="32542248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最大</a:t>
            </a:r>
            <a:r>
              <a:rPr lang="ja-JP" altLang="en-US" dirty="0"/>
              <a:t>充足化問題</a:t>
            </a:r>
            <a:r>
              <a:rPr kumimoji="1" lang="ja-JP" altLang="en-US" dirty="0" smtClean="0"/>
              <a:t>（</a:t>
            </a:r>
            <a:r>
              <a:rPr kumimoji="1" lang="en-US" altLang="ja-JP" dirty="0" smtClean="0"/>
              <a:t>Max-SAT</a:t>
            </a:r>
            <a:r>
              <a:rPr kumimoji="1" lang="ja-JP" altLang="en-US" dirty="0" smtClean="0"/>
              <a:t>問題）</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重み付き部分</a:t>
            </a:r>
            <a:r>
              <a:rPr lang="en-US" altLang="ja-JP" dirty="0" smtClean="0"/>
              <a:t>Max-SAT</a:t>
            </a:r>
            <a:r>
              <a:rPr lang="ja-JP" altLang="en-US" dirty="0" smtClean="0"/>
              <a:t>問題</a:t>
            </a:r>
            <a:r>
              <a:rPr lang="en-US" altLang="ja-JP" dirty="0" smtClean="0"/>
              <a:t/>
            </a:r>
            <a:br>
              <a:rPr lang="en-US" altLang="ja-JP" dirty="0" smtClean="0"/>
            </a:br>
            <a:r>
              <a:rPr lang="en-US" altLang="ja-JP" sz="2800" dirty="0" smtClean="0"/>
              <a:t>(</a:t>
            </a:r>
            <a:r>
              <a:rPr lang="en-US" altLang="ja-JP" sz="2800" dirty="0"/>
              <a:t>Weighted </a:t>
            </a:r>
            <a:r>
              <a:rPr lang="en-US" altLang="ja-JP" sz="2800" dirty="0" smtClean="0"/>
              <a:t>Partial Maximum </a:t>
            </a:r>
            <a:r>
              <a:rPr lang="en-US" altLang="ja-JP" sz="2800" dirty="0"/>
              <a:t>SAT Problem)</a:t>
            </a:r>
          </a:p>
          <a:p>
            <a:pPr lvl="1"/>
            <a:r>
              <a:rPr lang="ja-JP" altLang="en-US" dirty="0" smtClean="0"/>
              <a:t>偽の節</a:t>
            </a:r>
            <a:r>
              <a:rPr lang="ja-JP" altLang="en-US" dirty="0"/>
              <a:t>から発生する</a:t>
            </a:r>
            <a:r>
              <a:rPr lang="ja-JP" altLang="en-US" dirty="0" smtClean="0">
                <a:solidFill>
                  <a:srgbClr val="FF0000"/>
                </a:solidFill>
              </a:rPr>
              <a:t>重み</a:t>
            </a:r>
            <a:r>
              <a:rPr lang="ja-JP" altLang="en-US" dirty="0" smtClean="0"/>
              <a:t>の総和を最小化</a:t>
            </a:r>
            <a:r>
              <a:rPr lang="ja-JP" altLang="en-US" dirty="0"/>
              <a:t>する問題</a:t>
            </a:r>
            <a:endParaRPr kumimoji="1" lang="ja-JP" altLang="en-US" dirty="0"/>
          </a:p>
        </p:txBody>
      </p:sp>
      <mc:AlternateContent xmlns:mc="http://schemas.openxmlformats.org/markup-compatibility/2006" xmlns:a14="http://schemas.microsoft.com/office/drawing/2010/main">
        <mc:Choice Requires="a14">
          <p:graphicFrame>
            <p:nvGraphicFramePr>
              <p:cNvPr id="4" name="表 3"/>
              <p:cNvGraphicFramePr>
                <a:graphicFrameLocks noGrp="1"/>
              </p:cNvGraphicFramePr>
              <p:nvPr>
                <p:extLst>
                  <p:ext uri="{D42A27DB-BD31-4B8C-83A1-F6EECF244321}">
                    <p14:modId xmlns:p14="http://schemas.microsoft.com/office/powerpoint/2010/main" val="1037305140"/>
                  </p:ext>
                </p:extLst>
              </p:nvPr>
            </p:nvGraphicFramePr>
            <p:xfrm>
              <a:off x="1259632" y="3429000"/>
              <a:ext cx="6624857" cy="2722880"/>
            </p:xfrm>
            <a:graphic>
              <a:graphicData uri="http://schemas.openxmlformats.org/drawingml/2006/table">
                <a:tbl>
                  <a:tblPr bandRow="1">
                    <a:tableStyleId>{5C22544A-7EE6-4342-B048-85BDC9FD1C3A}</a:tableStyleId>
                  </a:tblPr>
                  <a:tblGrid>
                    <a:gridCol w="792000"/>
                    <a:gridCol w="792000"/>
                    <a:gridCol w="792000"/>
                    <a:gridCol w="792000"/>
                    <a:gridCol w="1224000"/>
                    <a:gridCol w="1008000"/>
                    <a:gridCol w="1224857"/>
                  </a:tblGrid>
                  <a:tr h="370840">
                    <a:tc gridSpan="7">
                      <a:txBody>
                        <a:bodyPr/>
                        <a:lstStyle/>
                        <a:p>
                          <a:pPr algn="ctr"/>
                          <a:r>
                            <a:rPr lang="ja-JP" altLang="en-US" sz="1600" b="0" dirty="0" smtClean="0">
                              <a:solidFill>
                                <a:schemeClr val="tx1"/>
                              </a:solidFill>
                            </a:rPr>
                            <a:t>真偽値と対応する</a:t>
                          </a:r>
                          <a:r>
                            <a:rPr lang="ja-JP" altLang="en-US" sz="1600" b="0" dirty="0" smtClean="0">
                              <a:solidFill>
                                <a:srgbClr val="FF0000"/>
                              </a:solidFill>
                            </a:rPr>
                            <a:t>重み</a:t>
                          </a:r>
                          <a:endParaRPr lang="en-US" altLang="ja-JP" sz="1600" b="0" dirty="0" smtClean="0">
                            <a:solidFill>
                              <a:srgbClr val="FF0000"/>
                            </a:solidFill>
                          </a:endParaRPr>
                        </a:p>
                      </a:txBody>
                      <a:tcPr>
                        <a:lnB w="12700" cap="flat" cmpd="sng" algn="ctr">
                          <a:solidFill>
                            <a:schemeClr val="tx1"/>
                          </a:solidFill>
                          <a:prstDash val="solid"/>
                          <a:round/>
                          <a:headEnd type="none" w="med" len="med"/>
                          <a:tailEnd type="none" w="med" len="med"/>
                        </a:lnB>
                        <a:noFill/>
                      </a:tcPr>
                    </a:tc>
                    <a:tc hMerge="1">
                      <a:txBody>
                        <a:bodyPr/>
                        <a:lstStyle/>
                        <a:p>
                          <a:endParaRPr lang="ja-JP" altLang="en-US" sz="2400" dirty="0"/>
                        </a:p>
                      </a:txBody>
                      <a:tcPr/>
                    </a:tc>
                    <a:tc hMerge="1">
                      <a:txBody>
                        <a:bodyPr/>
                        <a:lstStyle/>
                        <a:p>
                          <a:endParaRPr lang="ja-JP" altLang="en-US" sz="2400" dirty="0"/>
                        </a:p>
                      </a:txBody>
                      <a:tcPr/>
                    </a:tc>
                    <a:tc hMerge="1">
                      <a:txBody>
                        <a:bodyPr/>
                        <a:lstStyle/>
                        <a:p>
                          <a:endParaRPr kumimoji="1" lang="ja-JP" altLang="en-US"/>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en-US" sz="2400" dirty="0"/>
                        </a:p>
                      </a:txBody>
                      <a:tcPr/>
                    </a:tc>
                    <a:tc hMerge="1">
                      <a:txBody>
                        <a:bodyPr/>
                        <a:lstStyle/>
                        <a:p>
                          <a:endParaRPr lang="ja-JP" altLang="en-US" sz="2400" dirty="0"/>
                        </a:p>
                      </a:txBody>
                      <a:tcPr/>
                    </a:tc>
                    <a:tc hMerge="1">
                      <a:txBody>
                        <a:bodyPr/>
                        <a:lstStyle/>
                        <a:p>
                          <a:endParaRPr lang="ja-JP" altLang="en-US" sz="2400" dirty="0"/>
                        </a:p>
                      </a:txBody>
                      <a:tcPr/>
                    </a:tc>
                  </a:tr>
                  <a:tr h="370840">
                    <a:tc gridSpan="2">
                      <a:txBody>
                        <a:bodyPr/>
                        <a:lstStyle/>
                        <a:p>
                          <a:pPr algn="ctr"/>
                          <a:r>
                            <a:rPr lang="ja-JP" altLang="en-US" sz="1600" dirty="0" smtClean="0">
                              <a:solidFill>
                                <a:schemeClr val="bg1"/>
                              </a:solidFill>
                            </a:rPr>
                            <a:t>論理変数</a:t>
                          </a:r>
                          <a:endParaRPr lang="ja-JP" altLang="en-US" sz="1600" dirty="0">
                            <a:solidFill>
                              <a:schemeClr val="bg1"/>
                            </a:solidFill>
                          </a:endParaRP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endParaRPr lang="ja-JP" altLang="en-US" sz="2400" dirty="0">
                            <a:solidFill>
                              <a:schemeClr val="bg1"/>
                            </a:solidFill>
                          </a:endParaRPr>
                        </a:p>
                      </a:txBody>
                      <a:tcPr>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gridSpan="4">
                      <a:txBody>
                        <a:bodyPr/>
                        <a:lstStyle/>
                        <a:p>
                          <a:pPr algn="ctr"/>
                          <a:r>
                            <a:rPr lang="ja-JP" altLang="en-US" sz="1600" dirty="0" smtClean="0">
                              <a:solidFill>
                                <a:schemeClr val="bg1"/>
                              </a:solidFill>
                            </a:rPr>
                            <a:t>節</a:t>
                          </a:r>
                          <a:endParaRPr lang="ja-JP" altLang="en-US" sz="1600" dirty="0">
                            <a:solidFill>
                              <a:schemeClr val="bg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endParaRPr kumimoji="1" lang="ja-JP" altLang="en-US"/>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en-US" sz="2400" dirty="0">
                            <a:solidFill>
                              <a:schemeClr val="bg1"/>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lang="ja-JP" altLang="en-US" sz="2400" dirty="0">
                            <a:solidFill>
                              <a:schemeClr val="bg1"/>
                            </a:solidFill>
                          </a:endParaRPr>
                        </a:p>
                      </a:txBody>
                      <a:tcPr>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ja-JP" altLang="en-US" sz="1600" dirty="0" smtClean="0">
                              <a:solidFill>
                                <a:schemeClr val="bg1"/>
                              </a:solidFill>
                            </a:rPr>
                            <a:t>命題論理式</a:t>
                          </a:r>
                          <a:endParaRPr lang="ja-JP" altLang="en-US" sz="1600" dirty="0">
                            <a:solidFill>
                              <a:schemeClr val="bg1"/>
                            </a:solidFill>
                          </a:endParaRP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r>
                  <a:tr h="370840">
                    <a:tc>
                      <a:txBody>
                        <a:bodyPr/>
                        <a:lstStyle/>
                        <a:p>
                          <a:pPr/>
                          <a14:m>
                            <m:oMathPara xmlns:m="http://schemas.openxmlformats.org/officeDocument/2006/math">
                              <m:oMathParaPr>
                                <m:jc m:val="centerGroup"/>
                              </m:oMathParaPr>
                              <m:oMath xmlns:m="http://schemas.openxmlformats.org/officeDocument/2006/math">
                                <m:sSub>
                                  <m:sSubPr>
                                    <m:ctrlPr>
                                      <a:rPr lang="en-US" altLang="ja-JP" sz="2000" i="1" smtClean="0">
                                        <a:solidFill>
                                          <a:schemeClr val="bg1"/>
                                        </a:solidFill>
                                        <a:latin typeface="Cambria Math"/>
                                      </a:rPr>
                                    </m:ctrlPr>
                                  </m:sSubPr>
                                  <m:e>
                                    <m:r>
                                      <a:rPr lang="en-US" altLang="ja-JP" sz="2000" b="1" i="1" smtClean="0">
                                        <a:solidFill>
                                          <a:schemeClr val="bg1"/>
                                        </a:solidFill>
                                        <a:latin typeface="Cambria Math"/>
                                      </a:rPr>
                                      <m:t>𝒙</m:t>
                                    </m:r>
                                  </m:e>
                                  <m:sub>
                                    <m:r>
                                      <a:rPr lang="en-US" altLang="ja-JP" sz="2000" b="1" i="1" smtClean="0">
                                        <a:solidFill>
                                          <a:schemeClr val="bg1"/>
                                        </a:solidFill>
                                        <a:latin typeface="Cambria Math"/>
                                      </a:rPr>
                                      <m:t>𝟏</m:t>
                                    </m:r>
                                  </m:sub>
                                </m:sSub>
                              </m:oMath>
                            </m:oMathPara>
                          </a14:m>
                          <a:endParaRPr lang="ja-JP" altLang="en-US" sz="2000" dirty="0">
                            <a:solidFill>
                              <a:schemeClr val="bg1"/>
                            </a:solidFill>
                          </a:endParaRPr>
                        </a:p>
                      </a:txBody>
                      <a:tcPr>
                        <a:lnL w="12700" cap="flat" cmpd="sng" algn="ctr">
                          <a:solidFill>
                            <a:schemeClr val="tx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14:m>
                            <m:oMathPara xmlns:m="http://schemas.openxmlformats.org/officeDocument/2006/math">
                              <m:oMathParaPr>
                                <m:jc m:val="centerGroup"/>
                              </m:oMathParaPr>
                              <m:oMath xmlns:m="http://schemas.openxmlformats.org/officeDocument/2006/math">
                                <m:sSub>
                                  <m:sSubPr>
                                    <m:ctrlPr>
                                      <a:rPr lang="en-US" altLang="ja-JP" sz="2000" i="1" smtClean="0">
                                        <a:solidFill>
                                          <a:schemeClr val="bg1"/>
                                        </a:solidFill>
                                        <a:latin typeface="Cambria Math"/>
                                      </a:rPr>
                                    </m:ctrlPr>
                                  </m:sSubPr>
                                  <m:e>
                                    <m:r>
                                      <a:rPr lang="en-US" altLang="ja-JP" sz="2000" b="1" i="1" smtClean="0">
                                        <a:solidFill>
                                          <a:schemeClr val="bg1"/>
                                        </a:solidFill>
                                        <a:latin typeface="Cambria Math"/>
                                      </a:rPr>
                                      <m:t>𝒙</m:t>
                                    </m:r>
                                  </m:e>
                                  <m:sub>
                                    <m:r>
                                      <a:rPr lang="en-US" altLang="ja-JP" sz="2000" b="1" i="1" smtClean="0">
                                        <a:solidFill>
                                          <a:schemeClr val="bg1"/>
                                        </a:solidFill>
                                        <a:latin typeface="Cambria Math"/>
                                      </a:rPr>
                                      <m:t>𝟐</m:t>
                                    </m:r>
                                  </m:sub>
                                </m:sSub>
                              </m:oMath>
                            </m:oMathPara>
                          </a14:m>
                          <a:endParaRPr lang="ja-JP" altLang="en-US" sz="2000" dirty="0">
                            <a:solidFill>
                              <a:schemeClr val="bg1"/>
                            </a:solidFill>
                          </a:endParaRPr>
                        </a:p>
                      </a:txBody>
                      <a:tcPr>
                        <a:lnR w="381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14:m>
                            <m:oMathPara xmlns:m="http://schemas.openxmlformats.org/officeDocument/2006/math">
                              <m:oMathParaPr>
                                <m:jc m:val="centerGroup"/>
                              </m:oMathParaPr>
                              <m:oMath xmlns:m="http://schemas.openxmlformats.org/officeDocument/2006/math">
                                <m:sSub>
                                  <m:sSubPr>
                                    <m:ctrlPr>
                                      <a:rPr lang="en-US" altLang="ja-JP" sz="2000" i="1" smtClean="0">
                                        <a:solidFill>
                                          <a:schemeClr val="bg1"/>
                                        </a:solidFill>
                                        <a:latin typeface="Cambria Math"/>
                                      </a:rPr>
                                    </m:ctrlPr>
                                  </m:sSubPr>
                                  <m:e>
                                    <m:r>
                                      <a:rPr lang="en-US" altLang="ja-JP" sz="2000" i="1" smtClean="0">
                                        <a:solidFill>
                                          <a:schemeClr val="bg1"/>
                                        </a:solidFill>
                                        <a:latin typeface="Cambria Math"/>
                                        <a:ea typeface="Cambria Math"/>
                                      </a:rPr>
                                      <m:t>¬</m:t>
                                    </m:r>
                                    <m:r>
                                      <a:rPr lang="en-US" altLang="ja-JP" sz="2000" b="1" i="1" smtClean="0">
                                        <a:solidFill>
                                          <a:schemeClr val="bg1"/>
                                        </a:solidFill>
                                        <a:latin typeface="Cambria Math"/>
                                      </a:rPr>
                                      <m:t>𝒙</m:t>
                                    </m:r>
                                  </m:e>
                                  <m:sub>
                                    <m:r>
                                      <a:rPr lang="en-US" altLang="ja-JP" sz="2000" b="1" i="1" smtClean="0">
                                        <a:solidFill>
                                          <a:schemeClr val="bg1"/>
                                        </a:solidFill>
                                        <a:latin typeface="Cambria Math"/>
                                      </a:rPr>
                                      <m:t>𝟏</m:t>
                                    </m:r>
                                  </m:sub>
                                </m:sSub>
                              </m:oMath>
                            </m:oMathPara>
                          </a14:m>
                          <a:endParaRPr lang="ja-JP" altLang="en-US" sz="2000" dirty="0">
                            <a:solidFill>
                              <a:schemeClr val="bg1"/>
                            </a:solidFill>
                          </a:endParaRPr>
                        </a:p>
                      </a:txBody>
                      <a:tcPr>
                        <a:lnL w="38100" cap="flat" cmpd="sng" algn="ctr">
                          <a:solidFill>
                            <a:schemeClr val="tx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14:m>
                            <m:oMathPara xmlns:m="http://schemas.openxmlformats.org/officeDocument/2006/math">
                              <m:oMathParaPr>
                                <m:jc m:val="centerGroup"/>
                              </m:oMathParaPr>
                              <m:oMath xmlns:m="http://schemas.openxmlformats.org/officeDocument/2006/math">
                                <m:sSub>
                                  <m:sSubPr>
                                    <m:ctrlPr>
                                      <a:rPr lang="en-US" altLang="ja-JP" sz="2000" i="1" smtClean="0">
                                        <a:solidFill>
                                          <a:schemeClr val="bg1"/>
                                        </a:solidFill>
                                        <a:latin typeface="Cambria Math"/>
                                      </a:rPr>
                                    </m:ctrlPr>
                                  </m:sSubPr>
                                  <m:e>
                                    <m:r>
                                      <a:rPr lang="en-US" altLang="ja-JP" sz="2000" b="1" i="1" smtClean="0">
                                        <a:solidFill>
                                          <a:schemeClr val="bg1"/>
                                        </a:solidFill>
                                        <a:latin typeface="Cambria Math"/>
                                      </a:rPr>
                                      <m:t>𝒙</m:t>
                                    </m:r>
                                  </m:e>
                                  <m:sub>
                                    <m:r>
                                      <a:rPr lang="en-US" altLang="ja-JP" sz="2000" b="1" i="1" smtClean="0">
                                        <a:solidFill>
                                          <a:schemeClr val="bg1"/>
                                        </a:solidFill>
                                        <a:latin typeface="Cambria Math"/>
                                      </a:rPr>
                                      <m:t>𝟐</m:t>
                                    </m:r>
                                  </m:sub>
                                </m:sSub>
                              </m:oMath>
                            </m:oMathPara>
                          </a14:m>
                          <a:endParaRPr lang="ja-JP" altLang="en-US" sz="2000" dirty="0">
                            <a:solidFill>
                              <a:schemeClr val="bg1"/>
                            </a:solidFill>
                          </a:endParaRPr>
                        </a:p>
                      </a:txBody>
                      <a:tcP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altLang="ja-JP" sz="2000" i="1" smtClean="0">
                                        <a:solidFill>
                                          <a:schemeClr val="bg1"/>
                                        </a:solidFill>
                                        <a:latin typeface="Cambria Math"/>
                                      </a:rPr>
                                    </m:ctrlPr>
                                  </m:sSubPr>
                                  <m:e>
                                    <m:r>
                                      <a:rPr lang="en-US" altLang="ja-JP" sz="2000" b="1" i="1" smtClean="0">
                                        <a:solidFill>
                                          <a:schemeClr val="bg1"/>
                                        </a:solidFill>
                                        <a:latin typeface="Cambria Math"/>
                                      </a:rPr>
                                      <m:t>𝒙</m:t>
                                    </m:r>
                                  </m:e>
                                  <m:sub>
                                    <m:r>
                                      <a:rPr lang="en-US" altLang="ja-JP" sz="2000" b="1" i="1" smtClean="0">
                                        <a:solidFill>
                                          <a:schemeClr val="bg1"/>
                                        </a:solidFill>
                                        <a:latin typeface="Cambria Math"/>
                                      </a:rPr>
                                      <m:t>𝟏</m:t>
                                    </m:r>
                                  </m:sub>
                                </m:sSub>
                                <m:r>
                                  <a:rPr lang="en-US" altLang="ja-JP" sz="2000" b="1" i="1" smtClean="0">
                                    <a:solidFill>
                                      <a:schemeClr val="bg1"/>
                                    </a:solidFill>
                                    <a:latin typeface="Cambria Math"/>
                                    <a:ea typeface="Cambria Math"/>
                                  </a:rPr>
                                  <m:t>∨</m:t>
                                </m:r>
                                <m:sSub>
                                  <m:sSubPr>
                                    <m:ctrlPr>
                                      <a:rPr lang="en-US" altLang="ja-JP" sz="2000" i="1" smtClean="0">
                                        <a:solidFill>
                                          <a:schemeClr val="bg1"/>
                                        </a:solidFill>
                                        <a:latin typeface="Cambria Math"/>
                                      </a:rPr>
                                    </m:ctrlPr>
                                  </m:sSubPr>
                                  <m:e>
                                    <m:r>
                                      <a:rPr lang="en-US" altLang="ja-JP" sz="2000" i="1" smtClean="0">
                                        <a:solidFill>
                                          <a:schemeClr val="bg1"/>
                                        </a:solidFill>
                                        <a:latin typeface="Cambria Math"/>
                                        <a:ea typeface="Cambria Math"/>
                                      </a:rPr>
                                      <m:t>¬</m:t>
                                    </m:r>
                                    <m:r>
                                      <a:rPr lang="en-US" altLang="ja-JP" sz="2000" b="1" i="1" smtClean="0">
                                        <a:solidFill>
                                          <a:schemeClr val="bg1"/>
                                        </a:solidFill>
                                        <a:latin typeface="Cambria Math"/>
                                      </a:rPr>
                                      <m:t>𝒙</m:t>
                                    </m:r>
                                  </m:e>
                                  <m:sub>
                                    <m:r>
                                      <a:rPr lang="en-US" altLang="ja-JP" sz="2000" b="1" i="1" smtClean="0">
                                        <a:solidFill>
                                          <a:schemeClr val="bg1"/>
                                        </a:solidFill>
                                        <a:latin typeface="Cambria Math"/>
                                      </a:rPr>
                                      <m:t>𝟐</m:t>
                                    </m:r>
                                  </m:sub>
                                </m:sSub>
                              </m:oMath>
                            </m:oMathPara>
                          </a14:m>
                          <a:endParaRPr lang="ja-JP" altLang="en-US" sz="2000" dirty="0">
                            <a:solidFill>
                              <a:schemeClr val="bg1"/>
                            </a:solidFill>
                          </a:endParaRPr>
                        </a:p>
                      </a:txBody>
                      <a:tcP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14:m>
                            <m:oMathPara xmlns:m="http://schemas.openxmlformats.org/officeDocument/2006/math">
                              <m:oMathParaPr>
                                <m:jc m:val="centerGroup"/>
                              </m:oMathParaPr>
                              <m:oMath xmlns:m="http://schemas.openxmlformats.org/officeDocument/2006/math">
                                <m:sSub>
                                  <m:sSubPr>
                                    <m:ctrlPr>
                                      <a:rPr lang="en-US" altLang="ja-JP" sz="2000" i="1" smtClean="0">
                                        <a:solidFill>
                                          <a:schemeClr val="bg1"/>
                                        </a:solidFill>
                                        <a:latin typeface="Cambria Math"/>
                                      </a:rPr>
                                    </m:ctrlPr>
                                  </m:sSubPr>
                                  <m:e>
                                    <m:r>
                                      <a:rPr lang="en-US" altLang="ja-JP" sz="2000" b="1" i="1" smtClean="0">
                                        <a:solidFill>
                                          <a:schemeClr val="bg1"/>
                                        </a:solidFill>
                                        <a:latin typeface="Cambria Math"/>
                                      </a:rPr>
                                      <m:t>𝒙</m:t>
                                    </m:r>
                                  </m:e>
                                  <m:sub>
                                    <m:r>
                                      <a:rPr lang="en-US" altLang="ja-JP" sz="2000" b="1" i="1" smtClean="0">
                                        <a:solidFill>
                                          <a:schemeClr val="bg1"/>
                                        </a:solidFill>
                                        <a:latin typeface="Cambria Math"/>
                                      </a:rPr>
                                      <m:t>𝟏</m:t>
                                    </m:r>
                                  </m:sub>
                                </m:sSub>
                                <m:r>
                                  <a:rPr lang="en-US" altLang="ja-JP" sz="2000" b="1" i="1" smtClean="0">
                                    <a:solidFill>
                                      <a:schemeClr val="bg1"/>
                                    </a:solidFill>
                                    <a:latin typeface="Cambria Math"/>
                                    <a:ea typeface="Cambria Math"/>
                                  </a:rPr>
                                  <m:t>∨</m:t>
                                </m:r>
                                <m:sSub>
                                  <m:sSubPr>
                                    <m:ctrlPr>
                                      <a:rPr lang="en-US" altLang="ja-JP" sz="2000" i="1" smtClean="0">
                                        <a:solidFill>
                                          <a:schemeClr val="bg1"/>
                                        </a:solidFill>
                                        <a:latin typeface="Cambria Math"/>
                                      </a:rPr>
                                    </m:ctrlPr>
                                  </m:sSubPr>
                                  <m:e>
                                    <m:r>
                                      <a:rPr lang="en-US" altLang="ja-JP" sz="2000" b="1" i="1" smtClean="0">
                                        <a:solidFill>
                                          <a:schemeClr val="bg1"/>
                                        </a:solidFill>
                                        <a:latin typeface="Cambria Math"/>
                                      </a:rPr>
                                      <m:t>𝒙</m:t>
                                    </m:r>
                                  </m:e>
                                  <m:sub>
                                    <m:r>
                                      <a:rPr lang="en-US" altLang="ja-JP" sz="2000" b="1" i="1" smtClean="0">
                                        <a:solidFill>
                                          <a:schemeClr val="bg1"/>
                                        </a:solidFill>
                                        <a:latin typeface="Cambria Math"/>
                                      </a:rPr>
                                      <m:t>𝟐</m:t>
                                    </m:r>
                                  </m:sub>
                                </m:sSub>
                              </m:oMath>
                            </m:oMathPara>
                          </a14:m>
                          <a:endParaRPr lang="ja-JP" altLang="en-US" sz="2000" dirty="0">
                            <a:solidFill>
                              <a:schemeClr val="bg1"/>
                            </a:solidFill>
                          </a:endParaRPr>
                        </a:p>
                      </a:txBody>
                      <a:tcPr>
                        <a:lnR w="381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14:m>
                            <m:oMathPara xmlns:m="http://schemas.openxmlformats.org/officeDocument/2006/math">
                              <m:oMathParaPr>
                                <m:jc m:val="centerGroup"/>
                              </m:oMathParaPr>
                              <m:oMath xmlns:m="http://schemas.openxmlformats.org/officeDocument/2006/math">
                                <m:r>
                                  <a:rPr lang="ja-JP" altLang="en-US" sz="2000" i="1" smtClean="0">
                                    <a:solidFill>
                                      <a:schemeClr val="bg1"/>
                                    </a:solidFill>
                                    <a:latin typeface="Cambria Math"/>
                                  </a:rPr>
                                  <m:t>𝝋</m:t>
                                </m:r>
                              </m:oMath>
                            </m:oMathPara>
                          </a14:m>
                          <a:endParaRPr lang="ja-JP" altLang="en-US" sz="2000" dirty="0">
                            <a:solidFill>
                              <a:schemeClr val="bg1"/>
                            </a:solidFill>
                          </a:endParaRP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ctr"/>
                          <a:r>
                            <a:rPr kumimoji="1" lang="en-US" altLang="ja-JP" sz="2000" i="1" dirty="0" smtClean="0">
                              <a:solidFill>
                                <a:schemeClr val="tx1"/>
                              </a:solidFill>
                            </a:rPr>
                            <a:t>False</a:t>
                          </a:r>
                          <a:endParaRPr kumimoji="1" lang="ja-JP" altLang="en-US" sz="2000" i="1"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kumimoji="1" lang="en-US" altLang="ja-JP" sz="2000" i="1" dirty="0" smtClean="0">
                              <a:solidFill>
                                <a:schemeClr val="tx1"/>
                              </a:solidFill>
                            </a:rPr>
                            <a:t>False</a:t>
                          </a:r>
                          <a:endParaRPr kumimoji="1" lang="ja-JP" altLang="en-US" sz="2000" i="1" dirty="0">
                            <a:solidFill>
                              <a:schemeClr val="tx1"/>
                            </a:solidFill>
                          </a:endParaRPr>
                        </a:p>
                      </a:txBody>
                      <a:tcPr>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en-US" altLang="ja-JP" sz="2000" dirty="0" smtClean="0">
                              <a:solidFill>
                                <a:schemeClr val="tx1"/>
                              </a:solidFill>
                            </a:rPr>
                            <a:t>0</a:t>
                          </a:r>
                          <a:endParaRPr kumimoji="1" lang="ja-JP" altLang="en-US" sz="2000" dirty="0">
                            <a:solidFill>
                              <a:schemeClr val="tx1"/>
                            </a:solidFill>
                          </a:endParaRPr>
                        </a:p>
                      </a:txBody>
                      <a:tcPr>
                        <a:lnL w="381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kumimoji="1" lang="en-US" altLang="ja-JP" sz="2000" dirty="0" smtClean="0">
                              <a:solidFill>
                                <a:srgbClr val="FF0000"/>
                              </a:solidFill>
                            </a:rPr>
                            <a:t>2</a:t>
                          </a:r>
                          <a:endParaRPr kumimoji="1" lang="ja-JP" altLang="en-US" sz="2000" dirty="0">
                            <a:solidFill>
                              <a:srgbClr val="FF0000"/>
                            </a:solidFill>
                          </a:endParaRPr>
                        </a:p>
                      </a:txBody>
                      <a:tcPr>
                        <a:lnT w="12700" cap="flat" cmpd="sng" algn="ctr">
                          <a:solidFill>
                            <a:schemeClr val="tx1"/>
                          </a:solidFill>
                          <a:prstDash val="solid"/>
                          <a:round/>
                          <a:headEnd type="none" w="med" len="med"/>
                          <a:tailEnd type="none" w="med" len="med"/>
                        </a:lnT>
                      </a:tcPr>
                    </a:tc>
                    <a:tc>
                      <a:txBody>
                        <a:bodyPr/>
                        <a:lstStyle/>
                        <a:p>
                          <a:pPr algn="ctr"/>
                          <a:r>
                            <a:rPr kumimoji="1" lang="en-US" altLang="ja-JP" sz="2000" dirty="0" smtClean="0">
                              <a:solidFill>
                                <a:schemeClr val="tx1"/>
                              </a:solidFill>
                            </a:rPr>
                            <a:t>0</a:t>
                          </a:r>
                          <a:endParaRPr kumimoji="1" lang="ja-JP" altLang="en-US" sz="2000" dirty="0">
                            <a:solidFill>
                              <a:schemeClr val="tx1"/>
                            </a:solidFill>
                          </a:endParaRPr>
                        </a:p>
                      </a:txBody>
                      <a:tcPr>
                        <a:lnT w="12700" cap="flat" cmpd="sng" algn="ctr">
                          <a:solidFill>
                            <a:schemeClr val="tx1"/>
                          </a:solidFill>
                          <a:prstDash val="solid"/>
                          <a:round/>
                          <a:headEnd type="none" w="med" len="med"/>
                          <a:tailEnd type="none" w="med" len="med"/>
                        </a:lnT>
                      </a:tcPr>
                    </a:tc>
                    <a:tc>
                      <a:txBody>
                        <a:bodyPr/>
                        <a:lstStyle/>
                        <a:p>
                          <a:pPr algn="ctr"/>
                          <a:r>
                            <a:rPr kumimoji="1" lang="ja-JP" altLang="en-US" sz="2000" dirty="0" smtClean="0">
                              <a:solidFill>
                                <a:srgbClr val="FF0000"/>
                              </a:solidFill>
                            </a:rPr>
                            <a:t>∞</a:t>
                          </a:r>
                          <a:endParaRPr kumimoji="1" lang="ja-JP" altLang="en-US" sz="2000" dirty="0">
                            <a:solidFill>
                              <a:srgbClr val="FF0000"/>
                            </a:solidFill>
                          </a:endParaRPr>
                        </a:p>
                      </a:txBody>
                      <a:tcPr>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ja-JP" altLang="en-US" sz="2000" dirty="0" smtClean="0">
                              <a:solidFill>
                                <a:srgbClr val="FF0000"/>
                              </a:solidFill>
                            </a:rPr>
                            <a:t>∞</a:t>
                          </a:r>
                          <a:endParaRPr kumimoji="1" lang="ja-JP" altLang="en-US" sz="2000" dirty="0">
                            <a:solidFill>
                              <a:srgbClr val="FF0000"/>
                            </a:solidFill>
                          </a:endParaRP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70840">
                    <a:tc>
                      <a:txBody>
                        <a:bodyPr/>
                        <a:lstStyle/>
                        <a:p>
                          <a:pPr algn="ctr"/>
                          <a:r>
                            <a:rPr kumimoji="1" lang="en-US" altLang="ja-JP" sz="2000" i="1" dirty="0" smtClean="0">
                              <a:solidFill>
                                <a:schemeClr val="tx1"/>
                              </a:solidFill>
                            </a:rPr>
                            <a:t>False</a:t>
                          </a:r>
                          <a:endParaRPr kumimoji="1" lang="ja-JP" altLang="en-US" sz="2000" i="1" dirty="0">
                            <a:solidFill>
                              <a:schemeClr val="tx1"/>
                            </a:solidFill>
                          </a:endParaRPr>
                        </a:p>
                      </a:txBody>
                      <a:tcPr>
                        <a:lnL w="12700" cap="flat" cmpd="sng" algn="ctr">
                          <a:solidFill>
                            <a:schemeClr val="tx1"/>
                          </a:solidFill>
                          <a:prstDash val="solid"/>
                          <a:round/>
                          <a:headEnd type="none" w="med" len="med"/>
                          <a:tailEnd type="none" w="med" len="med"/>
                        </a:lnL>
                      </a:tcPr>
                    </a:tc>
                    <a:tc>
                      <a:txBody>
                        <a:bodyPr/>
                        <a:lstStyle/>
                        <a:p>
                          <a:pPr algn="ctr"/>
                          <a:r>
                            <a:rPr kumimoji="1" lang="en-US" altLang="ja-JP" sz="2000" i="1" dirty="0" smtClean="0">
                              <a:solidFill>
                                <a:schemeClr val="tx1"/>
                              </a:solidFill>
                            </a:rPr>
                            <a:t>True</a:t>
                          </a:r>
                          <a:endParaRPr kumimoji="1" lang="ja-JP" altLang="en-US" sz="2000" i="1" dirty="0">
                            <a:solidFill>
                              <a:schemeClr val="tx1"/>
                            </a:solidFill>
                          </a:endParaRPr>
                        </a:p>
                      </a:txBody>
                      <a:tcPr>
                        <a:lnR w="38100" cap="flat" cmpd="sng" algn="ctr">
                          <a:solidFill>
                            <a:schemeClr val="tx1"/>
                          </a:solidFill>
                          <a:prstDash val="solid"/>
                          <a:round/>
                          <a:headEnd type="none" w="med" len="med"/>
                          <a:tailEnd type="none" w="med" len="med"/>
                        </a:lnR>
                      </a:tcPr>
                    </a:tc>
                    <a:tc>
                      <a:txBody>
                        <a:bodyPr/>
                        <a:lstStyle/>
                        <a:p>
                          <a:pPr algn="ctr"/>
                          <a:r>
                            <a:rPr kumimoji="1" lang="en-US" altLang="ja-JP" sz="2000" dirty="0" smtClean="0">
                              <a:solidFill>
                                <a:schemeClr val="tx1"/>
                              </a:solidFill>
                            </a:rPr>
                            <a:t>0</a:t>
                          </a:r>
                          <a:endParaRPr kumimoji="1" lang="ja-JP" altLang="en-US" sz="2000" dirty="0">
                            <a:solidFill>
                              <a:schemeClr val="tx1"/>
                            </a:solidFill>
                          </a:endParaRPr>
                        </a:p>
                      </a:txBody>
                      <a:tcPr>
                        <a:lnL w="38100" cap="flat" cmpd="sng" algn="ctr">
                          <a:solidFill>
                            <a:schemeClr val="tx1"/>
                          </a:solidFill>
                          <a:prstDash val="solid"/>
                          <a:round/>
                          <a:headEnd type="none" w="med" len="med"/>
                          <a:tailEnd type="none" w="med" len="med"/>
                        </a:lnL>
                      </a:tcPr>
                    </a:tc>
                    <a:tc>
                      <a:txBody>
                        <a:bodyPr/>
                        <a:lstStyle/>
                        <a:p>
                          <a:pPr algn="ctr"/>
                          <a:r>
                            <a:rPr kumimoji="1" lang="en-US" altLang="ja-JP" sz="2000" dirty="0" smtClean="0">
                              <a:solidFill>
                                <a:schemeClr val="tx1"/>
                              </a:solidFill>
                            </a:rPr>
                            <a:t>0</a:t>
                          </a:r>
                          <a:endParaRPr kumimoji="1" lang="ja-JP" altLang="en-US" sz="2000" dirty="0">
                            <a:solidFill>
                              <a:schemeClr val="tx1"/>
                            </a:solidFill>
                          </a:endParaRPr>
                        </a:p>
                      </a:txBody>
                      <a:tcPr/>
                    </a:tc>
                    <a:tc>
                      <a:txBody>
                        <a:bodyPr/>
                        <a:lstStyle/>
                        <a:p>
                          <a:pPr algn="ctr"/>
                          <a:r>
                            <a:rPr kumimoji="1" lang="ja-JP" altLang="en-US" sz="2000" dirty="0" smtClean="0">
                              <a:solidFill>
                                <a:srgbClr val="FF0000"/>
                              </a:solidFill>
                            </a:rPr>
                            <a:t>∞</a:t>
                          </a:r>
                          <a:endParaRPr kumimoji="1" lang="ja-JP" altLang="en-US" sz="2000" dirty="0">
                            <a:solidFill>
                              <a:srgbClr val="FF0000"/>
                            </a:solidFill>
                          </a:endParaRPr>
                        </a:p>
                      </a:txBody>
                      <a:tcPr/>
                    </a:tc>
                    <a:tc>
                      <a:txBody>
                        <a:bodyPr/>
                        <a:lstStyle/>
                        <a:p>
                          <a:pPr algn="ctr"/>
                          <a:r>
                            <a:rPr kumimoji="1" lang="en-US" altLang="ja-JP" sz="2000" dirty="0" smtClean="0">
                              <a:solidFill>
                                <a:schemeClr val="tx1"/>
                              </a:solidFill>
                            </a:rPr>
                            <a:t>0</a:t>
                          </a:r>
                          <a:endParaRPr kumimoji="1" lang="ja-JP" altLang="en-US" sz="2000" dirty="0">
                            <a:solidFill>
                              <a:schemeClr val="tx1"/>
                            </a:solidFill>
                          </a:endParaRPr>
                        </a:p>
                      </a:txBody>
                      <a:tcPr>
                        <a:lnR w="38100" cap="flat" cmpd="sng" algn="ctr">
                          <a:solidFill>
                            <a:schemeClr val="tx1"/>
                          </a:solidFill>
                          <a:prstDash val="solid"/>
                          <a:round/>
                          <a:headEnd type="none" w="med" len="med"/>
                          <a:tailEnd type="none" w="med" len="med"/>
                        </a:lnR>
                      </a:tcPr>
                    </a:tc>
                    <a:tc>
                      <a:txBody>
                        <a:bodyPr/>
                        <a:lstStyle/>
                        <a:p>
                          <a:pPr algn="ctr"/>
                          <a:r>
                            <a:rPr kumimoji="1" lang="ja-JP" altLang="en-US" sz="2000" dirty="0" smtClean="0">
                              <a:solidFill>
                                <a:srgbClr val="FF0000"/>
                              </a:solidFill>
                            </a:rPr>
                            <a:t>∞</a:t>
                          </a:r>
                          <a:endParaRPr kumimoji="1" lang="ja-JP" altLang="en-US" sz="2000" dirty="0">
                            <a:solidFill>
                              <a:srgbClr val="FF0000"/>
                            </a:solidFill>
                          </a:endParaRP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370840">
                    <a:tc>
                      <a:txBody>
                        <a:bodyPr/>
                        <a:lstStyle/>
                        <a:p>
                          <a:pPr algn="ctr"/>
                          <a:r>
                            <a:rPr kumimoji="1" lang="en-US" altLang="ja-JP" sz="2000" i="1" dirty="0" smtClean="0">
                              <a:solidFill>
                                <a:schemeClr val="tx1"/>
                              </a:solidFill>
                            </a:rPr>
                            <a:t>True</a:t>
                          </a:r>
                          <a:endParaRPr kumimoji="1" lang="ja-JP" altLang="en-US" sz="2000" i="1" dirty="0">
                            <a:solidFill>
                              <a:schemeClr val="tx1"/>
                            </a:solidFill>
                          </a:endParaRPr>
                        </a:p>
                      </a:txBody>
                      <a:tcPr>
                        <a:lnL w="12700" cap="flat" cmpd="sng" algn="ctr">
                          <a:solidFill>
                            <a:schemeClr val="tx1"/>
                          </a:solidFill>
                          <a:prstDash val="solid"/>
                          <a:round/>
                          <a:headEnd type="none" w="med" len="med"/>
                          <a:tailEnd type="none" w="med" len="med"/>
                        </a:lnL>
                      </a:tcPr>
                    </a:tc>
                    <a:tc>
                      <a:txBody>
                        <a:bodyPr/>
                        <a:lstStyle/>
                        <a:p>
                          <a:pPr algn="ctr"/>
                          <a:r>
                            <a:rPr kumimoji="1" lang="en-US" altLang="ja-JP" sz="2000" i="1" dirty="0" smtClean="0">
                              <a:solidFill>
                                <a:schemeClr val="tx1"/>
                              </a:solidFill>
                            </a:rPr>
                            <a:t>False</a:t>
                          </a:r>
                          <a:endParaRPr kumimoji="1" lang="ja-JP" altLang="en-US" sz="2000" i="1" dirty="0">
                            <a:solidFill>
                              <a:schemeClr val="tx1"/>
                            </a:solidFill>
                          </a:endParaRPr>
                        </a:p>
                      </a:txBody>
                      <a:tcPr>
                        <a:lnR w="38100" cap="flat" cmpd="sng" algn="ctr">
                          <a:solidFill>
                            <a:schemeClr val="tx1"/>
                          </a:solidFill>
                          <a:prstDash val="solid"/>
                          <a:round/>
                          <a:headEnd type="none" w="med" len="med"/>
                          <a:tailEnd type="none" w="med" len="med"/>
                        </a:lnR>
                      </a:tcPr>
                    </a:tc>
                    <a:tc>
                      <a:txBody>
                        <a:bodyPr/>
                        <a:lstStyle/>
                        <a:p>
                          <a:pPr algn="ctr"/>
                          <a:r>
                            <a:rPr kumimoji="1" lang="en-US" altLang="ja-JP" sz="2000" dirty="0" smtClean="0">
                              <a:solidFill>
                                <a:srgbClr val="FF0000"/>
                              </a:solidFill>
                            </a:rPr>
                            <a:t>4</a:t>
                          </a:r>
                          <a:endParaRPr kumimoji="1" lang="ja-JP" altLang="en-US" sz="2000" dirty="0">
                            <a:solidFill>
                              <a:srgbClr val="FF0000"/>
                            </a:solidFill>
                          </a:endParaRPr>
                        </a:p>
                      </a:txBody>
                      <a:tcPr>
                        <a:lnL w="38100" cap="flat" cmpd="sng" algn="ctr">
                          <a:solidFill>
                            <a:schemeClr val="tx1"/>
                          </a:solidFill>
                          <a:prstDash val="solid"/>
                          <a:round/>
                          <a:headEnd type="none" w="med" len="med"/>
                          <a:tailEnd type="none" w="med" len="med"/>
                        </a:lnL>
                      </a:tcPr>
                    </a:tc>
                    <a:tc>
                      <a:txBody>
                        <a:bodyPr/>
                        <a:lstStyle/>
                        <a:p>
                          <a:pPr algn="ctr"/>
                          <a:r>
                            <a:rPr kumimoji="1" lang="en-US" altLang="ja-JP" sz="2000" dirty="0" smtClean="0">
                              <a:solidFill>
                                <a:srgbClr val="FF0000"/>
                              </a:solidFill>
                            </a:rPr>
                            <a:t>2</a:t>
                          </a:r>
                          <a:endParaRPr kumimoji="1" lang="ja-JP" altLang="en-US" sz="2000" dirty="0">
                            <a:solidFill>
                              <a:srgbClr val="FF0000"/>
                            </a:solidFill>
                          </a:endParaRPr>
                        </a:p>
                      </a:txBody>
                      <a:tcPr/>
                    </a:tc>
                    <a:tc>
                      <a:txBody>
                        <a:bodyPr/>
                        <a:lstStyle/>
                        <a:p>
                          <a:pPr algn="ctr"/>
                          <a:r>
                            <a:rPr kumimoji="1" lang="en-US" altLang="ja-JP" sz="2000" dirty="0" smtClean="0">
                              <a:solidFill>
                                <a:schemeClr val="tx1"/>
                              </a:solidFill>
                            </a:rPr>
                            <a:t>0</a:t>
                          </a:r>
                          <a:endParaRPr kumimoji="1" lang="ja-JP" altLang="en-US" sz="2000" dirty="0">
                            <a:solidFill>
                              <a:schemeClr val="tx1"/>
                            </a:solidFill>
                          </a:endParaRPr>
                        </a:p>
                      </a:txBody>
                      <a:tcPr/>
                    </a:tc>
                    <a:tc>
                      <a:txBody>
                        <a:bodyPr/>
                        <a:lstStyle/>
                        <a:p>
                          <a:pPr algn="ctr"/>
                          <a:r>
                            <a:rPr kumimoji="1" lang="en-US" altLang="ja-JP" sz="2000" dirty="0" smtClean="0">
                              <a:solidFill>
                                <a:schemeClr val="tx1"/>
                              </a:solidFill>
                            </a:rPr>
                            <a:t>0</a:t>
                          </a:r>
                          <a:endParaRPr kumimoji="1" lang="ja-JP" altLang="en-US" sz="2000" dirty="0">
                            <a:solidFill>
                              <a:schemeClr val="tx1"/>
                            </a:solidFill>
                          </a:endParaRPr>
                        </a:p>
                      </a:txBody>
                      <a:tcPr>
                        <a:lnR w="38100" cap="flat" cmpd="sng" algn="ctr">
                          <a:solidFill>
                            <a:schemeClr val="tx1"/>
                          </a:solidFill>
                          <a:prstDash val="solid"/>
                          <a:round/>
                          <a:headEnd type="none" w="med" len="med"/>
                          <a:tailEnd type="none" w="med" len="med"/>
                        </a:lnR>
                      </a:tcPr>
                    </a:tc>
                    <a:tc>
                      <a:txBody>
                        <a:bodyPr/>
                        <a:lstStyle/>
                        <a:p>
                          <a:pPr algn="ctr"/>
                          <a:r>
                            <a:rPr kumimoji="1" lang="en-US" altLang="ja-JP" sz="2000" dirty="0" smtClean="0">
                              <a:solidFill>
                                <a:srgbClr val="FF0000"/>
                              </a:solidFill>
                            </a:rPr>
                            <a:t>6</a:t>
                          </a:r>
                          <a:endParaRPr kumimoji="1" lang="ja-JP" altLang="en-US" sz="2000" dirty="0">
                            <a:solidFill>
                              <a:srgbClr val="FF0000"/>
                            </a:solidFill>
                          </a:endParaRP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370840">
                    <a:tc>
                      <a:txBody>
                        <a:bodyPr/>
                        <a:lstStyle/>
                        <a:p>
                          <a:pPr algn="ctr"/>
                          <a:r>
                            <a:rPr kumimoji="1" lang="en-US" altLang="ja-JP" sz="2000" i="1" dirty="0" smtClean="0">
                              <a:solidFill>
                                <a:schemeClr val="tx1"/>
                              </a:solidFill>
                            </a:rPr>
                            <a:t>True</a:t>
                          </a:r>
                          <a:endParaRPr kumimoji="1" lang="ja-JP" altLang="en-US" sz="2000" i="1" dirty="0">
                            <a:solidFill>
                              <a:schemeClr val="tx1"/>
                            </a:solidFill>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kumimoji="1" lang="en-US" altLang="ja-JP" sz="2000" i="1" dirty="0" smtClean="0">
                              <a:solidFill>
                                <a:schemeClr val="tx1"/>
                              </a:solidFill>
                            </a:rPr>
                            <a:t>True</a:t>
                          </a:r>
                          <a:endParaRPr kumimoji="1" lang="ja-JP" altLang="en-US" sz="2000" i="1" dirty="0">
                            <a:solidFill>
                              <a:schemeClr val="tx1"/>
                            </a:solidFill>
                          </a:endParaRPr>
                        </a:p>
                      </a:txBody>
                      <a:tcPr>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en-US" altLang="ja-JP" sz="2000" dirty="0" smtClean="0">
                              <a:solidFill>
                                <a:srgbClr val="FF0000"/>
                              </a:solidFill>
                            </a:rPr>
                            <a:t>4</a:t>
                          </a:r>
                          <a:endParaRPr kumimoji="1" lang="ja-JP" altLang="en-US" sz="2000" dirty="0">
                            <a:solidFill>
                              <a:srgbClr val="FF0000"/>
                            </a:solidFill>
                          </a:endParaRPr>
                        </a:p>
                      </a:txBody>
                      <a:tcPr>
                        <a:lnL w="381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kumimoji="1" lang="en-US" altLang="ja-JP" sz="2000" dirty="0" smtClean="0">
                              <a:solidFill>
                                <a:schemeClr val="tx1"/>
                              </a:solidFill>
                            </a:rPr>
                            <a:t>0</a:t>
                          </a:r>
                          <a:endParaRPr kumimoji="1" lang="ja-JP" altLang="en-US" sz="2000" dirty="0">
                            <a:solidFill>
                              <a:schemeClr val="tx1"/>
                            </a:solidFill>
                          </a:endParaRPr>
                        </a:p>
                      </a:txBody>
                      <a:tcPr>
                        <a:lnB w="12700" cap="flat" cmpd="sng" algn="ctr">
                          <a:solidFill>
                            <a:schemeClr val="tx1"/>
                          </a:solidFill>
                          <a:prstDash val="solid"/>
                          <a:round/>
                          <a:headEnd type="none" w="med" len="med"/>
                          <a:tailEnd type="none" w="med" len="med"/>
                        </a:lnB>
                      </a:tcPr>
                    </a:tc>
                    <a:tc>
                      <a:txBody>
                        <a:bodyPr/>
                        <a:lstStyle/>
                        <a:p>
                          <a:pPr algn="ctr"/>
                          <a:r>
                            <a:rPr kumimoji="1" lang="en-US" altLang="ja-JP" sz="2000" dirty="0" smtClean="0">
                              <a:solidFill>
                                <a:schemeClr val="tx1"/>
                              </a:solidFill>
                            </a:rPr>
                            <a:t>0</a:t>
                          </a:r>
                          <a:endParaRPr kumimoji="1" lang="ja-JP" altLang="en-US" sz="2000" dirty="0">
                            <a:solidFill>
                              <a:schemeClr val="tx1"/>
                            </a:solidFill>
                          </a:endParaRPr>
                        </a:p>
                      </a:txBody>
                      <a:tcPr>
                        <a:lnB w="12700" cap="flat" cmpd="sng" algn="ctr">
                          <a:solidFill>
                            <a:schemeClr val="tx1"/>
                          </a:solidFill>
                          <a:prstDash val="solid"/>
                          <a:round/>
                          <a:headEnd type="none" w="med" len="med"/>
                          <a:tailEnd type="none" w="med" len="med"/>
                        </a:lnB>
                      </a:tcPr>
                    </a:tc>
                    <a:tc>
                      <a:txBody>
                        <a:bodyPr/>
                        <a:lstStyle/>
                        <a:p>
                          <a:pPr algn="ctr"/>
                          <a:r>
                            <a:rPr kumimoji="1" lang="en-US" altLang="ja-JP" sz="2000" dirty="0" smtClean="0">
                              <a:solidFill>
                                <a:schemeClr val="tx1"/>
                              </a:solidFill>
                            </a:rPr>
                            <a:t>0</a:t>
                          </a:r>
                          <a:endParaRPr kumimoji="1" lang="ja-JP" altLang="en-US" sz="2000" dirty="0">
                            <a:solidFill>
                              <a:schemeClr val="tx1"/>
                            </a:solidFill>
                          </a:endParaRPr>
                        </a:p>
                      </a:txBody>
                      <a:tcPr>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en-US" altLang="ja-JP" sz="2000" dirty="0" smtClean="0">
                              <a:solidFill>
                                <a:srgbClr val="FF0000"/>
                              </a:solidFill>
                            </a:rPr>
                            <a:t>4</a:t>
                          </a:r>
                          <a:endParaRPr kumimoji="1" lang="ja-JP" altLang="en-US" sz="2000" dirty="0">
                            <a:solidFill>
                              <a:srgbClr val="FF0000"/>
                            </a:solidFill>
                          </a:endParaRP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mc:Choice>
        <mc:Fallback xmlns="">
          <p:graphicFrame>
            <p:nvGraphicFramePr>
              <p:cNvPr id="4" name="表 3"/>
              <p:cNvGraphicFramePr>
                <a:graphicFrameLocks noGrp="1"/>
              </p:cNvGraphicFramePr>
              <p:nvPr>
                <p:extLst>
                  <p:ext uri="{D42A27DB-BD31-4B8C-83A1-F6EECF244321}">
                    <p14:modId xmlns:p14="http://schemas.microsoft.com/office/powerpoint/2010/main" val="1037305140"/>
                  </p:ext>
                </p:extLst>
              </p:nvPr>
            </p:nvGraphicFramePr>
            <p:xfrm>
              <a:off x="1259632" y="3429000"/>
              <a:ext cx="6624857" cy="2722880"/>
            </p:xfrm>
            <a:graphic>
              <a:graphicData uri="http://schemas.openxmlformats.org/drawingml/2006/table">
                <a:tbl>
                  <a:tblPr bandRow="1">
                    <a:tableStyleId>{5C22544A-7EE6-4342-B048-85BDC9FD1C3A}</a:tableStyleId>
                  </a:tblPr>
                  <a:tblGrid>
                    <a:gridCol w="792000"/>
                    <a:gridCol w="792000"/>
                    <a:gridCol w="792000"/>
                    <a:gridCol w="792000"/>
                    <a:gridCol w="1224000"/>
                    <a:gridCol w="1008000"/>
                    <a:gridCol w="1224857"/>
                  </a:tblGrid>
                  <a:tr h="370840">
                    <a:tc gridSpan="7">
                      <a:txBody>
                        <a:bodyPr/>
                        <a:lstStyle/>
                        <a:p>
                          <a:pPr algn="ctr"/>
                          <a:r>
                            <a:rPr lang="ja-JP" altLang="en-US" sz="1600" b="0" dirty="0" smtClean="0">
                              <a:solidFill>
                                <a:schemeClr val="tx1"/>
                              </a:solidFill>
                            </a:rPr>
                            <a:t>真偽値と対応する</a:t>
                          </a:r>
                          <a:r>
                            <a:rPr lang="ja-JP" altLang="en-US" sz="1600" b="0" dirty="0" smtClean="0">
                              <a:solidFill>
                                <a:srgbClr val="FF0000"/>
                              </a:solidFill>
                            </a:rPr>
                            <a:t>重み</a:t>
                          </a:r>
                          <a:endParaRPr lang="en-US" altLang="ja-JP" sz="1600" b="0" dirty="0" smtClean="0">
                            <a:solidFill>
                              <a:srgbClr val="FF0000"/>
                            </a:solidFill>
                          </a:endParaRPr>
                        </a:p>
                      </a:txBody>
                      <a:tcPr>
                        <a:lnB w="12700" cap="flat" cmpd="sng" algn="ctr">
                          <a:solidFill>
                            <a:schemeClr val="tx1"/>
                          </a:solidFill>
                          <a:prstDash val="solid"/>
                          <a:round/>
                          <a:headEnd type="none" w="med" len="med"/>
                          <a:tailEnd type="none" w="med" len="med"/>
                        </a:lnB>
                        <a:noFill/>
                      </a:tcPr>
                    </a:tc>
                    <a:tc hMerge="1">
                      <a:txBody>
                        <a:bodyPr/>
                        <a:lstStyle/>
                        <a:p>
                          <a:endParaRPr lang="ja-JP" altLang="en-US" sz="2400" dirty="0"/>
                        </a:p>
                      </a:txBody>
                      <a:tcPr/>
                    </a:tc>
                    <a:tc hMerge="1">
                      <a:txBody>
                        <a:bodyPr/>
                        <a:lstStyle/>
                        <a:p>
                          <a:endParaRPr lang="ja-JP" altLang="en-US" sz="2400" dirty="0"/>
                        </a:p>
                      </a:txBody>
                      <a:tcPr/>
                    </a:tc>
                    <a:tc hMerge="1">
                      <a:txBody>
                        <a:bodyPr/>
                        <a:lstStyle/>
                        <a:p>
                          <a:endParaRPr kumimoji="1" lang="ja-JP" altLang="en-US"/>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en-US" sz="2400" dirty="0"/>
                        </a:p>
                      </a:txBody>
                      <a:tcPr/>
                    </a:tc>
                    <a:tc hMerge="1">
                      <a:txBody>
                        <a:bodyPr/>
                        <a:lstStyle/>
                        <a:p>
                          <a:endParaRPr lang="ja-JP" altLang="en-US" sz="2400" dirty="0"/>
                        </a:p>
                      </a:txBody>
                      <a:tcPr/>
                    </a:tc>
                    <a:tc hMerge="1">
                      <a:txBody>
                        <a:bodyPr/>
                        <a:lstStyle/>
                        <a:p>
                          <a:endParaRPr lang="ja-JP" altLang="en-US" sz="2400" dirty="0"/>
                        </a:p>
                      </a:txBody>
                      <a:tcPr/>
                    </a:tc>
                  </a:tr>
                  <a:tr h="370840">
                    <a:tc gridSpan="2">
                      <a:txBody>
                        <a:bodyPr/>
                        <a:lstStyle/>
                        <a:p>
                          <a:pPr algn="ctr"/>
                          <a:r>
                            <a:rPr lang="ja-JP" altLang="en-US" sz="1600" dirty="0" smtClean="0">
                              <a:solidFill>
                                <a:schemeClr val="bg1"/>
                              </a:solidFill>
                            </a:rPr>
                            <a:t>論理変数</a:t>
                          </a:r>
                          <a:endParaRPr lang="ja-JP" altLang="en-US" sz="1600" dirty="0">
                            <a:solidFill>
                              <a:schemeClr val="bg1"/>
                            </a:solidFill>
                          </a:endParaRP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endParaRPr lang="ja-JP" altLang="en-US" sz="2400" dirty="0">
                            <a:solidFill>
                              <a:schemeClr val="bg1"/>
                            </a:solidFill>
                          </a:endParaRPr>
                        </a:p>
                      </a:txBody>
                      <a:tcPr>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gridSpan="4">
                      <a:txBody>
                        <a:bodyPr/>
                        <a:lstStyle/>
                        <a:p>
                          <a:pPr algn="ctr"/>
                          <a:r>
                            <a:rPr lang="ja-JP" altLang="en-US" sz="1600" dirty="0" smtClean="0">
                              <a:solidFill>
                                <a:schemeClr val="bg1"/>
                              </a:solidFill>
                            </a:rPr>
                            <a:t>節</a:t>
                          </a:r>
                          <a:endParaRPr lang="ja-JP" altLang="en-US" sz="1600" dirty="0">
                            <a:solidFill>
                              <a:schemeClr val="bg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endParaRPr kumimoji="1" lang="ja-JP" altLang="en-US"/>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en-US" sz="2400" dirty="0">
                            <a:solidFill>
                              <a:schemeClr val="bg1"/>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lang="ja-JP" altLang="en-US" sz="2400" dirty="0">
                            <a:solidFill>
                              <a:schemeClr val="bg1"/>
                            </a:solidFill>
                          </a:endParaRPr>
                        </a:p>
                      </a:txBody>
                      <a:tcPr>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ja-JP" altLang="en-US" sz="1600" dirty="0" smtClean="0">
                              <a:solidFill>
                                <a:schemeClr val="bg1"/>
                              </a:solidFill>
                            </a:rPr>
                            <a:t>命題論理式</a:t>
                          </a:r>
                          <a:endParaRPr lang="ja-JP" altLang="en-US" sz="1600" dirty="0">
                            <a:solidFill>
                              <a:schemeClr val="bg1"/>
                            </a:solidFill>
                          </a:endParaRP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r>
                  <a:tr h="396240">
                    <a:tc>
                      <a:txBody>
                        <a:bodyPr/>
                        <a:lstStyle/>
                        <a:p>
                          <a:endParaRPr lang="ja-JP"/>
                        </a:p>
                      </a:txBody>
                      <a:tcPr>
                        <a:lnL w="12700" cap="flat" cmpd="sng" algn="ctr">
                          <a:solidFill>
                            <a:schemeClr val="tx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1">
                          <a:blip r:embed="rId4"/>
                          <a:stretch>
                            <a:fillRect l="-769" t="-192308" r="-736154" b="-427692"/>
                          </a:stretch>
                        </a:blipFill>
                      </a:tcPr>
                    </a:tc>
                    <a:tc>
                      <a:txBody>
                        <a:bodyPr/>
                        <a:lstStyle/>
                        <a:p>
                          <a:endParaRPr lang="ja-JP"/>
                        </a:p>
                      </a:txBody>
                      <a:tcPr>
                        <a:lnR w="381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1">
                          <a:blip r:embed="rId4"/>
                          <a:stretch>
                            <a:fillRect l="-100769" t="-192308" r="-636154" b="-427692"/>
                          </a:stretch>
                        </a:blipFill>
                      </a:tcPr>
                    </a:tc>
                    <a:tc>
                      <a:txBody>
                        <a:bodyPr/>
                        <a:lstStyle/>
                        <a:p>
                          <a:endParaRPr lang="ja-JP"/>
                        </a:p>
                      </a:txBody>
                      <a:tcPr>
                        <a:lnL w="38100" cap="flat" cmpd="sng" algn="ctr">
                          <a:solidFill>
                            <a:schemeClr val="tx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1">
                          <a:blip r:embed="rId4"/>
                          <a:stretch>
                            <a:fillRect l="-202326" t="-192308" r="-541085" b="-427692"/>
                          </a:stretch>
                        </a:blipFill>
                      </a:tcPr>
                    </a:tc>
                    <a:tc>
                      <a:txBody>
                        <a:bodyPr/>
                        <a:lstStyle/>
                        <a:p>
                          <a:endParaRPr lang="ja-JP"/>
                        </a:p>
                      </a:txBody>
                      <a:tcP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1">
                          <a:blip r:embed="rId4"/>
                          <a:stretch>
                            <a:fillRect l="-300000" t="-192308" r="-436923" b="-427692"/>
                          </a:stretch>
                        </a:blipFill>
                      </a:tcPr>
                    </a:tc>
                    <a:tc>
                      <a:txBody>
                        <a:bodyPr/>
                        <a:lstStyle/>
                        <a:p>
                          <a:endParaRPr lang="ja-JP"/>
                        </a:p>
                      </a:txBody>
                      <a:tcP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1">
                          <a:blip r:embed="rId4"/>
                          <a:stretch>
                            <a:fillRect l="-258706" t="-192308" r="-182587" b="-427692"/>
                          </a:stretch>
                        </a:blipFill>
                      </a:tcPr>
                    </a:tc>
                    <a:tc>
                      <a:txBody>
                        <a:bodyPr/>
                        <a:lstStyle/>
                        <a:p>
                          <a:endParaRPr lang="ja-JP"/>
                        </a:p>
                      </a:txBody>
                      <a:tcPr>
                        <a:lnR w="381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1">
                          <a:blip r:embed="rId4"/>
                          <a:stretch>
                            <a:fillRect l="-436970" t="-192308" r="-122424" b="-427692"/>
                          </a:stretch>
                        </a:blipFill>
                      </a:tcPr>
                    </a:tc>
                    <a:tc>
                      <a:txBody>
                        <a:bodyPr/>
                        <a:lstStyle/>
                        <a:p>
                          <a:endParaRPr lang="ja-JP"/>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1">
                          <a:blip r:embed="rId4"/>
                          <a:stretch>
                            <a:fillRect l="-440796" t="-192308" r="-498" b="-427692"/>
                          </a:stretch>
                        </a:blipFill>
                      </a:tcPr>
                    </a:tc>
                  </a:tr>
                  <a:tr h="396240">
                    <a:tc>
                      <a:txBody>
                        <a:bodyPr/>
                        <a:lstStyle/>
                        <a:p>
                          <a:pPr algn="ctr"/>
                          <a:r>
                            <a:rPr kumimoji="1" lang="en-US" altLang="ja-JP" sz="2000" i="1" dirty="0" smtClean="0">
                              <a:solidFill>
                                <a:schemeClr val="tx1"/>
                              </a:solidFill>
                            </a:rPr>
                            <a:t>False</a:t>
                          </a:r>
                          <a:endParaRPr kumimoji="1" lang="ja-JP" altLang="en-US" sz="2000" i="1"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kumimoji="1" lang="en-US" altLang="ja-JP" sz="2000" i="1" dirty="0" smtClean="0">
                              <a:solidFill>
                                <a:schemeClr val="tx1"/>
                              </a:solidFill>
                            </a:rPr>
                            <a:t>False</a:t>
                          </a:r>
                          <a:endParaRPr kumimoji="1" lang="ja-JP" altLang="en-US" sz="2000" i="1" dirty="0">
                            <a:solidFill>
                              <a:schemeClr val="tx1"/>
                            </a:solidFill>
                          </a:endParaRPr>
                        </a:p>
                      </a:txBody>
                      <a:tcPr>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en-US" altLang="ja-JP" sz="2000" dirty="0" smtClean="0">
                              <a:solidFill>
                                <a:schemeClr val="tx1"/>
                              </a:solidFill>
                            </a:rPr>
                            <a:t>0</a:t>
                          </a:r>
                          <a:endParaRPr kumimoji="1" lang="ja-JP" altLang="en-US" sz="2000" dirty="0">
                            <a:solidFill>
                              <a:schemeClr val="tx1"/>
                            </a:solidFill>
                          </a:endParaRPr>
                        </a:p>
                      </a:txBody>
                      <a:tcPr>
                        <a:lnL w="381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kumimoji="1" lang="en-US" altLang="ja-JP" sz="2000" dirty="0" smtClean="0">
                              <a:solidFill>
                                <a:srgbClr val="FF0000"/>
                              </a:solidFill>
                            </a:rPr>
                            <a:t>2</a:t>
                          </a:r>
                          <a:endParaRPr kumimoji="1" lang="ja-JP" altLang="en-US" sz="2000" dirty="0">
                            <a:solidFill>
                              <a:srgbClr val="FF0000"/>
                            </a:solidFill>
                          </a:endParaRPr>
                        </a:p>
                      </a:txBody>
                      <a:tcPr>
                        <a:lnT w="12700" cap="flat" cmpd="sng" algn="ctr">
                          <a:solidFill>
                            <a:schemeClr val="tx1"/>
                          </a:solidFill>
                          <a:prstDash val="solid"/>
                          <a:round/>
                          <a:headEnd type="none" w="med" len="med"/>
                          <a:tailEnd type="none" w="med" len="med"/>
                        </a:lnT>
                      </a:tcPr>
                    </a:tc>
                    <a:tc>
                      <a:txBody>
                        <a:bodyPr/>
                        <a:lstStyle/>
                        <a:p>
                          <a:pPr algn="ctr"/>
                          <a:r>
                            <a:rPr kumimoji="1" lang="en-US" altLang="ja-JP" sz="2000" dirty="0" smtClean="0">
                              <a:solidFill>
                                <a:schemeClr val="tx1"/>
                              </a:solidFill>
                            </a:rPr>
                            <a:t>0</a:t>
                          </a:r>
                          <a:endParaRPr kumimoji="1" lang="ja-JP" altLang="en-US" sz="2000" dirty="0">
                            <a:solidFill>
                              <a:schemeClr val="tx1"/>
                            </a:solidFill>
                          </a:endParaRPr>
                        </a:p>
                      </a:txBody>
                      <a:tcPr>
                        <a:lnT w="12700" cap="flat" cmpd="sng" algn="ctr">
                          <a:solidFill>
                            <a:schemeClr val="tx1"/>
                          </a:solidFill>
                          <a:prstDash val="solid"/>
                          <a:round/>
                          <a:headEnd type="none" w="med" len="med"/>
                          <a:tailEnd type="none" w="med" len="med"/>
                        </a:lnT>
                      </a:tcPr>
                    </a:tc>
                    <a:tc>
                      <a:txBody>
                        <a:bodyPr/>
                        <a:lstStyle/>
                        <a:p>
                          <a:pPr algn="ctr"/>
                          <a:r>
                            <a:rPr kumimoji="1" lang="ja-JP" altLang="en-US" sz="2000" dirty="0" smtClean="0">
                              <a:solidFill>
                                <a:srgbClr val="FF0000"/>
                              </a:solidFill>
                            </a:rPr>
                            <a:t>∞</a:t>
                          </a:r>
                          <a:endParaRPr kumimoji="1" lang="ja-JP" altLang="en-US" sz="2000" dirty="0">
                            <a:solidFill>
                              <a:srgbClr val="FF0000"/>
                            </a:solidFill>
                          </a:endParaRPr>
                        </a:p>
                      </a:txBody>
                      <a:tcPr>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ja-JP" altLang="en-US" sz="2000" dirty="0" smtClean="0">
                              <a:solidFill>
                                <a:srgbClr val="FF0000"/>
                              </a:solidFill>
                            </a:rPr>
                            <a:t>∞</a:t>
                          </a:r>
                          <a:endParaRPr kumimoji="1" lang="ja-JP" altLang="en-US" sz="2000" dirty="0">
                            <a:solidFill>
                              <a:srgbClr val="FF0000"/>
                            </a:solidFill>
                          </a:endParaRP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96240">
                    <a:tc>
                      <a:txBody>
                        <a:bodyPr/>
                        <a:lstStyle/>
                        <a:p>
                          <a:pPr algn="ctr"/>
                          <a:r>
                            <a:rPr kumimoji="1" lang="en-US" altLang="ja-JP" sz="2000" i="1" dirty="0" smtClean="0">
                              <a:solidFill>
                                <a:schemeClr val="tx1"/>
                              </a:solidFill>
                            </a:rPr>
                            <a:t>False</a:t>
                          </a:r>
                          <a:endParaRPr kumimoji="1" lang="ja-JP" altLang="en-US" sz="2000" i="1" dirty="0">
                            <a:solidFill>
                              <a:schemeClr val="tx1"/>
                            </a:solidFill>
                          </a:endParaRPr>
                        </a:p>
                      </a:txBody>
                      <a:tcPr>
                        <a:lnL w="12700" cap="flat" cmpd="sng" algn="ctr">
                          <a:solidFill>
                            <a:schemeClr val="tx1"/>
                          </a:solidFill>
                          <a:prstDash val="solid"/>
                          <a:round/>
                          <a:headEnd type="none" w="med" len="med"/>
                          <a:tailEnd type="none" w="med" len="med"/>
                        </a:lnL>
                      </a:tcPr>
                    </a:tc>
                    <a:tc>
                      <a:txBody>
                        <a:bodyPr/>
                        <a:lstStyle/>
                        <a:p>
                          <a:pPr algn="ctr"/>
                          <a:r>
                            <a:rPr kumimoji="1" lang="en-US" altLang="ja-JP" sz="2000" i="1" dirty="0" smtClean="0">
                              <a:solidFill>
                                <a:schemeClr val="tx1"/>
                              </a:solidFill>
                            </a:rPr>
                            <a:t>True</a:t>
                          </a:r>
                          <a:endParaRPr kumimoji="1" lang="ja-JP" altLang="en-US" sz="2000" i="1" dirty="0">
                            <a:solidFill>
                              <a:schemeClr val="tx1"/>
                            </a:solidFill>
                          </a:endParaRPr>
                        </a:p>
                      </a:txBody>
                      <a:tcPr>
                        <a:lnR w="38100" cap="flat" cmpd="sng" algn="ctr">
                          <a:solidFill>
                            <a:schemeClr val="tx1"/>
                          </a:solidFill>
                          <a:prstDash val="solid"/>
                          <a:round/>
                          <a:headEnd type="none" w="med" len="med"/>
                          <a:tailEnd type="none" w="med" len="med"/>
                        </a:lnR>
                      </a:tcPr>
                    </a:tc>
                    <a:tc>
                      <a:txBody>
                        <a:bodyPr/>
                        <a:lstStyle/>
                        <a:p>
                          <a:pPr algn="ctr"/>
                          <a:r>
                            <a:rPr kumimoji="1" lang="en-US" altLang="ja-JP" sz="2000" dirty="0" smtClean="0">
                              <a:solidFill>
                                <a:schemeClr val="tx1"/>
                              </a:solidFill>
                            </a:rPr>
                            <a:t>0</a:t>
                          </a:r>
                          <a:endParaRPr kumimoji="1" lang="ja-JP" altLang="en-US" sz="2000" dirty="0">
                            <a:solidFill>
                              <a:schemeClr val="tx1"/>
                            </a:solidFill>
                          </a:endParaRPr>
                        </a:p>
                      </a:txBody>
                      <a:tcPr>
                        <a:lnL w="38100" cap="flat" cmpd="sng" algn="ctr">
                          <a:solidFill>
                            <a:schemeClr val="tx1"/>
                          </a:solidFill>
                          <a:prstDash val="solid"/>
                          <a:round/>
                          <a:headEnd type="none" w="med" len="med"/>
                          <a:tailEnd type="none" w="med" len="med"/>
                        </a:lnL>
                      </a:tcPr>
                    </a:tc>
                    <a:tc>
                      <a:txBody>
                        <a:bodyPr/>
                        <a:lstStyle/>
                        <a:p>
                          <a:pPr algn="ctr"/>
                          <a:r>
                            <a:rPr kumimoji="1" lang="en-US" altLang="ja-JP" sz="2000" dirty="0" smtClean="0">
                              <a:solidFill>
                                <a:schemeClr val="tx1"/>
                              </a:solidFill>
                            </a:rPr>
                            <a:t>0</a:t>
                          </a:r>
                          <a:endParaRPr kumimoji="1" lang="ja-JP" altLang="en-US" sz="2000" dirty="0">
                            <a:solidFill>
                              <a:schemeClr val="tx1"/>
                            </a:solidFill>
                          </a:endParaRPr>
                        </a:p>
                      </a:txBody>
                      <a:tcPr/>
                    </a:tc>
                    <a:tc>
                      <a:txBody>
                        <a:bodyPr/>
                        <a:lstStyle/>
                        <a:p>
                          <a:pPr algn="ctr"/>
                          <a:r>
                            <a:rPr kumimoji="1" lang="ja-JP" altLang="en-US" sz="2000" dirty="0" smtClean="0">
                              <a:solidFill>
                                <a:srgbClr val="FF0000"/>
                              </a:solidFill>
                            </a:rPr>
                            <a:t>∞</a:t>
                          </a:r>
                          <a:endParaRPr kumimoji="1" lang="ja-JP" altLang="en-US" sz="2000" dirty="0">
                            <a:solidFill>
                              <a:srgbClr val="FF0000"/>
                            </a:solidFill>
                          </a:endParaRPr>
                        </a:p>
                      </a:txBody>
                      <a:tcPr/>
                    </a:tc>
                    <a:tc>
                      <a:txBody>
                        <a:bodyPr/>
                        <a:lstStyle/>
                        <a:p>
                          <a:pPr algn="ctr"/>
                          <a:r>
                            <a:rPr kumimoji="1" lang="en-US" altLang="ja-JP" sz="2000" dirty="0" smtClean="0">
                              <a:solidFill>
                                <a:schemeClr val="tx1"/>
                              </a:solidFill>
                            </a:rPr>
                            <a:t>0</a:t>
                          </a:r>
                          <a:endParaRPr kumimoji="1" lang="ja-JP" altLang="en-US" sz="2000" dirty="0">
                            <a:solidFill>
                              <a:schemeClr val="tx1"/>
                            </a:solidFill>
                          </a:endParaRPr>
                        </a:p>
                      </a:txBody>
                      <a:tcPr>
                        <a:lnR w="38100" cap="flat" cmpd="sng" algn="ctr">
                          <a:solidFill>
                            <a:schemeClr val="tx1"/>
                          </a:solidFill>
                          <a:prstDash val="solid"/>
                          <a:round/>
                          <a:headEnd type="none" w="med" len="med"/>
                          <a:tailEnd type="none" w="med" len="med"/>
                        </a:lnR>
                      </a:tcPr>
                    </a:tc>
                    <a:tc>
                      <a:txBody>
                        <a:bodyPr/>
                        <a:lstStyle/>
                        <a:p>
                          <a:pPr algn="ctr"/>
                          <a:r>
                            <a:rPr kumimoji="1" lang="ja-JP" altLang="en-US" sz="2000" dirty="0" smtClean="0">
                              <a:solidFill>
                                <a:srgbClr val="FF0000"/>
                              </a:solidFill>
                            </a:rPr>
                            <a:t>∞</a:t>
                          </a:r>
                          <a:endParaRPr kumimoji="1" lang="ja-JP" altLang="en-US" sz="2000" dirty="0">
                            <a:solidFill>
                              <a:srgbClr val="FF0000"/>
                            </a:solidFill>
                          </a:endParaRP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396240">
                    <a:tc>
                      <a:txBody>
                        <a:bodyPr/>
                        <a:lstStyle/>
                        <a:p>
                          <a:pPr algn="ctr"/>
                          <a:r>
                            <a:rPr kumimoji="1" lang="en-US" altLang="ja-JP" sz="2000" i="1" dirty="0" smtClean="0">
                              <a:solidFill>
                                <a:schemeClr val="tx1"/>
                              </a:solidFill>
                            </a:rPr>
                            <a:t>True</a:t>
                          </a:r>
                          <a:endParaRPr kumimoji="1" lang="ja-JP" altLang="en-US" sz="2000" i="1" dirty="0">
                            <a:solidFill>
                              <a:schemeClr val="tx1"/>
                            </a:solidFill>
                          </a:endParaRPr>
                        </a:p>
                      </a:txBody>
                      <a:tcPr>
                        <a:lnL w="12700" cap="flat" cmpd="sng" algn="ctr">
                          <a:solidFill>
                            <a:schemeClr val="tx1"/>
                          </a:solidFill>
                          <a:prstDash val="solid"/>
                          <a:round/>
                          <a:headEnd type="none" w="med" len="med"/>
                          <a:tailEnd type="none" w="med" len="med"/>
                        </a:lnL>
                      </a:tcPr>
                    </a:tc>
                    <a:tc>
                      <a:txBody>
                        <a:bodyPr/>
                        <a:lstStyle/>
                        <a:p>
                          <a:pPr algn="ctr"/>
                          <a:r>
                            <a:rPr kumimoji="1" lang="en-US" altLang="ja-JP" sz="2000" i="1" dirty="0" smtClean="0">
                              <a:solidFill>
                                <a:schemeClr val="tx1"/>
                              </a:solidFill>
                            </a:rPr>
                            <a:t>False</a:t>
                          </a:r>
                          <a:endParaRPr kumimoji="1" lang="ja-JP" altLang="en-US" sz="2000" i="1" dirty="0">
                            <a:solidFill>
                              <a:schemeClr val="tx1"/>
                            </a:solidFill>
                          </a:endParaRPr>
                        </a:p>
                      </a:txBody>
                      <a:tcPr>
                        <a:lnR w="38100" cap="flat" cmpd="sng" algn="ctr">
                          <a:solidFill>
                            <a:schemeClr val="tx1"/>
                          </a:solidFill>
                          <a:prstDash val="solid"/>
                          <a:round/>
                          <a:headEnd type="none" w="med" len="med"/>
                          <a:tailEnd type="none" w="med" len="med"/>
                        </a:lnR>
                      </a:tcPr>
                    </a:tc>
                    <a:tc>
                      <a:txBody>
                        <a:bodyPr/>
                        <a:lstStyle/>
                        <a:p>
                          <a:pPr algn="ctr"/>
                          <a:r>
                            <a:rPr kumimoji="1" lang="en-US" altLang="ja-JP" sz="2000" dirty="0" smtClean="0">
                              <a:solidFill>
                                <a:srgbClr val="FF0000"/>
                              </a:solidFill>
                            </a:rPr>
                            <a:t>4</a:t>
                          </a:r>
                          <a:endParaRPr kumimoji="1" lang="ja-JP" altLang="en-US" sz="2000" dirty="0">
                            <a:solidFill>
                              <a:srgbClr val="FF0000"/>
                            </a:solidFill>
                          </a:endParaRPr>
                        </a:p>
                      </a:txBody>
                      <a:tcPr>
                        <a:lnL w="38100" cap="flat" cmpd="sng" algn="ctr">
                          <a:solidFill>
                            <a:schemeClr val="tx1"/>
                          </a:solidFill>
                          <a:prstDash val="solid"/>
                          <a:round/>
                          <a:headEnd type="none" w="med" len="med"/>
                          <a:tailEnd type="none" w="med" len="med"/>
                        </a:lnL>
                      </a:tcPr>
                    </a:tc>
                    <a:tc>
                      <a:txBody>
                        <a:bodyPr/>
                        <a:lstStyle/>
                        <a:p>
                          <a:pPr algn="ctr"/>
                          <a:r>
                            <a:rPr kumimoji="1" lang="en-US" altLang="ja-JP" sz="2000" dirty="0" smtClean="0">
                              <a:solidFill>
                                <a:srgbClr val="FF0000"/>
                              </a:solidFill>
                            </a:rPr>
                            <a:t>2</a:t>
                          </a:r>
                          <a:endParaRPr kumimoji="1" lang="ja-JP" altLang="en-US" sz="2000" dirty="0">
                            <a:solidFill>
                              <a:srgbClr val="FF0000"/>
                            </a:solidFill>
                          </a:endParaRPr>
                        </a:p>
                      </a:txBody>
                      <a:tcPr/>
                    </a:tc>
                    <a:tc>
                      <a:txBody>
                        <a:bodyPr/>
                        <a:lstStyle/>
                        <a:p>
                          <a:pPr algn="ctr"/>
                          <a:r>
                            <a:rPr kumimoji="1" lang="en-US" altLang="ja-JP" sz="2000" dirty="0" smtClean="0">
                              <a:solidFill>
                                <a:schemeClr val="tx1"/>
                              </a:solidFill>
                            </a:rPr>
                            <a:t>0</a:t>
                          </a:r>
                          <a:endParaRPr kumimoji="1" lang="ja-JP" altLang="en-US" sz="2000" dirty="0">
                            <a:solidFill>
                              <a:schemeClr val="tx1"/>
                            </a:solidFill>
                          </a:endParaRPr>
                        </a:p>
                      </a:txBody>
                      <a:tcPr/>
                    </a:tc>
                    <a:tc>
                      <a:txBody>
                        <a:bodyPr/>
                        <a:lstStyle/>
                        <a:p>
                          <a:pPr algn="ctr"/>
                          <a:r>
                            <a:rPr kumimoji="1" lang="en-US" altLang="ja-JP" sz="2000" dirty="0" smtClean="0">
                              <a:solidFill>
                                <a:schemeClr val="tx1"/>
                              </a:solidFill>
                            </a:rPr>
                            <a:t>0</a:t>
                          </a:r>
                          <a:endParaRPr kumimoji="1" lang="ja-JP" altLang="en-US" sz="2000" dirty="0">
                            <a:solidFill>
                              <a:schemeClr val="tx1"/>
                            </a:solidFill>
                          </a:endParaRPr>
                        </a:p>
                      </a:txBody>
                      <a:tcPr>
                        <a:lnR w="38100" cap="flat" cmpd="sng" algn="ctr">
                          <a:solidFill>
                            <a:schemeClr val="tx1"/>
                          </a:solidFill>
                          <a:prstDash val="solid"/>
                          <a:round/>
                          <a:headEnd type="none" w="med" len="med"/>
                          <a:tailEnd type="none" w="med" len="med"/>
                        </a:lnR>
                      </a:tcPr>
                    </a:tc>
                    <a:tc>
                      <a:txBody>
                        <a:bodyPr/>
                        <a:lstStyle/>
                        <a:p>
                          <a:pPr algn="ctr"/>
                          <a:r>
                            <a:rPr kumimoji="1" lang="en-US" altLang="ja-JP" sz="2000" dirty="0" smtClean="0">
                              <a:solidFill>
                                <a:srgbClr val="FF0000"/>
                              </a:solidFill>
                            </a:rPr>
                            <a:t>6</a:t>
                          </a:r>
                          <a:endParaRPr kumimoji="1" lang="ja-JP" altLang="en-US" sz="2000" dirty="0">
                            <a:solidFill>
                              <a:srgbClr val="FF0000"/>
                            </a:solidFill>
                          </a:endParaRP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396240">
                    <a:tc>
                      <a:txBody>
                        <a:bodyPr/>
                        <a:lstStyle/>
                        <a:p>
                          <a:pPr algn="ctr"/>
                          <a:r>
                            <a:rPr kumimoji="1" lang="en-US" altLang="ja-JP" sz="2000" i="1" dirty="0" smtClean="0">
                              <a:solidFill>
                                <a:schemeClr val="tx1"/>
                              </a:solidFill>
                            </a:rPr>
                            <a:t>True</a:t>
                          </a:r>
                          <a:endParaRPr kumimoji="1" lang="ja-JP" altLang="en-US" sz="2000" i="1" dirty="0">
                            <a:solidFill>
                              <a:schemeClr val="tx1"/>
                            </a:solidFill>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kumimoji="1" lang="en-US" altLang="ja-JP" sz="2000" i="1" dirty="0" smtClean="0">
                              <a:solidFill>
                                <a:schemeClr val="tx1"/>
                              </a:solidFill>
                            </a:rPr>
                            <a:t>True</a:t>
                          </a:r>
                          <a:endParaRPr kumimoji="1" lang="ja-JP" altLang="en-US" sz="2000" i="1" dirty="0">
                            <a:solidFill>
                              <a:schemeClr val="tx1"/>
                            </a:solidFill>
                          </a:endParaRPr>
                        </a:p>
                      </a:txBody>
                      <a:tcPr>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en-US" altLang="ja-JP" sz="2000" dirty="0" smtClean="0">
                              <a:solidFill>
                                <a:srgbClr val="FF0000"/>
                              </a:solidFill>
                            </a:rPr>
                            <a:t>4</a:t>
                          </a:r>
                          <a:endParaRPr kumimoji="1" lang="ja-JP" altLang="en-US" sz="2000" dirty="0">
                            <a:solidFill>
                              <a:srgbClr val="FF0000"/>
                            </a:solidFill>
                          </a:endParaRPr>
                        </a:p>
                      </a:txBody>
                      <a:tcPr>
                        <a:lnL w="381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kumimoji="1" lang="en-US" altLang="ja-JP" sz="2000" dirty="0" smtClean="0">
                              <a:solidFill>
                                <a:schemeClr val="tx1"/>
                              </a:solidFill>
                            </a:rPr>
                            <a:t>0</a:t>
                          </a:r>
                          <a:endParaRPr kumimoji="1" lang="ja-JP" altLang="en-US" sz="2000" dirty="0">
                            <a:solidFill>
                              <a:schemeClr val="tx1"/>
                            </a:solidFill>
                          </a:endParaRPr>
                        </a:p>
                      </a:txBody>
                      <a:tcPr>
                        <a:lnB w="12700" cap="flat" cmpd="sng" algn="ctr">
                          <a:solidFill>
                            <a:schemeClr val="tx1"/>
                          </a:solidFill>
                          <a:prstDash val="solid"/>
                          <a:round/>
                          <a:headEnd type="none" w="med" len="med"/>
                          <a:tailEnd type="none" w="med" len="med"/>
                        </a:lnB>
                      </a:tcPr>
                    </a:tc>
                    <a:tc>
                      <a:txBody>
                        <a:bodyPr/>
                        <a:lstStyle/>
                        <a:p>
                          <a:pPr algn="ctr"/>
                          <a:r>
                            <a:rPr kumimoji="1" lang="en-US" altLang="ja-JP" sz="2000" dirty="0" smtClean="0">
                              <a:solidFill>
                                <a:schemeClr val="tx1"/>
                              </a:solidFill>
                            </a:rPr>
                            <a:t>0</a:t>
                          </a:r>
                          <a:endParaRPr kumimoji="1" lang="ja-JP" altLang="en-US" sz="2000" dirty="0">
                            <a:solidFill>
                              <a:schemeClr val="tx1"/>
                            </a:solidFill>
                          </a:endParaRPr>
                        </a:p>
                      </a:txBody>
                      <a:tcPr>
                        <a:lnB w="12700" cap="flat" cmpd="sng" algn="ctr">
                          <a:solidFill>
                            <a:schemeClr val="tx1"/>
                          </a:solidFill>
                          <a:prstDash val="solid"/>
                          <a:round/>
                          <a:headEnd type="none" w="med" len="med"/>
                          <a:tailEnd type="none" w="med" len="med"/>
                        </a:lnB>
                      </a:tcPr>
                    </a:tc>
                    <a:tc>
                      <a:txBody>
                        <a:bodyPr/>
                        <a:lstStyle/>
                        <a:p>
                          <a:pPr algn="ctr"/>
                          <a:r>
                            <a:rPr kumimoji="1" lang="en-US" altLang="ja-JP" sz="2000" dirty="0" smtClean="0">
                              <a:solidFill>
                                <a:schemeClr val="tx1"/>
                              </a:solidFill>
                            </a:rPr>
                            <a:t>0</a:t>
                          </a:r>
                          <a:endParaRPr kumimoji="1" lang="ja-JP" altLang="en-US" sz="2000" dirty="0">
                            <a:solidFill>
                              <a:schemeClr val="tx1"/>
                            </a:solidFill>
                          </a:endParaRPr>
                        </a:p>
                      </a:txBody>
                      <a:tcPr>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en-US" altLang="ja-JP" sz="2000" dirty="0" smtClean="0">
                              <a:solidFill>
                                <a:srgbClr val="FF0000"/>
                              </a:solidFill>
                            </a:rPr>
                            <a:t>4</a:t>
                          </a:r>
                          <a:endParaRPr kumimoji="1" lang="ja-JP" altLang="en-US" sz="2000" dirty="0">
                            <a:solidFill>
                              <a:srgbClr val="FF0000"/>
                            </a:solidFill>
                          </a:endParaRP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mc:Fallback>
      </mc:AlternateContent>
      <p:graphicFrame>
        <p:nvGraphicFramePr>
          <p:cNvPr id="8" name="オブジェクト 7"/>
          <p:cNvGraphicFramePr>
            <a:graphicFrameLocks noChangeAspect="1"/>
          </p:cNvGraphicFramePr>
          <p:nvPr>
            <p:extLst>
              <p:ext uri="{D42A27DB-BD31-4B8C-83A1-F6EECF244321}">
                <p14:modId xmlns:p14="http://schemas.microsoft.com/office/powerpoint/2010/main" val="3213588588"/>
              </p:ext>
            </p:extLst>
          </p:nvPr>
        </p:nvGraphicFramePr>
        <p:xfrm>
          <a:off x="2915816" y="2924175"/>
          <a:ext cx="5207000" cy="468313"/>
        </p:xfrm>
        <a:graphic>
          <a:graphicData uri="http://schemas.openxmlformats.org/presentationml/2006/ole">
            <mc:AlternateContent xmlns:mc="http://schemas.openxmlformats.org/markup-compatibility/2006">
              <mc:Choice xmlns:v="urn:schemas-microsoft-com:vml" Requires="v">
                <p:oleObj spid="_x0000_s3189" name="数式" r:id="rId5" imgW="2412720" imgH="215640" progId="Equation.3">
                  <p:embed/>
                </p:oleObj>
              </mc:Choice>
              <mc:Fallback>
                <p:oleObj name="数式" r:id="rId5" imgW="2412720" imgH="215640" progId="Equation.3">
                  <p:embed/>
                  <p:pic>
                    <p:nvPicPr>
                      <p:cNvPr id="0" name=""/>
                      <p:cNvPicPr>
                        <a:picLocks noChangeAspect="1" noChangeArrowheads="1"/>
                      </p:cNvPicPr>
                      <p:nvPr/>
                    </p:nvPicPr>
                    <p:blipFill>
                      <a:blip r:embed="rId6"/>
                      <a:srcRect/>
                      <a:stretch>
                        <a:fillRect/>
                      </a:stretch>
                    </p:blipFill>
                    <p:spPr bwMode="auto">
                      <a:xfrm>
                        <a:off x="2915816" y="2924175"/>
                        <a:ext cx="5207000" cy="468313"/>
                      </a:xfrm>
                      <a:prstGeom prst="rect">
                        <a:avLst/>
                      </a:prstGeom>
                      <a:noFill/>
                      <a:ln>
                        <a:noFill/>
                      </a:ln>
                    </p:spPr>
                  </p:pic>
                </p:oleObj>
              </mc:Fallback>
            </mc:AlternateContent>
          </a:graphicData>
        </a:graphic>
      </p:graphicFrame>
      <p:sp>
        <p:nvSpPr>
          <p:cNvPr id="6" name="テキスト ボックス 5"/>
          <p:cNvSpPr txBox="1"/>
          <p:nvPr/>
        </p:nvSpPr>
        <p:spPr>
          <a:xfrm>
            <a:off x="1043608" y="2924944"/>
            <a:ext cx="1928733" cy="461665"/>
          </a:xfrm>
          <a:prstGeom prst="rect">
            <a:avLst/>
          </a:prstGeom>
          <a:noFill/>
        </p:spPr>
        <p:txBody>
          <a:bodyPr wrap="none" rtlCol="0">
            <a:spAutoFit/>
          </a:bodyPr>
          <a:lstStyle/>
          <a:p>
            <a:r>
              <a:rPr lang="ja-JP" altLang="en-US" sz="2400" dirty="0"/>
              <a:t>（節，</a:t>
            </a:r>
            <a:r>
              <a:rPr lang="ja-JP" altLang="en-US" sz="2400" dirty="0">
                <a:solidFill>
                  <a:srgbClr val="FF0000"/>
                </a:solidFill>
              </a:rPr>
              <a:t>重み</a:t>
            </a:r>
            <a:r>
              <a:rPr lang="ja-JP" altLang="en-US" sz="2400" dirty="0" smtClean="0"/>
              <a:t>）→</a:t>
            </a:r>
            <a:endParaRPr lang="ja-JP" altLang="en-US" sz="2400" dirty="0"/>
          </a:p>
        </p:txBody>
      </p:sp>
      <p:sp>
        <p:nvSpPr>
          <p:cNvPr id="12" name="テキスト ボックス 11"/>
          <p:cNvSpPr txBox="1"/>
          <p:nvPr/>
        </p:nvSpPr>
        <p:spPr>
          <a:xfrm>
            <a:off x="467544" y="6228020"/>
            <a:ext cx="8326318" cy="369332"/>
          </a:xfrm>
          <a:prstGeom prst="rect">
            <a:avLst/>
          </a:prstGeom>
          <a:noFill/>
        </p:spPr>
        <p:txBody>
          <a:bodyPr wrap="none" rtlCol="0">
            <a:spAutoFit/>
          </a:bodyPr>
          <a:lstStyle/>
          <a:p>
            <a:pPr algn="ctr"/>
            <a:r>
              <a:rPr lang="ja-JP" altLang="en-US" dirty="0" smtClean="0"/>
              <a:t>必ず満たさなければならない（重みが ∞ ）の節を</a:t>
            </a:r>
            <a:r>
              <a:rPr lang="ja-JP" altLang="en-US" u="sng" dirty="0" smtClean="0"/>
              <a:t>ハード節</a:t>
            </a:r>
            <a:r>
              <a:rPr lang="ja-JP" altLang="en-US" dirty="0" smtClean="0"/>
              <a:t>，それ以外を</a:t>
            </a:r>
            <a:r>
              <a:rPr lang="ja-JP" altLang="en-US" u="sng" dirty="0" smtClean="0"/>
              <a:t>ソフト節</a:t>
            </a:r>
            <a:r>
              <a:rPr lang="ja-JP" altLang="en-US" dirty="0" smtClean="0"/>
              <a:t>と呼ぶ</a:t>
            </a:r>
            <a:endParaRPr lang="ja-JP" altLang="en-US" i="1" dirty="0"/>
          </a:p>
        </p:txBody>
      </p:sp>
    </p:spTree>
    <p:extLst>
      <p:ext uri="{BB962C8B-B14F-4D97-AF65-F5344CB8AC3E}">
        <p14:creationId xmlns:p14="http://schemas.microsoft.com/office/powerpoint/2010/main" val="3600618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目次</a:t>
            </a:r>
            <a:endParaRPr kumimoji="1" lang="ja-JP" altLang="en-US" dirty="0"/>
          </a:p>
        </p:txBody>
      </p:sp>
      <p:sp>
        <p:nvSpPr>
          <p:cNvPr id="3" name="コンテンツ プレースホルダー 2"/>
          <p:cNvSpPr>
            <a:spLocks noGrp="1"/>
          </p:cNvSpPr>
          <p:nvPr>
            <p:ph idx="1"/>
          </p:nvPr>
        </p:nvSpPr>
        <p:spPr>
          <a:xfrm>
            <a:off x="228600" y="1268700"/>
            <a:ext cx="8686800" cy="5112628"/>
          </a:xfrm>
        </p:spPr>
        <p:txBody>
          <a:bodyPr>
            <a:normAutofit/>
          </a:bodyPr>
          <a:lstStyle/>
          <a:p>
            <a:r>
              <a:rPr kumimoji="1" lang="ja-JP" altLang="en-US" dirty="0" smtClean="0"/>
              <a:t>研究の背景</a:t>
            </a:r>
            <a:endParaRPr kumimoji="1" lang="en-US" altLang="ja-JP" dirty="0" smtClean="0"/>
          </a:p>
          <a:p>
            <a:r>
              <a:rPr lang="ja-JP" altLang="en-US" dirty="0"/>
              <a:t>充足可能性判定問題（</a:t>
            </a:r>
            <a:r>
              <a:rPr lang="en-US" altLang="ja-JP" dirty="0"/>
              <a:t>SAT</a:t>
            </a:r>
            <a:r>
              <a:rPr lang="ja-JP" altLang="en-US" dirty="0"/>
              <a:t>問題）</a:t>
            </a:r>
            <a:endParaRPr lang="en-US" altLang="ja-JP" dirty="0"/>
          </a:p>
          <a:p>
            <a:r>
              <a:rPr kumimoji="1" lang="ja-JP" altLang="en-US" dirty="0" smtClean="0"/>
              <a:t>最大充足化問題（</a:t>
            </a:r>
            <a:r>
              <a:rPr kumimoji="1" lang="en-US" altLang="ja-JP" dirty="0" smtClean="0"/>
              <a:t>Max-SAT</a:t>
            </a:r>
            <a:r>
              <a:rPr kumimoji="1" lang="ja-JP" altLang="en-US" dirty="0" smtClean="0"/>
              <a:t>問題）</a:t>
            </a:r>
            <a:endParaRPr kumimoji="1" lang="en-US" altLang="ja-JP" dirty="0" smtClean="0"/>
          </a:p>
          <a:p>
            <a:r>
              <a:rPr lang="en-US" altLang="ja-JP" dirty="0">
                <a:solidFill>
                  <a:srgbClr val="FF0000"/>
                </a:solidFill>
              </a:rPr>
              <a:t>Multi-</a:t>
            </a:r>
            <a:r>
              <a:rPr lang="en-US" altLang="ja-JP" dirty="0" err="1">
                <a:solidFill>
                  <a:srgbClr val="FF0000"/>
                </a:solidFill>
              </a:rPr>
              <a:t>MaxSAT</a:t>
            </a:r>
            <a:endParaRPr kumimoji="1" lang="en-US" altLang="ja-JP" dirty="0" smtClean="0">
              <a:solidFill>
                <a:srgbClr val="FF0000"/>
              </a:solidFill>
            </a:endParaRPr>
          </a:p>
          <a:p>
            <a:r>
              <a:rPr lang="ja-JP" altLang="en-US" dirty="0" smtClean="0"/>
              <a:t>実験</a:t>
            </a:r>
            <a:endParaRPr lang="en-US" altLang="ja-JP" dirty="0" smtClean="0"/>
          </a:p>
          <a:p>
            <a:r>
              <a:rPr lang="ja-JP" altLang="en-US" dirty="0"/>
              <a:t>既知の問題</a:t>
            </a:r>
            <a:endParaRPr lang="en-US" altLang="ja-JP" dirty="0"/>
          </a:p>
          <a:p>
            <a:r>
              <a:rPr lang="ja-JP" altLang="en-US" dirty="0" smtClean="0"/>
              <a:t>まとめと</a:t>
            </a:r>
            <a:r>
              <a:rPr kumimoji="1" lang="ja-JP" altLang="en-US" dirty="0" smtClean="0"/>
              <a:t>今後</a:t>
            </a:r>
            <a:r>
              <a:rPr kumimoji="1" lang="ja-JP" altLang="en-US" dirty="0"/>
              <a:t>の課題</a:t>
            </a:r>
          </a:p>
        </p:txBody>
      </p:sp>
    </p:spTree>
    <p:extLst>
      <p:ext uri="{BB962C8B-B14F-4D97-AF65-F5344CB8AC3E}">
        <p14:creationId xmlns:p14="http://schemas.microsoft.com/office/powerpoint/2010/main" val="32542248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Multi-</a:t>
            </a:r>
            <a:r>
              <a:rPr kumimoji="1" lang="en-US" altLang="ja-JP" dirty="0" err="1" smtClean="0"/>
              <a:t>MaxSAT</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特徴</a:t>
            </a:r>
            <a:endParaRPr kumimoji="1" lang="en-US" altLang="ja-JP" dirty="0" smtClean="0"/>
          </a:p>
          <a:p>
            <a:pPr lvl="1"/>
            <a:r>
              <a:rPr lang="en-US" altLang="ja-JP" dirty="0" smtClean="0"/>
              <a:t>0-1</a:t>
            </a:r>
            <a:r>
              <a:rPr lang="ja-JP" altLang="en-US" dirty="0"/>
              <a:t>整数計画</a:t>
            </a:r>
            <a:r>
              <a:rPr lang="ja-JP" altLang="en-US" dirty="0" smtClean="0"/>
              <a:t>問題からのアプローチ</a:t>
            </a:r>
            <a:endParaRPr lang="en-US" altLang="ja-JP" dirty="0" smtClean="0"/>
          </a:p>
          <a:p>
            <a:pPr lvl="1"/>
            <a:r>
              <a:rPr lang="ja-JP" altLang="en-US" dirty="0"/>
              <a:t>節集合を分割して解く（</a:t>
            </a:r>
            <a:r>
              <a:rPr lang="ja-JP" altLang="en-US" dirty="0">
                <a:solidFill>
                  <a:srgbClr val="FF0000"/>
                </a:solidFill>
              </a:rPr>
              <a:t>ラグランジュ分解</a:t>
            </a:r>
            <a:r>
              <a:rPr lang="ja-JP" altLang="en-US" dirty="0" smtClean="0"/>
              <a:t>）</a:t>
            </a:r>
            <a:endParaRPr lang="en-US" altLang="ja-JP" dirty="0" smtClean="0"/>
          </a:p>
          <a:p>
            <a:pPr lvl="1"/>
            <a:r>
              <a:rPr lang="ja-JP" altLang="en-US" dirty="0"/>
              <a:t>並列化</a:t>
            </a:r>
            <a:r>
              <a:rPr lang="ja-JP" altLang="en-US" dirty="0" smtClean="0"/>
              <a:t>が可能（ただし，局所同期が必要）</a:t>
            </a:r>
            <a:endParaRPr lang="en-US" altLang="ja-JP" dirty="0"/>
          </a:p>
          <a:p>
            <a:pPr lvl="1"/>
            <a:r>
              <a:rPr kumimoji="1" lang="ja-JP" altLang="en-US" dirty="0" smtClean="0"/>
              <a:t>原問題に対する下界値を与える</a:t>
            </a:r>
            <a:endParaRPr kumimoji="1" lang="ja-JP" altLang="en-US" dirty="0"/>
          </a:p>
        </p:txBody>
      </p:sp>
    </p:spTree>
    <p:extLst>
      <p:ext uri="{BB962C8B-B14F-4D97-AF65-F5344CB8AC3E}">
        <p14:creationId xmlns:p14="http://schemas.microsoft.com/office/powerpoint/2010/main" val="22518190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Multi-</a:t>
            </a:r>
            <a:r>
              <a:rPr kumimoji="1" lang="en-US" altLang="ja-JP" dirty="0" err="1" smtClean="0"/>
              <a:t>MaxSAT</a:t>
            </a:r>
            <a:endParaRPr kumimoji="1" lang="ja-JP" altLang="en-US" dirty="0"/>
          </a:p>
        </p:txBody>
      </p:sp>
      <p:sp>
        <p:nvSpPr>
          <p:cNvPr id="3" name="コンテンツ プレースホルダー 2"/>
          <p:cNvSpPr>
            <a:spLocks noGrp="1"/>
          </p:cNvSpPr>
          <p:nvPr>
            <p:ph idx="1"/>
          </p:nvPr>
        </p:nvSpPr>
        <p:spPr/>
        <p:txBody>
          <a:bodyPr/>
          <a:lstStyle/>
          <a:p>
            <a:r>
              <a:rPr lang="en-US" altLang="ja-JP" dirty="0"/>
              <a:t>0-1</a:t>
            </a:r>
            <a:r>
              <a:rPr lang="ja-JP" altLang="en-US" dirty="0"/>
              <a:t>整数計画問題による定式化</a:t>
            </a:r>
            <a:endParaRPr lang="en-US" altLang="ja-JP" dirty="0"/>
          </a:p>
          <a:p>
            <a:pPr lvl="1"/>
            <a:r>
              <a:rPr lang="en-US" altLang="ja-JP" dirty="0"/>
              <a:t>True </a:t>
            </a:r>
            <a:r>
              <a:rPr lang="ja-JP" altLang="en-US" dirty="0" smtClean="0"/>
              <a:t>→ </a:t>
            </a:r>
            <a:r>
              <a:rPr lang="en-US" altLang="ja-JP" dirty="0"/>
              <a:t>1, False </a:t>
            </a:r>
            <a:r>
              <a:rPr lang="ja-JP" altLang="en-US" dirty="0"/>
              <a:t>→ </a:t>
            </a:r>
            <a:r>
              <a:rPr lang="en-US" altLang="ja-JP" dirty="0"/>
              <a:t>0</a:t>
            </a:r>
            <a:r>
              <a:rPr lang="ja-JP" altLang="en-US" dirty="0"/>
              <a:t>に対応付ける</a:t>
            </a:r>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2422949243"/>
              </p:ext>
            </p:extLst>
          </p:nvPr>
        </p:nvGraphicFramePr>
        <p:xfrm>
          <a:off x="611560" y="4903197"/>
          <a:ext cx="3167063" cy="838200"/>
        </p:xfrm>
        <a:graphic>
          <a:graphicData uri="http://schemas.openxmlformats.org/presentationml/2006/ole">
            <mc:AlternateContent xmlns:mc="http://schemas.openxmlformats.org/markup-compatibility/2006">
              <mc:Choice xmlns:v="urn:schemas-microsoft-com:vml" Requires="v">
                <p:oleObj spid="_x0000_s62547" name="数式" r:id="rId4" imgW="1739880" imgH="457200" progId="Equation.3">
                  <p:embed/>
                </p:oleObj>
              </mc:Choice>
              <mc:Fallback>
                <p:oleObj name="数式" r:id="rId4" imgW="1739880" imgH="457200" progId="Equation.3">
                  <p:embed/>
                  <p:pic>
                    <p:nvPicPr>
                      <p:cNvPr id="0" name=""/>
                      <p:cNvPicPr>
                        <a:picLocks noChangeAspect="1" noChangeArrowheads="1"/>
                      </p:cNvPicPr>
                      <p:nvPr/>
                    </p:nvPicPr>
                    <p:blipFill>
                      <a:blip r:embed="rId5"/>
                      <a:srcRect/>
                      <a:stretch>
                        <a:fillRect/>
                      </a:stretch>
                    </p:blipFill>
                    <p:spPr bwMode="auto">
                      <a:xfrm>
                        <a:off x="611560" y="4903197"/>
                        <a:ext cx="3167063" cy="838200"/>
                      </a:xfrm>
                      <a:prstGeom prst="rect">
                        <a:avLst/>
                      </a:prstGeom>
                      <a:noFill/>
                      <a:ln>
                        <a:noFill/>
                      </a:ln>
                    </p:spPr>
                  </p:pic>
                </p:oleObj>
              </mc:Fallback>
            </mc:AlternateContent>
          </a:graphicData>
        </a:graphic>
      </p:graphicFrame>
      <p:sp>
        <p:nvSpPr>
          <p:cNvPr id="8" name="テキスト ボックス 7"/>
          <p:cNvSpPr txBox="1"/>
          <p:nvPr/>
        </p:nvSpPr>
        <p:spPr>
          <a:xfrm>
            <a:off x="1204587" y="2413720"/>
            <a:ext cx="1439818" cy="369332"/>
          </a:xfrm>
          <a:prstGeom prst="rect">
            <a:avLst/>
          </a:prstGeom>
          <a:noFill/>
        </p:spPr>
        <p:txBody>
          <a:bodyPr wrap="none" rtlCol="0">
            <a:spAutoFit/>
          </a:bodyPr>
          <a:lstStyle/>
          <a:p>
            <a:r>
              <a:rPr kumimoji="1" lang="ja-JP" altLang="en-US" dirty="0" smtClean="0"/>
              <a:t>正のリテラル</a:t>
            </a:r>
            <a:endParaRPr kumimoji="1" lang="ja-JP" altLang="en-US" dirty="0"/>
          </a:p>
        </p:txBody>
      </p:sp>
      <p:graphicFrame>
        <p:nvGraphicFramePr>
          <p:cNvPr id="9" name="オブジェクト 8"/>
          <p:cNvGraphicFramePr>
            <a:graphicFrameLocks noChangeAspect="1"/>
          </p:cNvGraphicFramePr>
          <p:nvPr>
            <p:extLst>
              <p:ext uri="{D42A27DB-BD31-4B8C-83A1-F6EECF244321}">
                <p14:modId xmlns:p14="http://schemas.microsoft.com/office/powerpoint/2010/main" val="2594210977"/>
              </p:ext>
            </p:extLst>
          </p:nvPr>
        </p:nvGraphicFramePr>
        <p:xfrm>
          <a:off x="2644405" y="2348880"/>
          <a:ext cx="330200" cy="496888"/>
        </p:xfrm>
        <a:graphic>
          <a:graphicData uri="http://schemas.openxmlformats.org/presentationml/2006/ole">
            <mc:AlternateContent xmlns:mc="http://schemas.openxmlformats.org/markup-compatibility/2006">
              <mc:Choice xmlns:v="urn:schemas-microsoft-com:vml" Requires="v">
                <p:oleObj spid="_x0000_s62548" name="数式" r:id="rId6" imgW="152280" imgH="228600" progId="Equation.3">
                  <p:embed/>
                </p:oleObj>
              </mc:Choice>
              <mc:Fallback>
                <p:oleObj name="数式" r:id="rId6" imgW="152280" imgH="228600" progId="Equation.3">
                  <p:embed/>
                  <p:pic>
                    <p:nvPicPr>
                      <p:cNvPr id="0" name="オブジェクト 4"/>
                      <p:cNvPicPr>
                        <a:picLocks noChangeAspect="1" noChangeArrowheads="1"/>
                      </p:cNvPicPr>
                      <p:nvPr/>
                    </p:nvPicPr>
                    <p:blipFill>
                      <a:blip r:embed="rId7"/>
                      <a:srcRect/>
                      <a:stretch>
                        <a:fillRect/>
                      </a:stretch>
                    </p:blipFill>
                    <p:spPr bwMode="auto">
                      <a:xfrm>
                        <a:off x="2644405" y="2348880"/>
                        <a:ext cx="330200"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 name="テキスト ボックス 9"/>
          <p:cNvSpPr txBox="1"/>
          <p:nvPr/>
        </p:nvSpPr>
        <p:spPr>
          <a:xfrm>
            <a:off x="3851920" y="2413720"/>
            <a:ext cx="1439818" cy="369332"/>
          </a:xfrm>
          <a:prstGeom prst="rect">
            <a:avLst/>
          </a:prstGeom>
          <a:noFill/>
        </p:spPr>
        <p:txBody>
          <a:bodyPr wrap="none" rtlCol="0">
            <a:spAutoFit/>
          </a:bodyPr>
          <a:lstStyle/>
          <a:p>
            <a:r>
              <a:rPr lang="ja-JP" altLang="en-US" dirty="0"/>
              <a:t>負</a:t>
            </a:r>
            <a:r>
              <a:rPr kumimoji="1" lang="ja-JP" altLang="en-US" dirty="0" smtClean="0"/>
              <a:t>のリテラル</a:t>
            </a:r>
            <a:endParaRPr kumimoji="1" lang="ja-JP" altLang="en-US" dirty="0"/>
          </a:p>
        </p:txBody>
      </p:sp>
      <p:graphicFrame>
        <p:nvGraphicFramePr>
          <p:cNvPr id="11" name="オブジェクト 10"/>
          <p:cNvGraphicFramePr>
            <a:graphicFrameLocks noChangeAspect="1"/>
          </p:cNvGraphicFramePr>
          <p:nvPr>
            <p:extLst>
              <p:ext uri="{D42A27DB-BD31-4B8C-83A1-F6EECF244321}">
                <p14:modId xmlns:p14="http://schemas.microsoft.com/office/powerpoint/2010/main" val="3152647758"/>
              </p:ext>
            </p:extLst>
          </p:nvPr>
        </p:nvGraphicFramePr>
        <p:xfrm>
          <a:off x="5368205" y="2349942"/>
          <a:ext cx="715963" cy="496888"/>
        </p:xfrm>
        <a:graphic>
          <a:graphicData uri="http://schemas.openxmlformats.org/presentationml/2006/ole">
            <mc:AlternateContent xmlns:mc="http://schemas.openxmlformats.org/markup-compatibility/2006">
              <mc:Choice xmlns:v="urn:schemas-microsoft-com:vml" Requires="v">
                <p:oleObj spid="_x0000_s62549" name="数式" r:id="rId8" imgW="330120" imgH="228600" progId="Equation.3">
                  <p:embed/>
                </p:oleObj>
              </mc:Choice>
              <mc:Fallback>
                <p:oleObj name="数式" r:id="rId8" imgW="330120" imgH="228600" progId="Equation.3">
                  <p:embed/>
                  <p:pic>
                    <p:nvPicPr>
                      <p:cNvPr id="0" name="オブジェクト 8"/>
                      <p:cNvPicPr>
                        <a:picLocks noChangeAspect="1" noChangeArrowheads="1"/>
                      </p:cNvPicPr>
                      <p:nvPr/>
                    </p:nvPicPr>
                    <p:blipFill>
                      <a:blip r:embed="rId9"/>
                      <a:srcRect/>
                      <a:stretch>
                        <a:fillRect/>
                      </a:stretch>
                    </p:blipFill>
                    <p:spPr bwMode="auto">
                      <a:xfrm>
                        <a:off x="5368205" y="2349942"/>
                        <a:ext cx="715963"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 name="テキスト ボックス 11"/>
          <p:cNvSpPr txBox="1"/>
          <p:nvPr/>
        </p:nvSpPr>
        <p:spPr>
          <a:xfrm>
            <a:off x="1204587" y="3001864"/>
            <a:ext cx="936475" cy="369332"/>
          </a:xfrm>
          <a:prstGeom prst="rect">
            <a:avLst/>
          </a:prstGeom>
          <a:noFill/>
        </p:spPr>
        <p:txBody>
          <a:bodyPr wrap="none" rtlCol="0">
            <a:spAutoFit/>
          </a:bodyPr>
          <a:lstStyle/>
          <a:p>
            <a:r>
              <a:rPr lang="ja-JP" altLang="en-US" dirty="0" smtClean="0"/>
              <a:t>ソフト</a:t>
            </a:r>
            <a:r>
              <a:rPr lang="ja-JP" altLang="en-US" dirty="0"/>
              <a:t>節</a:t>
            </a:r>
            <a:endParaRPr kumimoji="1" lang="ja-JP" altLang="en-US" dirty="0"/>
          </a:p>
        </p:txBody>
      </p:sp>
      <p:graphicFrame>
        <p:nvGraphicFramePr>
          <p:cNvPr id="13" name="オブジェクト 12"/>
          <p:cNvGraphicFramePr>
            <a:graphicFrameLocks noChangeAspect="1"/>
          </p:cNvGraphicFramePr>
          <p:nvPr>
            <p:extLst>
              <p:ext uri="{D42A27DB-BD31-4B8C-83A1-F6EECF244321}">
                <p14:modId xmlns:p14="http://schemas.microsoft.com/office/powerpoint/2010/main" val="2497976905"/>
              </p:ext>
            </p:extLst>
          </p:nvPr>
        </p:nvGraphicFramePr>
        <p:xfrm>
          <a:off x="2483768" y="2924944"/>
          <a:ext cx="4541999" cy="424015"/>
        </p:xfrm>
        <a:graphic>
          <a:graphicData uri="http://schemas.openxmlformats.org/presentationml/2006/ole">
            <mc:AlternateContent xmlns:mc="http://schemas.openxmlformats.org/markup-compatibility/2006">
              <mc:Choice xmlns:v="urn:schemas-microsoft-com:vml" Requires="v">
                <p:oleObj spid="_x0000_s62550" name="数式" r:id="rId10" imgW="2323800" imgH="215640" progId="Equation.3">
                  <p:embed/>
                </p:oleObj>
              </mc:Choice>
              <mc:Fallback>
                <p:oleObj name="数式" r:id="rId10" imgW="2323800" imgH="215640" progId="Equation.3">
                  <p:embed/>
                  <p:pic>
                    <p:nvPicPr>
                      <p:cNvPr id="0" name="オブジェクト 4"/>
                      <p:cNvPicPr>
                        <a:picLocks noChangeAspect="1" noChangeArrowheads="1"/>
                      </p:cNvPicPr>
                      <p:nvPr/>
                    </p:nvPicPr>
                    <p:blipFill>
                      <a:blip r:embed="rId11"/>
                      <a:srcRect/>
                      <a:stretch>
                        <a:fillRect/>
                      </a:stretch>
                    </p:blipFill>
                    <p:spPr bwMode="auto">
                      <a:xfrm>
                        <a:off x="2483768" y="2924944"/>
                        <a:ext cx="4541999" cy="424015"/>
                      </a:xfrm>
                      <a:prstGeom prst="rect">
                        <a:avLst/>
                      </a:prstGeom>
                      <a:noFill/>
                      <a:ln>
                        <a:noFill/>
                      </a:ln>
                    </p:spPr>
                  </p:pic>
                </p:oleObj>
              </mc:Fallback>
            </mc:AlternateContent>
          </a:graphicData>
        </a:graphic>
      </p:graphicFrame>
      <p:sp>
        <p:nvSpPr>
          <p:cNvPr id="14" name="テキスト ボックス 13"/>
          <p:cNvSpPr txBox="1"/>
          <p:nvPr/>
        </p:nvSpPr>
        <p:spPr>
          <a:xfrm>
            <a:off x="1204587" y="3617587"/>
            <a:ext cx="1031051" cy="369332"/>
          </a:xfrm>
          <a:prstGeom prst="rect">
            <a:avLst/>
          </a:prstGeom>
          <a:noFill/>
        </p:spPr>
        <p:txBody>
          <a:bodyPr wrap="none" rtlCol="0">
            <a:spAutoFit/>
          </a:bodyPr>
          <a:lstStyle/>
          <a:p>
            <a:r>
              <a:rPr lang="ja-JP" altLang="en-US" dirty="0" smtClean="0"/>
              <a:t>ハード節</a:t>
            </a:r>
            <a:endParaRPr kumimoji="1" lang="ja-JP" altLang="en-US" dirty="0"/>
          </a:p>
        </p:txBody>
      </p:sp>
      <p:graphicFrame>
        <p:nvGraphicFramePr>
          <p:cNvPr id="15" name="オブジェクト 14"/>
          <p:cNvGraphicFramePr>
            <a:graphicFrameLocks noChangeAspect="1"/>
          </p:cNvGraphicFramePr>
          <p:nvPr>
            <p:extLst>
              <p:ext uri="{D42A27DB-BD31-4B8C-83A1-F6EECF244321}">
                <p14:modId xmlns:p14="http://schemas.microsoft.com/office/powerpoint/2010/main" val="1926663522"/>
              </p:ext>
            </p:extLst>
          </p:nvPr>
        </p:nvGraphicFramePr>
        <p:xfrm>
          <a:off x="2483769" y="3573016"/>
          <a:ext cx="3672408" cy="424015"/>
        </p:xfrm>
        <a:graphic>
          <a:graphicData uri="http://schemas.openxmlformats.org/presentationml/2006/ole">
            <mc:AlternateContent xmlns:mc="http://schemas.openxmlformats.org/markup-compatibility/2006">
              <mc:Choice xmlns:v="urn:schemas-microsoft-com:vml" Requires="v">
                <p:oleObj spid="_x0000_s62551" name="数式" r:id="rId12" imgW="1879560" imgH="215640" progId="Equation.3">
                  <p:embed/>
                </p:oleObj>
              </mc:Choice>
              <mc:Fallback>
                <p:oleObj name="数式" r:id="rId12" imgW="1879560" imgH="215640" progId="Equation.3">
                  <p:embed/>
                  <p:pic>
                    <p:nvPicPr>
                      <p:cNvPr id="0" name="オブジェクト 4"/>
                      <p:cNvPicPr>
                        <a:picLocks noChangeAspect="1" noChangeArrowheads="1"/>
                      </p:cNvPicPr>
                      <p:nvPr/>
                    </p:nvPicPr>
                    <p:blipFill>
                      <a:blip r:embed="rId13"/>
                      <a:srcRect/>
                      <a:stretch>
                        <a:fillRect/>
                      </a:stretch>
                    </p:blipFill>
                    <p:spPr bwMode="auto">
                      <a:xfrm>
                        <a:off x="2483769" y="3573016"/>
                        <a:ext cx="3672408" cy="424015"/>
                      </a:xfrm>
                      <a:prstGeom prst="rect">
                        <a:avLst/>
                      </a:prstGeom>
                      <a:noFill/>
                      <a:ln>
                        <a:noFill/>
                      </a:ln>
                    </p:spPr>
                  </p:pic>
                </p:oleObj>
              </mc:Fallback>
            </mc:AlternateContent>
          </a:graphicData>
        </a:graphic>
      </p:graphicFrame>
      <p:graphicFrame>
        <p:nvGraphicFramePr>
          <p:cNvPr id="16" name="オブジェクト 15"/>
          <p:cNvGraphicFramePr>
            <a:graphicFrameLocks noChangeAspect="1"/>
          </p:cNvGraphicFramePr>
          <p:nvPr>
            <p:extLst>
              <p:ext uri="{D42A27DB-BD31-4B8C-83A1-F6EECF244321}">
                <p14:modId xmlns:p14="http://schemas.microsoft.com/office/powerpoint/2010/main" val="3035554400"/>
              </p:ext>
            </p:extLst>
          </p:nvPr>
        </p:nvGraphicFramePr>
        <p:xfrm>
          <a:off x="5220072" y="4198911"/>
          <a:ext cx="3096344" cy="2389264"/>
        </p:xfrm>
        <a:graphic>
          <a:graphicData uri="http://schemas.openxmlformats.org/presentationml/2006/ole">
            <mc:AlternateContent xmlns:mc="http://schemas.openxmlformats.org/markup-compatibility/2006">
              <mc:Choice xmlns:v="urn:schemas-microsoft-com:vml" Requires="v">
                <p:oleObj spid="_x0000_s62552" name="数式" r:id="rId14" imgW="1485720" imgH="1143000" progId="Equation.3">
                  <p:embed/>
                </p:oleObj>
              </mc:Choice>
              <mc:Fallback>
                <p:oleObj name="数式" r:id="rId14" imgW="1485720" imgH="1143000" progId="Equation.3">
                  <p:embed/>
                  <p:pic>
                    <p:nvPicPr>
                      <p:cNvPr id="0" name="オブジェクト 26"/>
                      <p:cNvPicPr>
                        <a:picLocks noChangeAspect="1" noChangeArrowheads="1"/>
                      </p:cNvPicPr>
                      <p:nvPr/>
                    </p:nvPicPr>
                    <p:blipFill>
                      <a:blip r:embed="rId15"/>
                      <a:srcRect/>
                      <a:stretch>
                        <a:fillRect/>
                      </a:stretch>
                    </p:blipFill>
                    <p:spPr bwMode="auto">
                      <a:xfrm>
                        <a:off x="5220072" y="4198911"/>
                        <a:ext cx="3096344" cy="2389264"/>
                      </a:xfrm>
                      <a:prstGeom prst="rect">
                        <a:avLst/>
                      </a:prstGeom>
                      <a:noFill/>
                      <a:ln>
                        <a:solidFill>
                          <a:srgbClr val="FF0000"/>
                        </a:solidFill>
                      </a:ln>
                    </p:spPr>
                  </p:pic>
                </p:oleObj>
              </mc:Fallback>
            </mc:AlternateContent>
          </a:graphicData>
        </a:graphic>
      </p:graphicFrame>
      <p:sp>
        <p:nvSpPr>
          <p:cNvPr id="17" name="右矢印 16"/>
          <p:cNvSpPr/>
          <p:nvPr/>
        </p:nvSpPr>
        <p:spPr>
          <a:xfrm>
            <a:off x="4226812" y="5085804"/>
            <a:ext cx="48920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738765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Multi-</a:t>
            </a:r>
            <a:r>
              <a:rPr kumimoji="1" lang="en-US" altLang="ja-JP" dirty="0" err="1" smtClean="0"/>
              <a:t>MaxSAT</a:t>
            </a:r>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lstStyle/>
              <a:p>
                <a:r>
                  <a:rPr kumimoji="1" lang="ja-JP" altLang="en-US" dirty="0" smtClean="0"/>
                  <a:t>節集合分割</a:t>
                </a:r>
                <a:endParaRPr kumimoji="1" lang="en-US" altLang="ja-JP" dirty="0" smtClean="0"/>
              </a:p>
              <a:p>
                <a:pPr lvl="1"/>
                <a:r>
                  <a:rPr lang="ja-JP" altLang="en-US" dirty="0" smtClean="0"/>
                  <a:t>原問題を複数の部分問題に分割する</a:t>
                </a:r>
                <a:r>
                  <a:rPr lang="en-US" altLang="ja-JP" dirty="0"/>
                  <a:t/>
                </a:r>
                <a:br>
                  <a:rPr lang="en-US" altLang="ja-JP" dirty="0"/>
                </a:br>
                <a:r>
                  <a:rPr kumimoji="1" lang="ja-JP" altLang="en-US" dirty="0" smtClean="0"/>
                  <a:t>→節を </a:t>
                </a:r>
                <a:r>
                  <a:rPr kumimoji="1" lang="en-US" altLang="ja-JP" i="1" dirty="0" smtClean="0"/>
                  <a:t>k </a:t>
                </a:r>
                <a:r>
                  <a:rPr kumimoji="1" lang="en-US" altLang="ja-JP" dirty="0" smtClean="0"/>
                  <a:t>(</a:t>
                </a:r>
                <a14:m>
                  <m:oMath xmlns:m="http://schemas.openxmlformats.org/officeDocument/2006/math">
                    <m:r>
                      <m:rPr>
                        <m:nor/>
                      </m:rPr>
                      <a:rPr kumimoji="1" lang="en-US" altLang="ja-JP" b="0" i="0" smtClean="0"/>
                      <m:t>2 </m:t>
                    </m:r>
                    <m:r>
                      <m:rPr>
                        <m:nor/>
                      </m:rPr>
                      <a:rPr kumimoji="1" lang="en-US" altLang="ja-JP" b="0" i="0" smtClean="0">
                        <a:ea typeface="Cambria Math"/>
                      </a:rPr>
                      <m:t>≤ </m:t>
                    </m:r>
                    <m:r>
                      <m:rPr>
                        <m:nor/>
                      </m:rPr>
                      <a:rPr kumimoji="1" lang="en-US" altLang="ja-JP" b="0" i="1" smtClean="0">
                        <a:ea typeface="Cambria Math"/>
                      </a:rPr>
                      <m:t>k</m:t>
                    </m:r>
                    <m:r>
                      <m:rPr>
                        <m:nor/>
                      </m:rPr>
                      <a:rPr kumimoji="1" lang="en-US" altLang="ja-JP" b="0" i="0" smtClean="0">
                        <a:ea typeface="Cambria Math"/>
                      </a:rPr>
                      <m:t> ≤ 4</m:t>
                    </m:r>
                  </m:oMath>
                </a14:m>
                <a:r>
                  <a:rPr kumimoji="1" lang="en-US" altLang="ja-JP" dirty="0" smtClean="0"/>
                  <a:t>) </a:t>
                </a:r>
                <a:r>
                  <a:rPr kumimoji="1" lang="ja-JP" altLang="en-US" dirty="0" smtClean="0"/>
                  <a:t>分割する</a:t>
                </a:r>
                <a:endParaRPr kumimoji="1" lang="ja-JP" altLang="en-US"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rotWithShape="1">
                <a:blip r:embed="rId3"/>
                <a:stretch>
                  <a:fillRect l="-1053" t="-2048"/>
                </a:stretch>
              </a:blipFill>
            </p:spPr>
            <p:txBody>
              <a:bodyPr/>
              <a:lstStyle/>
              <a:p>
                <a:r>
                  <a:rPr lang="ja-JP" altLang="en-US">
                    <a:noFill/>
                  </a:rPr>
                  <a:t> </a:t>
                </a:r>
              </a:p>
            </p:txBody>
          </p:sp>
        </mc:Fallback>
      </mc:AlternateContent>
      <p:sp>
        <p:nvSpPr>
          <p:cNvPr id="41" name="角丸四角形 40"/>
          <p:cNvSpPr/>
          <p:nvPr/>
        </p:nvSpPr>
        <p:spPr>
          <a:xfrm>
            <a:off x="1260355" y="3307129"/>
            <a:ext cx="2160240" cy="216000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円/楕円 32"/>
          <p:cNvSpPr>
            <a:spLocks noChangeAspect="1"/>
          </p:cNvSpPr>
          <p:nvPr/>
        </p:nvSpPr>
        <p:spPr>
          <a:xfrm>
            <a:off x="1671968" y="3735893"/>
            <a:ext cx="238125" cy="228600"/>
          </a:xfrm>
          <a:prstGeom prst="ellipse">
            <a:avLst/>
          </a:prstGeom>
          <a:solidFill>
            <a:schemeClr val="accent5"/>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円/楕円 33"/>
          <p:cNvSpPr>
            <a:spLocks noChangeAspect="1"/>
          </p:cNvSpPr>
          <p:nvPr/>
        </p:nvSpPr>
        <p:spPr>
          <a:xfrm>
            <a:off x="2774903" y="3735893"/>
            <a:ext cx="238125" cy="228600"/>
          </a:xfrm>
          <a:prstGeom prst="ellipse">
            <a:avLst/>
          </a:prstGeom>
          <a:solidFill>
            <a:schemeClr val="accent5"/>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円/楕円 34"/>
          <p:cNvSpPr>
            <a:spLocks noChangeAspect="1"/>
          </p:cNvSpPr>
          <p:nvPr/>
        </p:nvSpPr>
        <p:spPr>
          <a:xfrm>
            <a:off x="1663880" y="4806721"/>
            <a:ext cx="238125" cy="228600"/>
          </a:xfrm>
          <a:prstGeom prst="ellipse">
            <a:avLst/>
          </a:prstGeom>
          <a:solidFill>
            <a:schemeClr val="accent5"/>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円/楕円 35"/>
          <p:cNvSpPr>
            <a:spLocks noChangeAspect="1"/>
          </p:cNvSpPr>
          <p:nvPr/>
        </p:nvSpPr>
        <p:spPr>
          <a:xfrm>
            <a:off x="2774903" y="4806721"/>
            <a:ext cx="238125" cy="228600"/>
          </a:xfrm>
          <a:prstGeom prst="ellipse">
            <a:avLst/>
          </a:prstGeom>
          <a:solidFill>
            <a:schemeClr val="accent5"/>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p:cNvSpPr txBox="1"/>
          <p:nvPr/>
        </p:nvSpPr>
        <p:spPr>
          <a:xfrm>
            <a:off x="1521528" y="3366561"/>
            <a:ext cx="530915" cy="369332"/>
          </a:xfrm>
          <a:prstGeom prst="rect">
            <a:avLst/>
          </a:prstGeom>
          <a:noFill/>
        </p:spPr>
        <p:txBody>
          <a:bodyPr wrap="none" rtlCol="0">
            <a:spAutoFit/>
          </a:bodyPr>
          <a:lstStyle/>
          <a:p>
            <a:r>
              <a:rPr kumimoji="1" lang="ja-JP" altLang="en-US" dirty="0" smtClean="0"/>
              <a:t>節</a:t>
            </a:r>
            <a:r>
              <a:rPr kumimoji="1" lang="en-US" altLang="ja-JP" dirty="0" smtClean="0"/>
              <a:t>1</a:t>
            </a:r>
            <a:endParaRPr kumimoji="1" lang="ja-JP" altLang="en-US" dirty="0"/>
          </a:p>
        </p:txBody>
      </p:sp>
      <p:sp>
        <p:nvSpPr>
          <p:cNvPr id="38" name="テキスト ボックス 37"/>
          <p:cNvSpPr txBox="1"/>
          <p:nvPr/>
        </p:nvSpPr>
        <p:spPr>
          <a:xfrm>
            <a:off x="2628507" y="3366561"/>
            <a:ext cx="530915" cy="369332"/>
          </a:xfrm>
          <a:prstGeom prst="rect">
            <a:avLst/>
          </a:prstGeom>
          <a:noFill/>
        </p:spPr>
        <p:txBody>
          <a:bodyPr wrap="none" rtlCol="0">
            <a:spAutoFit/>
          </a:bodyPr>
          <a:lstStyle/>
          <a:p>
            <a:r>
              <a:rPr kumimoji="1" lang="ja-JP" altLang="en-US" dirty="0" smtClean="0"/>
              <a:t>節</a:t>
            </a:r>
            <a:r>
              <a:rPr kumimoji="1" lang="en-US" altLang="ja-JP" dirty="0" smtClean="0"/>
              <a:t>2</a:t>
            </a:r>
            <a:endParaRPr kumimoji="1" lang="ja-JP" altLang="en-US" dirty="0"/>
          </a:p>
        </p:txBody>
      </p:sp>
      <p:sp>
        <p:nvSpPr>
          <p:cNvPr id="39" name="テキスト ボックス 38"/>
          <p:cNvSpPr txBox="1"/>
          <p:nvPr/>
        </p:nvSpPr>
        <p:spPr>
          <a:xfrm>
            <a:off x="1521528" y="5035321"/>
            <a:ext cx="530915" cy="369332"/>
          </a:xfrm>
          <a:prstGeom prst="rect">
            <a:avLst/>
          </a:prstGeom>
          <a:noFill/>
        </p:spPr>
        <p:txBody>
          <a:bodyPr wrap="none" rtlCol="0">
            <a:spAutoFit/>
          </a:bodyPr>
          <a:lstStyle/>
          <a:p>
            <a:r>
              <a:rPr kumimoji="1" lang="ja-JP" altLang="en-US" dirty="0" smtClean="0"/>
              <a:t>節</a:t>
            </a:r>
            <a:r>
              <a:rPr kumimoji="1" lang="en-US" altLang="ja-JP" dirty="0" smtClean="0"/>
              <a:t>3</a:t>
            </a:r>
            <a:endParaRPr kumimoji="1" lang="ja-JP" altLang="en-US" dirty="0"/>
          </a:p>
        </p:txBody>
      </p:sp>
      <p:sp>
        <p:nvSpPr>
          <p:cNvPr id="40" name="テキスト ボックス 39"/>
          <p:cNvSpPr txBox="1"/>
          <p:nvPr/>
        </p:nvSpPr>
        <p:spPr>
          <a:xfrm>
            <a:off x="2628507" y="5035321"/>
            <a:ext cx="530915" cy="369332"/>
          </a:xfrm>
          <a:prstGeom prst="rect">
            <a:avLst/>
          </a:prstGeom>
          <a:noFill/>
        </p:spPr>
        <p:txBody>
          <a:bodyPr wrap="none" rtlCol="0">
            <a:spAutoFit/>
          </a:bodyPr>
          <a:lstStyle/>
          <a:p>
            <a:r>
              <a:rPr kumimoji="1" lang="ja-JP" altLang="en-US" dirty="0" smtClean="0"/>
              <a:t>節</a:t>
            </a:r>
            <a:r>
              <a:rPr kumimoji="1" lang="en-US" altLang="ja-JP" dirty="0" smtClean="0"/>
              <a:t>4</a:t>
            </a:r>
            <a:endParaRPr kumimoji="1" lang="ja-JP" altLang="en-US" dirty="0"/>
          </a:p>
        </p:txBody>
      </p:sp>
      <p:sp>
        <p:nvSpPr>
          <p:cNvPr id="42" name="テキスト ボックス 41"/>
          <p:cNvSpPr txBox="1"/>
          <p:nvPr/>
        </p:nvSpPr>
        <p:spPr>
          <a:xfrm>
            <a:off x="1901893" y="5467369"/>
            <a:ext cx="877163" cy="369332"/>
          </a:xfrm>
          <a:prstGeom prst="rect">
            <a:avLst/>
          </a:prstGeom>
          <a:noFill/>
        </p:spPr>
        <p:txBody>
          <a:bodyPr wrap="none" rtlCol="0">
            <a:spAutoFit/>
          </a:bodyPr>
          <a:lstStyle/>
          <a:p>
            <a:r>
              <a:rPr kumimoji="1" lang="ja-JP" altLang="en-US" dirty="0" smtClean="0"/>
              <a:t>原問題</a:t>
            </a:r>
            <a:endParaRPr kumimoji="1" lang="ja-JP" altLang="en-US" dirty="0"/>
          </a:p>
        </p:txBody>
      </p:sp>
      <p:sp>
        <p:nvSpPr>
          <p:cNvPr id="43" name="右矢印 42"/>
          <p:cNvSpPr/>
          <p:nvPr/>
        </p:nvSpPr>
        <p:spPr>
          <a:xfrm>
            <a:off x="4068667" y="4036801"/>
            <a:ext cx="648072" cy="7006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角丸四角形 43"/>
          <p:cNvSpPr/>
          <p:nvPr/>
        </p:nvSpPr>
        <p:spPr>
          <a:xfrm>
            <a:off x="5292441" y="3222268"/>
            <a:ext cx="1080120" cy="1080000"/>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円/楕円 44"/>
          <p:cNvSpPr>
            <a:spLocks noChangeAspect="1"/>
          </p:cNvSpPr>
          <p:nvPr/>
        </p:nvSpPr>
        <p:spPr>
          <a:xfrm>
            <a:off x="5713439" y="3647968"/>
            <a:ext cx="238125" cy="228600"/>
          </a:xfrm>
          <a:prstGeom prst="ellipse">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テキスト ボックス 45"/>
          <p:cNvSpPr txBox="1"/>
          <p:nvPr/>
        </p:nvSpPr>
        <p:spPr>
          <a:xfrm>
            <a:off x="5567043" y="3876642"/>
            <a:ext cx="530915" cy="369332"/>
          </a:xfrm>
          <a:prstGeom prst="rect">
            <a:avLst/>
          </a:prstGeom>
          <a:noFill/>
        </p:spPr>
        <p:txBody>
          <a:bodyPr wrap="none" rtlCol="0">
            <a:spAutoFit/>
          </a:bodyPr>
          <a:lstStyle/>
          <a:p>
            <a:r>
              <a:rPr kumimoji="1" lang="ja-JP" altLang="en-US" dirty="0" smtClean="0"/>
              <a:t>節</a:t>
            </a:r>
            <a:r>
              <a:rPr kumimoji="1" lang="en-US" altLang="ja-JP" dirty="0" smtClean="0"/>
              <a:t>1</a:t>
            </a:r>
            <a:endParaRPr kumimoji="1" lang="ja-JP" altLang="en-US" dirty="0"/>
          </a:p>
        </p:txBody>
      </p:sp>
      <p:sp>
        <p:nvSpPr>
          <p:cNvPr id="48" name="テキスト ボックス 47"/>
          <p:cNvSpPr txBox="1"/>
          <p:nvPr/>
        </p:nvSpPr>
        <p:spPr>
          <a:xfrm>
            <a:off x="5220795" y="2852936"/>
            <a:ext cx="1223412" cy="369332"/>
          </a:xfrm>
          <a:prstGeom prst="rect">
            <a:avLst/>
          </a:prstGeom>
          <a:noFill/>
        </p:spPr>
        <p:txBody>
          <a:bodyPr wrap="none" rtlCol="0">
            <a:spAutoFit/>
          </a:bodyPr>
          <a:lstStyle/>
          <a:p>
            <a:r>
              <a:rPr kumimoji="1" lang="ja-JP" altLang="en-US" dirty="0" smtClean="0"/>
              <a:t>部分問題</a:t>
            </a:r>
            <a:r>
              <a:rPr kumimoji="1" lang="en-US" altLang="ja-JP" dirty="0" smtClean="0"/>
              <a:t>1</a:t>
            </a:r>
            <a:endParaRPr kumimoji="1" lang="ja-JP" altLang="en-US" dirty="0"/>
          </a:p>
        </p:txBody>
      </p:sp>
      <p:sp>
        <p:nvSpPr>
          <p:cNvPr id="49" name="角丸四角形 48"/>
          <p:cNvSpPr/>
          <p:nvPr/>
        </p:nvSpPr>
        <p:spPr>
          <a:xfrm>
            <a:off x="6660594" y="3222342"/>
            <a:ext cx="1080120" cy="1080000"/>
          </a:xfrm>
          <a:prstGeom prst="round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円/楕円 49"/>
          <p:cNvSpPr>
            <a:spLocks noChangeAspect="1"/>
          </p:cNvSpPr>
          <p:nvPr/>
        </p:nvSpPr>
        <p:spPr>
          <a:xfrm>
            <a:off x="7081592" y="3648042"/>
            <a:ext cx="238125" cy="228600"/>
          </a:xfrm>
          <a:prstGeom prst="ellipse">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テキスト ボックス 50"/>
          <p:cNvSpPr txBox="1"/>
          <p:nvPr/>
        </p:nvSpPr>
        <p:spPr>
          <a:xfrm>
            <a:off x="6935196" y="3876568"/>
            <a:ext cx="530915" cy="369332"/>
          </a:xfrm>
          <a:prstGeom prst="rect">
            <a:avLst/>
          </a:prstGeom>
          <a:noFill/>
        </p:spPr>
        <p:txBody>
          <a:bodyPr wrap="none" rtlCol="0">
            <a:spAutoFit/>
          </a:bodyPr>
          <a:lstStyle/>
          <a:p>
            <a:r>
              <a:rPr kumimoji="1" lang="ja-JP" altLang="en-US" dirty="0" smtClean="0"/>
              <a:t>節</a:t>
            </a:r>
            <a:r>
              <a:rPr kumimoji="1" lang="en-US" altLang="ja-JP" dirty="0" smtClean="0"/>
              <a:t>2</a:t>
            </a:r>
            <a:endParaRPr kumimoji="1" lang="ja-JP" altLang="en-US" dirty="0"/>
          </a:p>
        </p:txBody>
      </p:sp>
      <p:sp>
        <p:nvSpPr>
          <p:cNvPr id="52" name="テキスト ボックス 51"/>
          <p:cNvSpPr txBox="1"/>
          <p:nvPr/>
        </p:nvSpPr>
        <p:spPr>
          <a:xfrm>
            <a:off x="6588947" y="2852936"/>
            <a:ext cx="1223412" cy="369332"/>
          </a:xfrm>
          <a:prstGeom prst="rect">
            <a:avLst/>
          </a:prstGeom>
          <a:noFill/>
        </p:spPr>
        <p:txBody>
          <a:bodyPr wrap="none" rtlCol="0">
            <a:spAutoFit/>
          </a:bodyPr>
          <a:lstStyle/>
          <a:p>
            <a:r>
              <a:rPr kumimoji="1" lang="ja-JP" altLang="en-US" dirty="0" smtClean="0"/>
              <a:t>部分問題</a:t>
            </a:r>
            <a:r>
              <a:rPr kumimoji="1" lang="en-US" altLang="ja-JP" dirty="0" smtClean="0"/>
              <a:t>2</a:t>
            </a:r>
            <a:endParaRPr kumimoji="1" lang="ja-JP" altLang="en-US" dirty="0"/>
          </a:p>
        </p:txBody>
      </p:sp>
      <p:sp>
        <p:nvSpPr>
          <p:cNvPr id="53" name="角丸四角形 52"/>
          <p:cNvSpPr/>
          <p:nvPr/>
        </p:nvSpPr>
        <p:spPr>
          <a:xfrm>
            <a:off x="5292441" y="4518366"/>
            <a:ext cx="1080120" cy="1080000"/>
          </a:xfrm>
          <a:prstGeom prst="roundRect">
            <a:avLst/>
          </a:prstGeom>
          <a:solidFill>
            <a:schemeClr val="accent3">
              <a:lumMod val="20000"/>
              <a:lumOff val="8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円/楕円 53"/>
          <p:cNvSpPr>
            <a:spLocks noChangeAspect="1"/>
          </p:cNvSpPr>
          <p:nvPr/>
        </p:nvSpPr>
        <p:spPr>
          <a:xfrm>
            <a:off x="5713439" y="4944066"/>
            <a:ext cx="238125" cy="228600"/>
          </a:xfrm>
          <a:prstGeom prst="ellipse">
            <a:avLst/>
          </a:prstGeom>
          <a:solidFill>
            <a:schemeClr val="accent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テキスト ボックス 54"/>
          <p:cNvSpPr txBox="1"/>
          <p:nvPr/>
        </p:nvSpPr>
        <p:spPr>
          <a:xfrm>
            <a:off x="5567043" y="5172740"/>
            <a:ext cx="530915" cy="369332"/>
          </a:xfrm>
          <a:prstGeom prst="rect">
            <a:avLst/>
          </a:prstGeom>
          <a:noFill/>
        </p:spPr>
        <p:txBody>
          <a:bodyPr wrap="none" rtlCol="0">
            <a:spAutoFit/>
          </a:bodyPr>
          <a:lstStyle/>
          <a:p>
            <a:r>
              <a:rPr kumimoji="1" lang="ja-JP" altLang="en-US" dirty="0" smtClean="0"/>
              <a:t>節</a:t>
            </a:r>
            <a:r>
              <a:rPr kumimoji="1" lang="en-US" altLang="ja-JP" dirty="0" smtClean="0"/>
              <a:t>3</a:t>
            </a:r>
            <a:endParaRPr kumimoji="1" lang="ja-JP" altLang="en-US" dirty="0"/>
          </a:p>
        </p:txBody>
      </p:sp>
      <p:sp>
        <p:nvSpPr>
          <p:cNvPr id="56" name="テキスト ボックス 55"/>
          <p:cNvSpPr txBox="1"/>
          <p:nvPr/>
        </p:nvSpPr>
        <p:spPr>
          <a:xfrm>
            <a:off x="5220795" y="5598440"/>
            <a:ext cx="1223412" cy="369332"/>
          </a:xfrm>
          <a:prstGeom prst="rect">
            <a:avLst/>
          </a:prstGeom>
          <a:noFill/>
        </p:spPr>
        <p:txBody>
          <a:bodyPr wrap="none" rtlCol="0">
            <a:spAutoFit/>
          </a:bodyPr>
          <a:lstStyle/>
          <a:p>
            <a:r>
              <a:rPr kumimoji="1" lang="ja-JP" altLang="en-US" dirty="0" smtClean="0"/>
              <a:t>部分問題</a:t>
            </a:r>
            <a:r>
              <a:rPr kumimoji="1" lang="en-US" altLang="ja-JP" dirty="0" smtClean="0"/>
              <a:t>3</a:t>
            </a:r>
            <a:endParaRPr kumimoji="1" lang="ja-JP" altLang="en-US" dirty="0"/>
          </a:p>
        </p:txBody>
      </p:sp>
      <p:sp>
        <p:nvSpPr>
          <p:cNvPr id="57" name="角丸四角形 56"/>
          <p:cNvSpPr/>
          <p:nvPr/>
        </p:nvSpPr>
        <p:spPr>
          <a:xfrm>
            <a:off x="6660594" y="4518440"/>
            <a:ext cx="1080120" cy="1080000"/>
          </a:xfrm>
          <a:prstGeom prst="roundRect">
            <a:avLst/>
          </a:prstGeom>
          <a:solidFill>
            <a:schemeClr val="accent4">
              <a:lumMod val="20000"/>
              <a:lumOff val="8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円/楕円 57"/>
          <p:cNvSpPr>
            <a:spLocks noChangeAspect="1"/>
          </p:cNvSpPr>
          <p:nvPr/>
        </p:nvSpPr>
        <p:spPr>
          <a:xfrm>
            <a:off x="7081592" y="4944140"/>
            <a:ext cx="238125" cy="228600"/>
          </a:xfrm>
          <a:prstGeom prst="ellipse">
            <a:avLst/>
          </a:prstGeom>
          <a:solidFill>
            <a:schemeClr val="accent4"/>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テキスト ボックス 58"/>
          <p:cNvSpPr txBox="1"/>
          <p:nvPr/>
        </p:nvSpPr>
        <p:spPr>
          <a:xfrm>
            <a:off x="6935195" y="5172666"/>
            <a:ext cx="530915" cy="369332"/>
          </a:xfrm>
          <a:prstGeom prst="rect">
            <a:avLst/>
          </a:prstGeom>
          <a:noFill/>
        </p:spPr>
        <p:txBody>
          <a:bodyPr wrap="none" rtlCol="0">
            <a:spAutoFit/>
          </a:bodyPr>
          <a:lstStyle/>
          <a:p>
            <a:r>
              <a:rPr kumimoji="1" lang="ja-JP" altLang="en-US" dirty="0" smtClean="0"/>
              <a:t>節</a:t>
            </a:r>
            <a:r>
              <a:rPr kumimoji="1" lang="en-US" altLang="ja-JP" dirty="0" smtClean="0"/>
              <a:t>4</a:t>
            </a:r>
            <a:endParaRPr kumimoji="1" lang="ja-JP" altLang="en-US" dirty="0"/>
          </a:p>
        </p:txBody>
      </p:sp>
      <p:sp>
        <p:nvSpPr>
          <p:cNvPr id="60" name="テキスト ボックス 59"/>
          <p:cNvSpPr txBox="1"/>
          <p:nvPr/>
        </p:nvSpPr>
        <p:spPr>
          <a:xfrm>
            <a:off x="6588948" y="5598514"/>
            <a:ext cx="1223412" cy="369332"/>
          </a:xfrm>
          <a:prstGeom prst="rect">
            <a:avLst/>
          </a:prstGeom>
          <a:noFill/>
        </p:spPr>
        <p:txBody>
          <a:bodyPr wrap="none" rtlCol="0">
            <a:spAutoFit/>
          </a:bodyPr>
          <a:lstStyle/>
          <a:p>
            <a:r>
              <a:rPr kumimoji="1" lang="ja-JP" altLang="en-US" dirty="0" smtClean="0"/>
              <a:t>部分問題</a:t>
            </a:r>
            <a:r>
              <a:rPr kumimoji="1" lang="en-US" altLang="ja-JP" dirty="0" smtClean="0"/>
              <a:t>4</a:t>
            </a:r>
            <a:endParaRPr kumimoji="1" lang="ja-JP" altLang="en-US" dirty="0"/>
          </a:p>
        </p:txBody>
      </p:sp>
      <p:sp>
        <p:nvSpPr>
          <p:cNvPr id="61" name="テキスト ボックス 60"/>
          <p:cNvSpPr txBox="1"/>
          <p:nvPr/>
        </p:nvSpPr>
        <p:spPr>
          <a:xfrm>
            <a:off x="3779912" y="6096471"/>
            <a:ext cx="1725152" cy="461665"/>
          </a:xfrm>
          <a:prstGeom prst="rect">
            <a:avLst/>
          </a:prstGeom>
          <a:noFill/>
        </p:spPr>
        <p:txBody>
          <a:bodyPr wrap="none" rtlCol="0">
            <a:spAutoFit/>
          </a:bodyPr>
          <a:lstStyle/>
          <a:p>
            <a:r>
              <a:rPr kumimoji="1" lang="en-US" altLang="ja-JP" sz="2400" i="1" dirty="0" smtClean="0"/>
              <a:t>k</a:t>
            </a:r>
            <a:r>
              <a:rPr kumimoji="1" lang="en-US" altLang="ja-JP" sz="2400" dirty="0" smtClean="0"/>
              <a:t> = 4</a:t>
            </a:r>
            <a:r>
              <a:rPr kumimoji="1" lang="ja-JP" altLang="en-US" sz="2400" dirty="0" smtClean="0"/>
              <a:t>の場合</a:t>
            </a:r>
            <a:endParaRPr kumimoji="1" lang="ja-JP" altLang="en-US" sz="2400" dirty="0"/>
          </a:p>
        </p:txBody>
      </p:sp>
    </p:spTree>
    <p:extLst>
      <p:ext uri="{BB962C8B-B14F-4D97-AF65-F5344CB8AC3E}">
        <p14:creationId xmlns:p14="http://schemas.microsoft.com/office/powerpoint/2010/main" val="19550495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Multi-</a:t>
            </a:r>
            <a:r>
              <a:rPr kumimoji="1" lang="en-US" altLang="ja-JP" dirty="0" err="1" smtClean="0"/>
              <a:t>MaxSAT</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0-1</a:t>
            </a:r>
            <a:r>
              <a:rPr lang="ja-JP" altLang="en-US" dirty="0" smtClean="0"/>
              <a:t>整数計画問題による定式化</a:t>
            </a:r>
            <a:endParaRPr kumimoji="1" lang="en-US" altLang="ja-JP" dirty="0" smtClean="0"/>
          </a:p>
          <a:p>
            <a:pPr lvl="1"/>
            <a:r>
              <a:rPr kumimoji="1" lang="ja-JP" altLang="en-US" dirty="0" smtClean="0"/>
              <a:t>部分問題は固有の決定変数を用いる</a:t>
            </a:r>
            <a:endParaRPr kumimoji="1" lang="ja-JP" altLang="en-US" dirty="0"/>
          </a:p>
        </p:txBody>
      </p:sp>
      <p:graphicFrame>
        <p:nvGraphicFramePr>
          <p:cNvPr id="47" name="オブジェクト 46"/>
          <p:cNvGraphicFramePr>
            <a:graphicFrameLocks noChangeAspect="1"/>
          </p:cNvGraphicFramePr>
          <p:nvPr>
            <p:extLst>
              <p:ext uri="{D42A27DB-BD31-4B8C-83A1-F6EECF244321}">
                <p14:modId xmlns:p14="http://schemas.microsoft.com/office/powerpoint/2010/main" val="3286892796"/>
              </p:ext>
            </p:extLst>
          </p:nvPr>
        </p:nvGraphicFramePr>
        <p:xfrm>
          <a:off x="1960215" y="2581985"/>
          <a:ext cx="3587587" cy="429651"/>
        </p:xfrm>
        <a:graphic>
          <a:graphicData uri="http://schemas.openxmlformats.org/presentationml/2006/ole">
            <mc:AlternateContent xmlns:mc="http://schemas.openxmlformats.org/markup-compatibility/2006">
              <mc:Choice xmlns:v="urn:schemas-microsoft-com:vml" Requires="v">
                <p:oleObj spid="_x0000_s7493" name="数式" r:id="rId4" imgW="2019240" imgH="241200" progId="Equation.3">
                  <p:embed/>
                </p:oleObj>
              </mc:Choice>
              <mc:Fallback>
                <p:oleObj name="数式" r:id="rId4" imgW="2019240" imgH="241200" progId="Equation.3">
                  <p:embed/>
                  <p:pic>
                    <p:nvPicPr>
                      <p:cNvPr id="0" name=""/>
                      <p:cNvPicPr>
                        <a:picLocks noChangeAspect="1" noChangeArrowheads="1"/>
                      </p:cNvPicPr>
                      <p:nvPr/>
                    </p:nvPicPr>
                    <p:blipFill>
                      <a:blip r:embed="rId5"/>
                      <a:srcRect/>
                      <a:stretch>
                        <a:fillRect/>
                      </a:stretch>
                    </p:blipFill>
                    <p:spPr bwMode="auto">
                      <a:xfrm>
                        <a:off x="1960215" y="2581985"/>
                        <a:ext cx="3587587" cy="429651"/>
                      </a:xfrm>
                      <a:prstGeom prst="rect">
                        <a:avLst/>
                      </a:prstGeom>
                      <a:noFill/>
                      <a:ln>
                        <a:noFill/>
                      </a:ln>
                    </p:spPr>
                  </p:pic>
                </p:oleObj>
              </mc:Fallback>
            </mc:AlternateContent>
          </a:graphicData>
        </a:graphic>
      </p:graphicFrame>
      <p:sp>
        <p:nvSpPr>
          <p:cNvPr id="62" name="テキスト ボックス 61"/>
          <p:cNvSpPr txBox="1"/>
          <p:nvPr/>
        </p:nvSpPr>
        <p:spPr>
          <a:xfrm>
            <a:off x="827584" y="2607875"/>
            <a:ext cx="1223412" cy="369332"/>
          </a:xfrm>
          <a:prstGeom prst="rect">
            <a:avLst/>
          </a:prstGeom>
          <a:noFill/>
        </p:spPr>
        <p:txBody>
          <a:bodyPr wrap="none" rtlCol="0">
            <a:spAutoFit/>
          </a:bodyPr>
          <a:lstStyle/>
          <a:p>
            <a:r>
              <a:rPr lang="ja-JP" altLang="en-US" dirty="0" smtClean="0"/>
              <a:t>決定変数：</a:t>
            </a:r>
            <a:endParaRPr kumimoji="1" lang="ja-JP" altLang="en-US" dirty="0"/>
          </a:p>
        </p:txBody>
      </p:sp>
      <p:sp>
        <p:nvSpPr>
          <p:cNvPr id="63" name="テキスト ボックス 62"/>
          <p:cNvSpPr txBox="1"/>
          <p:nvPr/>
        </p:nvSpPr>
        <p:spPr>
          <a:xfrm>
            <a:off x="1907704" y="2977206"/>
            <a:ext cx="3728906" cy="307777"/>
          </a:xfrm>
          <a:prstGeom prst="rect">
            <a:avLst/>
          </a:prstGeom>
          <a:noFill/>
        </p:spPr>
        <p:txBody>
          <a:bodyPr wrap="none" rtlCol="0">
            <a:spAutoFit/>
          </a:bodyPr>
          <a:lstStyle/>
          <a:p>
            <a:r>
              <a:rPr kumimoji="1" lang="ja-JP" altLang="en-US" sz="1400" dirty="0" smtClean="0"/>
              <a:t>（部分問題 </a:t>
            </a:r>
            <a:r>
              <a:rPr kumimoji="1" lang="en-US" altLang="ja-JP" sz="1400" i="1" dirty="0" smtClean="0"/>
              <a:t>s</a:t>
            </a:r>
            <a:r>
              <a:rPr kumimoji="1" lang="en-US" altLang="ja-JP" sz="1400" dirty="0" smtClean="0"/>
              <a:t> </a:t>
            </a:r>
            <a:r>
              <a:rPr kumimoji="1" lang="ja-JP" altLang="en-US" sz="1400" dirty="0" smtClean="0"/>
              <a:t>の論理変数 </a:t>
            </a:r>
            <a:r>
              <a:rPr kumimoji="1" lang="en-US" altLang="ja-JP" sz="1400" i="1" dirty="0" err="1" smtClean="0"/>
              <a:t>i</a:t>
            </a:r>
            <a:r>
              <a:rPr kumimoji="1" lang="en-US" altLang="ja-JP" sz="1400" dirty="0" smtClean="0"/>
              <a:t> </a:t>
            </a:r>
            <a:r>
              <a:rPr kumimoji="1" lang="ja-JP" altLang="en-US" sz="1400" dirty="0" smtClean="0"/>
              <a:t>が真なら</a:t>
            </a:r>
            <a:r>
              <a:rPr kumimoji="1" lang="en-US" altLang="ja-JP" sz="1400" dirty="0" smtClean="0"/>
              <a:t>1</a:t>
            </a:r>
            <a:r>
              <a:rPr kumimoji="1" lang="ja-JP" altLang="en-US" sz="1400" dirty="0" err="1" smtClean="0"/>
              <a:t>，</a:t>
            </a:r>
            <a:r>
              <a:rPr kumimoji="1" lang="ja-JP" altLang="en-US" sz="1400" dirty="0" smtClean="0"/>
              <a:t>偽なら</a:t>
            </a:r>
            <a:r>
              <a:rPr kumimoji="1" lang="en-US" altLang="ja-JP" sz="1400" dirty="0" smtClean="0"/>
              <a:t>0</a:t>
            </a:r>
            <a:r>
              <a:rPr kumimoji="1" lang="ja-JP" altLang="en-US" sz="1400" dirty="0" smtClean="0"/>
              <a:t>）</a:t>
            </a:r>
            <a:endParaRPr kumimoji="1" lang="ja-JP" altLang="en-US" sz="1400" dirty="0"/>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3235022597"/>
              </p:ext>
            </p:extLst>
          </p:nvPr>
        </p:nvGraphicFramePr>
        <p:xfrm>
          <a:off x="946150" y="3573463"/>
          <a:ext cx="7442200" cy="2662237"/>
        </p:xfrm>
        <a:graphic>
          <a:graphicData uri="http://schemas.openxmlformats.org/presentationml/2006/ole">
            <mc:AlternateContent xmlns:mc="http://schemas.openxmlformats.org/markup-compatibility/2006">
              <mc:Choice xmlns:v="urn:schemas-microsoft-com:vml" Requires="v">
                <p:oleObj spid="_x0000_s7494" name="数式" r:id="rId6" imgW="3416040" imgH="1218960" progId="Equation.3">
                  <p:embed/>
                </p:oleObj>
              </mc:Choice>
              <mc:Fallback>
                <p:oleObj name="数式" r:id="rId6" imgW="3416040" imgH="1218960" progId="Equation.3">
                  <p:embed/>
                  <p:pic>
                    <p:nvPicPr>
                      <p:cNvPr id="0" name="オブジェクト 26"/>
                      <p:cNvPicPr>
                        <a:picLocks noChangeAspect="1" noChangeArrowheads="1"/>
                      </p:cNvPicPr>
                      <p:nvPr/>
                    </p:nvPicPr>
                    <p:blipFill>
                      <a:blip r:embed="rId7"/>
                      <a:srcRect/>
                      <a:stretch>
                        <a:fillRect/>
                      </a:stretch>
                    </p:blipFill>
                    <p:spPr bwMode="auto">
                      <a:xfrm>
                        <a:off x="946150" y="3573463"/>
                        <a:ext cx="7442200" cy="2662237"/>
                      </a:xfrm>
                      <a:prstGeom prst="rect">
                        <a:avLst/>
                      </a:prstGeom>
                      <a:noFill/>
                      <a:ln>
                        <a:noFill/>
                      </a:ln>
                      <a:extLst/>
                    </p:spPr>
                  </p:pic>
                </p:oleObj>
              </mc:Fallback>
            </mc:AlternateContent>
          </a:graphicData>
        </a:graphic>
      </p:graphicFrame>
      <p:sp>
        <p:nvSpPr>
          <p:cNvPr id="64" name="正方形/長方形 63"/>
          <p:cNvSpPr/>
          <p:nvPr/>
        </p:nvSpPr>
        <p:spPr>
          <a:xfrm>
            <a:off x="5076056" y="4653136"/>
            <a:ext cx="3312368" cy="100811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4968776" y="5661248"/>
            <a:ext cx="3526928" cy="646331"/>
          </a:xfrm>
          <a:prstGeom prst="rect">
            <a:avLst/>
          </a:prstGeom>
          <a:noFill/>
        </p:spPr>
        <p:txBody>
          <a:bodyPr wrap="none" rtlCol="0">
            <a:spAutoFit/>
          </a:bodyPr>
          <a:lstStyle/>
          <a:p>
            <a:pPr algn="ctr"/>
            <a:r>
              <a:rPr lang="ja-JP" altLang="en-US" dirty="0" smtClean="0">
                <a:solidFill>
                  <a:srgbClr val="FF0000"/>
                </a:solidFill>
              </a:rPr>
              <a:t>部分問題の変数の値を一致させる</a:t>
            </a:r>
            <a:endParaRPr lang="en-US" altLang="ja-JP" dirty="0" smtClean="0">
              <a:solidFill>
                <a:srgbClr val="FF0000"/>
              </a:solidFill>
            </a:endParaRPr>
          </a:p>
          <a:p>
            <a:pPr algn="ctr"/>
            <a:r>
              <a:rPr lang="ja-JP" altLang="en-US" dirty="0" smtClean="0">
                <a:solidFill>
                  <a:srgbClr val="FF0000"/>
                </a:solidFill>
              </a:rPr>
              <a:t>（一致制約）</a:t>
            </a:r>
            <a:endParaRPr kumimoji="1" lang="ja-JP" altLang="en-US" dirty="0">
              <a:solidFill>
                <a:srgbClr val="FF0000"/>
              </a:solidFill>
            </a:endParaRPr>
          </a:p>
        </p:txBody>
      </p:sp>
      <p:sp>
        <p:nvSpPr>
          <p:cNvPr id="10" name="テキスト ボックス 9"/>
          <p:cNvSpPr txBox="1"/>
          <p:nvPr/>
        </p:nvSpPr>
        <p:spPr>
          <a:xfrm>
            <a:off x="5796136" y="2977207"/>
            <a:ext cx="2132315" cy="307777"/>
          </a:xfrm>
          <a:prstGeom prst="rect">
            <a:avLst/>
          </a:prstGeom>
          <a:noFill/>
        </p:spPr>
        <p:txBody>
          <a:bodyPr wrap="none" rtlCol="0">
            <a:spAutoFit/>
          </a:bodyPr>
          <a:lstStyle/>
          <a:p>
            <a:r>
              <a:rPr kumimoji="1" lang="ja-JP" altLang="en-US" sz="1400" dirty="0" smtClean="0"/>
              <a:t>（節 </a:t>
            </a:r>
            <a:r>
              <a:rPr kumimoji="1" lang="en-US" altLang="ja-JP" sz="1400" i="1" dirty="0" err="1" smtClean="0"/>
              <a:t>i</a:t>
            </a:r>
            <a:r>
              <a:rPr kumimoji="1" lang="en-US" altLang="ja-JP" sz="1400" dirty="0" smtClean="0"/>
              <a:t> </a:t>
            </a:r>
            <a:r>
              <a:rPr kumimoji="1" lang="ja-JP" altLang="en-US" sz="1400" dirty="0" smtClean="0"/>
              <a:t>が真なら</a:t>
            </a:r>
            <a:r>
              <a:rPr kumimoji="1" lang="en-US" altLang="ja-JP" sz="1400" dirty="0" smtClean="0"/>
              <a:t>1</a:t>
            </a:r>
            <a:r>
              <a:rPr kumimoji="1" lang="ja-JP" altLang="en-US" sz="1400" dirty="0" err="1" smtClean="0"/>
              <a:t>，</a:t>
            </a:r>
            <a:r>
              <a:rPr kumimoji="1" lang="ja-JP" altLang="en-US" sz="1400" dirty="0" smtClean="0"/>
              <a:t>偽なら</a:t>
            </a:r>
            <a:r>
              <a:rPr kumimoji="1" lang="en-US" altLang="ja-JP" sz="1400" dirty="0" smtClean="0"/>
              <a:t>0</a:t>
            </a:r>
            <a:r>
              <a:rPr kumimoji="1" lang="ja-JP" altLang="en-US" sz="1400" dirty="0" smtClean="0"/>
              <a:t>）</a:t>
            </a:r>
            <a:endParaRPr kumimoji="1" lang="ja-JP" altLang="en-US" sz="1400" dirty="0"/>
          </a:p>
        </p:txBody>
      </p:sp>
      <p:graphicFrame>
        <p:nvGraphicFramePr>
          <p:cNvPr id="11" name="オブジェクト 10"/>
          <p:cNvGraphicFramePr>
            <a:graphicFrameLocks noChangeAspect="1"/>
          </p:cNvGraphicFramePr>
          <p:nvPr>
            <p:extLst>
              <p:ext uri="{D42A27DB-BD31-4B8C-83A1-F6EECF244321}">
                <p14:modId xmlns:p14="http://schemas.microsoft.com/office/powerpoint/2010/main" val="2952818829"/>
              </p:ext>
            </p:extLst>
          </p:nvPr>
        </p:nvGraphicFramePr>
        <p:xfrm>
          <a:off x="5796136" y="2608263"/>
          <a:ext cx="2165350" cy="428625"/>
        </p:xfrm>
        <a:graphic>
          <a:graphicData uri="http://schemas.openxmlformats.org/presentationml/2006/ole">
            <mc:AlternateContent xmlns:mc="http://schemas.openxmlformats.org/markup-compatibility/2006">
              <mc:Choice xmlns:v="urn:schemas-microsoft-com:vml" Requires="v">
                <p:oleObj spid="_x0000_s7495" name="数式" r:id="rId8" imgW="1218960" imgH="241200" progId="Equation.3">
                  <p:embed/>
                </p:oleObj>
              </mc:Choice>
              <mc:Fallback>
                <p:oleObj name="数式" r:id="rId8" imgW="1218960" imgH="241200" progId="Equation.3">
                  <p:embed/>
                  <p:pic>
                    <p:nvPicPr>
                      <p:cNvPr id="0" name=""/>
                      <p:cNvPicPr>
                        <a:picLocks noChangeAspect="1" noChangeArrowheads="1"/>
                      </p:cNvPicPr>
                      <p:nvPr/>
                    </p:nvPicPr>
                    <p:blipFill>
                      <a:blip r:embed="rId9"/>
                      <a:srcRect/>
                      <a:stretch>
                        <a:fillRect/>
                      </a:stretch>
                    </p:blipFill>
                    <p:spPr bwMode="auto">
                      <a:xfrm>
                        <a:off x="5796136" y="2608263"/>
                        <a:ext cx="2165350" cy="428625"/>
                      </a:xfrm>
                      <a:prstGeom prst="rect">
                        <a:avLst/>
                      </a:prstGeom>
                      <a:noFill/>
                      <a:ln>
                        <a:noFill/>
                      </a:ln>
                      <a:extLst/>
                    </p:spPr>
                  </p:pic>
                </p:oleObj>
              </mc:Fallback>
            </mc:AlternateContent>
          </a:graphicData>
        </a:graphic>
      </p:graphicFrame>
      <p:sp>
        <p:nvSpPr>
          <p:cNvPr id="4" name="正方形/長方形 3"/>
          <p:cNvSpPr/>
          <p:nvPr/>
        </p:nvSpPr>
        <p:spPr>
          <a:xfrm>
            <a:off x="2483768" y="5157192"/>
            <a:ext cx="2088232" cy="108012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2483768" y="4065984"/>
            <a:ext cx="2088232" cy="108012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3012358" y="6237312"/>
            <a:ext cx="1031051" cy="369332"/>
          </a:xfrm>
          <a:prstGeom prst="rect">
            <a:avLst/>
          </a:prstGeom>
          <a:noFill/>
          <a:ln>
            <a:solidFill>
              <a:srgbClr val="0070C0"/>
            </a:solidFill>
          </a:ln>
        </p:spPr>
        <p:txBody>
          <a:bodyPr wrap="none" rtlCol="0">
            <a:spAutoFit/>
          </a:bodyPr>
          <a:lstStyle/>
          <a:p>
            <a:pPr algn="ctr"/>
            <a:r>
              <a:rPr kumimoji="1" lang="ja-JP" altLang="en-US" dirty="0" smtClean="0">
                <a:solidFill>
                  <a:srgbClr val="0070C0"/>
                </a:solidFill>
              </a:rPr>
              <a:t>ハード節</a:t>
            </a:r>
            <a:endParaRPr kumimoji="1" lang="ja-JP" altLang="en-US" dirty="0">
              <a:solidFill>
                <a:srgbClr val="0070C0"/>
              </a:solidFill>
            </a:endParaRPr>
          </a:p>
        </p:txBody>
      </p:sp>
      <p:sp>
        <p:nvSpPr>
          <p:cNvPr id="15" name="テキスト ボックス 14"/>
          <p:cNvSpPr txBox="1"/>
          <p:nvPr/>
        </p:nvSpPr>
        <p:spPr>
          <a:xfrm>
            <a:off x="4030116" y="4421378"/>
            <a:ext cx="936475" cy="369332"/>
          </a:xfrm>
          <a:prstGeom prst="rect">
            <a:avLst/>
          </a:prstGeom>
          <a:solidFill>
            <a:schemeClr val="bg1"/>
          </a:solidFill>
          <a:ln>
            <a:solidFill>
              <a:srgbClr val="00B050"/>
            </a:solidFill>
          </a:ln>
        </p:spPr>
        <p:txBody>
          <a:bodyPr wrap="none" rtlCol="0">
            <a:spAutoFit/>
          </a:bodyPr>
          <a:lstStyle/>
          <a:p>
            <a:pPr algn="ctr"/>
            <a:r>
              <a:rPr kumimoji="1" lang="ja-JP" altLang="en-US" dirty="0" smtClean="0">
                <a:solidFill>
                  <a:srgbClr val="00B050"/>
                </a:solidFill>
              </a:rPr>
              <a:t>ソフト節</a:t>
            </a:r>
            <a:endParaRPr kumimoji="1" lang="ja-JP" altLang="en-US" dirty="0">
              <a:solidFill>
                <a:srgbClr val="00B050"/>
              </a:solidFill>
            </a:endParaRPr>
          </a:p>
        </p:txBody>
      </p:sp>
    </p:spTree>
    <p:extLst>
      <p:ext uri="{BB962C8B-B14F-4D97-AF65-F5344CB8AC3E}">
        <p14:creationId xmlns:p14="http://schemas.microsoft.com/office/powerpoint/2010/main" val="41510891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Multi-</a:t>
            </a:r>
            <a:r>
              <a:rPr kumimoji="1" lang="en-US" altLang="ja-JP" dirty="0" err="1" smtClean="0"/>
              <a:t>MaxSAT</a:t>
            </a:r>
            <a:endParaRPr kumimoji="1" lang="ja-JP" altLang="en-US" dirty="0"/>
          </a:p>
        </p:txBody>
      </p:sp>
      <p:sp>
        <p:nvSpPr>
          <p:cNvPr id="3" name="コンテンツ プレースホルダー 2"/>
          <p:cNvSpPr>
            <a:spLocks noGrp="1"/>
          </p:cNvSpPr>
          <p:nvPr>
            <p:ph idx="1"/>
          </p:nvPr>
        </p:nvSpPr>
        <p:spPr/>
        <p:txBody>
          <a:bodyPr/>
          <a:lstStyle/>
          <a:p>
            <a:r>
              <a:rPr lang="ja-JP" altLang="en-US" dirty="0"/>
              <a:t>一致</a:t>
            </a:r>
            <a:r>
              <a:rPr lang="ja-JP" altLang="en-US" dirty="0" smtClean="0"/>
              <a:t>制約</a:t>
            </a:r>
            <a:endParaRPr kumimoji="1" lang="en-US" altLang="ja-JP" dirty="0" smtClean="0"/>
          </a:p>
          <a:p>
            <a:pPr lvl="1"/>
            <a:r>
              <a:rPr lang="ja-JP" altLang="en-US" dirty="0" smtClean="0"/>
              <a:t>部分問題間に一致制約のネットワークが形成される</a:t>
            </a:r>
            <a:endParaRPr kumimoji="1" lang="ja-JP" altLang="en-US" dirty="0"/>
          </a:p>
        </p:txBody>
      </p:sp>
      <p:sp>
        <p:nvSpPr>
          <p:cNvPr id="44" name="角丸四角形 43"/>
          <p:cNvSpPr/>
          <p:nvPr/>
        </p:nvSpPr>
        <p:spPr>
          <a:xfrm>
            <a:off x="1979712" y="2843690"/>
            <a:ext cx="1582655" cy="1080000"/>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テキスト ボックス 47"/>
          <p:cNvSpPr txBox="1"/>
          <p:nvPr/>
        </p:nvSpPr>
        <p:spPr>
          <a:xfrm>
            <a:off x="1870792" y="2474358"/>
            <a:ext cx="1800493" cy="369332"/>
          </a:xfrm>
          <a:prstGeom prst="rect">
            <a:avLst/>
          </a:prstGeom>
          <a:noFill/>
        </p:spPr>
        <p:txBody>
          <a:bodyPr wrap="none" rtlCol="0">
            <a:spAutoFit/>
          </a:bodyPr>
          <a:lstStyle/>
          <a:p>
            <a:r>
              <a:rPr kumimoji="1" lang="ja-JP" altLang="en-US" dirty="0" smtClean="0"/>
              <a:t>部分問題</a:t>
            </a:r>
            <a:r>
              <a:rPr kumimoji="1" lang="en-US" altLang="ja-JP" dirty="0" smtClean="0"/>
              <a:t>1</a:t>
            </a:r>
            <a:r>
              <a:rPr kumimoji="1" lang="ja-JP" altLang="en-US" dirty="0" smtClean="0"/>
              <a:t>（節</a:t>
            </a:r>
            <a:r>
              <a:rPr kumimoji="1" lang="en-US" altLang="ja-JP" dirty="0" smtClean="0"/>
              <a:t>1</a:t>
            </a:r>
            <a:r>
              <a:rPr kumimoji="1" lang="ja-JP" altLang="en-US" dirty="0" smtClean="0"/>
              <a:t>）</a:t>
            </a:r>
            <a:endParaRPr kumimoji="1" lang="ja-JP" altLang="en-US" dirty="0"/>
          </a:p>
        </p:txBody>
      </p:sp>
      <p:sp>
        <p:nvSpPr>
          <p:cNvPr id="49" name="角丸四角形 48"/>
          <p:cNvSpPr/>
          <p:nvPr/>
        </p:nvSpPr>
        <p:spPr>
          <a:xfrm>
            <a:off x="5508466" y="2843764"/>
            <a:ext cx="1582654" cy="1080000"/>
          </a:xfrm>
          <a:prstGeom prst="round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p:cNvSpPr txBox="1"/>
          <p:nvPr/>
        </p:nvSpPr>
        <p:spPr>
          <a:xfrm>
            <a:off x="5399546" y="2474358"/>
            <a:ext cx="1800493" cy="369332"/>
          </a:xfrm>
          <a:prstGeom prst="rect">
            <a:avLst/>
          </a:prstGeom>
          <a:noFill/>
        </p:spPr>
        <p:txBody>
          <a:bodyPr wrap="none" rtlCol="0">
            <a:spAutoFit/>
          </a:bodyPr>
          <a:lstStyle/>
          <a:p>
            <a:r>
              <a:rPr kumimoji="1" lang="ja-JP" altLang="en-US" dirty="0" smtClean="0"/>
              <a:t>部分問題</a:t>
            </a:r>
            <a:r>
              <a:rPr kumimoji="1" lang="en-US" altLang="ja-JP" dirty="0" smtClean="0"/>
              <a:t>2</a:t>
            </a:r>
            <a:r>
              <a:rPr kumimoji="1" lang="ja-JP" altLang="en-US" dirty="0" smtClean="0"/>
              <a:t>（節</a:t>
            </a:r>
            <a:r>
              <a:rPr kumimoji="1" lang="en-US" altLang="ja-JP" dirty="0" smtClean="0"/>
              <a:t>2</a:t>
            </a:r>
            <a:r>
              <a:rPr kumimoji="1" lang="ja-JP" altLang="en-US" dirty="0" smtClean="0"/>
              <a:t>）</a:t>
            </a:r>
            <a:endParaRPr kumimoji="1" lang="ja-JP" altLang="en-US" dirty="0"/>
          </a:p>
        </p:txBody>
      </p:sp>
      <p:sp>
        <p:nvSpPr>
          <p:cNvPr id="53" name="角丸四角形 52"/>
          <p:cNvSpPr/>
          <p:nvPr/>
        </p:nvSpPr>
        <p:spPr>
          <a:xfrm>
            <a:off x="1979712" y="4709504"/>
            <a:ext cx="1582655" cy="1080000"/>
          </a:xfrm>
          <a:prstGeom prst="roundRect">
            <a:avLst/>
          </a:prstGeom>
          <a:solidFill>
            <a:schemeClr val="accent3">
              <a:lumMod val="20000"/>
              <a:lumOff val="8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テキスト ボックス 55"/>
          <p:cNvSpPr txBox="1"/>
          <p:nvPr/>
        </p:nvSpPr>
        <p:spPr>
          <a:xfrm>
            <a:off x="1870793" y="5789504"/>
            <a:ext cx="1800493" cy="369332"/>
          </a:xfrm>
          <a:prstGeom prst="rect">
            <a:avLst/>
          </a:prstGeom>
          <a:noFill/>
        </p:spPr>
        <p:txBody>
          <a:bodyPr wrap="none" rtlCol="0">
            <a:spAutoFit/>
          </a:bodyPr>
          <a:lstStyle/>
          <a:p>
            <a:r>
              <a:rPr kumimoji="1" lang="ja-JP" altLang="en-US" dirty="0" smtClean="0"/>
              <a:t>部分問題</a:t>
            </a:r>
            <a:r>
              <a:rPr kumimoji="1" lang="en-US" altLang="ja-JP" dirty="0" smtClean="0"/>
              <a:t>3</a:t>
            </a:r>
            <a:r>
              <a:rPr kumimoji="1" lang="ja-JP" altLang="en-US" dirty="0" smtClean="0"/>
              <a:t>（節</a:t>
            </a:r>
            <a:r>
              <a:rPr kumimoji="1" lang="en-US" altLang="ja-JP" dirty="0" smtClean="0"/>
              <a:t>3</a:t>
            </a:r>
            <a:r>
              <a:rPr kumimoji="1" lang="ja-JP" altLang="en-US" dirty="0" smtClean="0"/>
              <a:t>）</a:t>
            </a:r>
            <a:endParaRPr kumimoji="1" lang="ja-JP" altLang="en-US" dirty="0"/>
          </a:p>
        </p:txBody>
      </p:sp>
      <p:sp>
        <p:nvSpPr>
          <p:cNvPr id="57" name="角丸四角形 56"/>
          <p:cNvSpPr/>
          <p:nvPr/>
        </p:nvSpPr>
        <p:spPr>
          <a:xfrm>
            <a:off x="5508465" y="4709578"/>
            <a:ext cx="1582655" cy="1080000"/>
          </a:xfrm>
          <a:prstGeom prst="roundRect">
            <a:avLst/>
          </a:prstGeom>
          <a:solidFill>
            <a:schemeClr val="accent4">
              <a:lumMod val="20000"/>
              <a:lumOff val="8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p:cNvSpPr txBox="1"/>
          <p:nvPr/>
        </p:nvSpPr>
        <p:spPr>
          <a:xfrm>
            <a:off x="5399546" y="5789228"/>
            <a:ext cx="1800493" cy="369332"/>
          </a:xfrm>
          <a:prstGeom prst="rect">
            <a:avLst/>
          </a:prstGeom>
          <a:noFill/>
        </p:spPr>
        <p:txBody>
          <a:bodyPr wrap="none" rtlCol="0">
            <a:spAutoFit/>
          </a:bodyPr>
          <a:lstStyle/>
          <a:p>
            <a:r>
              <a:rPr kumimoji="1" lang="ja-JP" altLang="en-US" dirty="0" smtClean="0"/>
              <a:t>部分問題</a:t>
            </a:r>
            <a:r>
              <a:rPr kumimoji="1" lang="en-US" altLang="ja-JP" dirty="0" smtClean="0"/>
              <a:t>4</a:t>
            </a:r>
            <a:r>
              <a:rPr kumimoji="1" lang="ja-JP" altLang="en-US" dirty="0" smtClean="0"/>
              <a:t>（節</a:t>
            </a:r>
            <a:r>
              <a:rPr kumimoji="1" lang="en-US" altLang="ja-JP" dirty="0" smtClean="0"/>
              <a:t>4</a:t>
            </a:r>
            <a:r>
              <a:rPr kumimoji="1" lang="ja-JP" altLang="en-US" dirty="0" smtClean="0"/>
              <a:t>）</a:t>
            </a:r>
            <a:endParaRPr kumimoji="1" lang="ja-JP" altLang="en-US" dirty="0"/>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779737592"/>
              </p:ext>
            </p:extLst>
          </p:nvPr>
        </p:nvGraphicFramePr>
        <p:xfrm>
          <a:off x="2483768" y="3113088"/>
          <a:ext cx="628650" cy="541337"/>
        </p:xfrm>
        <a:graphic>
          <a:graphicData uri="http://schemas.openxmlformats.org/presentationml/2006/ole">
            <mc:AlternateContent xmlns:mc="http://schemas.openxmlformats.org/markup-compatibility/2006">
              <mc:Choice xmlns:v="urn:schemas-microsoft-com:vml" Requires="v">
                <p:oleObj spid="_x0000_s65554" name="数式" r:id="rId4" imgW="266400" imgH="228600" progId="Equation.3">
                  <p:embed/>
                </p:oleObj>
              </mc:Choice>
              <mc:Fallback>
                <p:oleObj name="数式" r:id="rId4" imgW="266400" imgH="228600" progId="Equation.3">
                  <p:embed/>
                  <p:pic>
                    <p:nvPicPr>
                      <p:cNvPr id="0" name="オブジェクト 4"/>
                      <p:cNvPicPr>
                        <a:picLocks noChangeAspect="1" noChangeArrowheads="1"/>
                      </p:cNvPicPr>
                      <p:nvPr/>
                    </p:nvPicPr>
                    <p:blipFill>
                      <a:blip r:embed="rId5"/>
                      <a:srcRect/>
                      <a:stretch>
                        <a:fillRect/>
                      </a:stretch>
                    </p:blipFill>
                    <p:spPr bwMode="auto">
                      <a:xfrm>
                        <a:off x="2483768" y="3113088"/>
                        <a:ext cx="628650" cy="541337"/>
                      </a:xfrm>
                      <a:prstGeom prst="rect">
                        <a:avLst/>
                      </a:prstGeom>
                      <a:solidFill>
                        <a:schemeClr val="bg1"/>
                      </a:solidFill>
                      <a:ln>
                        <a:solidFill>
                          <a:schemeClr val="tx1"/>
                        </a:solidFill>
                      </a:ln>
                    </p:spPr>
                  </p:pic>
                </p:oleObj>
              </mc:Fallback>
            </mc:AlternateContent>
          </a:graphicData>
        </a:graphic>
      </p:graphicFrame>
      <p:graphicFrame>
        <p:nvGraphicFramePr>
          <p:cNvPr id="5" name="オブジェクト 4"/>
          <p:cNvGraphicFramePr>
            <a:graphicFrameLocks noChangeAspect="1"/>
          </p:cNvGraphicFramePr>
          <p:nvPr>
            <p:extLst>
              <p:ext uri="{D42A27DB-BD31-4B8C-83A1-F6EECF244321}">
                <p14:modId xmlns:p14="http://schemas.microsoft.com/office/powerpoint/2010/main" val="2080079128"/>
              </p:ext>
            </p:extLst>
          </p:nvPr>
        </p:nvGraphicFramePr>
        <p:xfrm>
          <a:off x="6097116" y="3112659"/>
          <a:ext cx="419100" cy="541337"/>
        </p:xfrm>
        <a:graphic>
          <a:graphicData uri="http://schemas.openxmlformats.org/presentationml/2006/ole">
            <mc:AlternateContent xmlns:mc="http://schemas.openxmlformats.org/markup-compatibility/2006">
              <mc:Choice xmlns:v="urn:schemas-microsoft-com:vml" Requires="v">
                <p:oleObj spid="_x0000_s65555" name="数式" r:id="rId6" imgW="177480" imgH="228600" progId="Equation.3">
                  <p:embed/>
                </p:oleObj>
              </mc:Choice>
              <mc:Fallback>
                <p:oleObj name="数式" r:id="rId6" imgW="177480" imgH="228600" progId="Equation.3">
                  <p:embed/>
                  <p:pic>
                    <p:nvPicPr>
                      <p:cNvPr id="0" name="オブジェクト 3"/>
                      <p:cNvPicPr>
                        <a:picLocks noChangeAspect="1" noChangeArrowheads="1"/>
                      </p:cNvPicPr>
                      <p:nvPr/>
                    </p:nvPicPr>
                    <p:blipFill>
                      <a:blip r:embed="rId7"/>
                      <a:srcRect/>
                      <a:stretch>
                        <a:fillRect/>
                      </a:stretch>
                    </p:blipFill>
                    <p:spPr bwMode="auto">
                      <a:xfrm>
                        <a:off x="6097116" y="3112659"/>
                        <a:ext cx="419100" cy="541337"/>
                      </a:xfrm>
                      <a:prstGeom prst="rect">
                        <a:avLst/>
                      </a:prstGeom>
                      <a:solidFill>
                        <a:schemeClr val="bg1"/>
                      </a:solidFill>
                      <a:ln w="9525">
                        <a:solidFill>
                          <a:schemeClr val="tx1"/>
                        </a:solidFill>
                        <a:miter lim="800000"/>
                        <a:headEnd/>
                        <a:tailEnd/>
                      </a:ln>
                    </p:spPr>
                  </p:pic>
                </p:oleObj>
              </mc:Fallback>
            </mc:AlternateContent>
          </a:graphicData>
        </a:graphic>
      </p:graphicFrame>
      <p:graphicFrame>
        <p:nvGraphicFramePr>
          <p:cNvPr id="6" name="オブジェクト 5"/>
          <p:cNvGraphicFramePr>
            <a:graphicFrameLocks noChangeAspect="1"/>
          </p:cNvGraphicFramePr>
          <p:nvPr>
            <p:extLst>
              <p:ext uri="{D42A27DB-BD31-4B8C-83A1-F6EECF244321}">
                <p14:modId xmlns:p14="http://schemas.microsoft.com/office/powerpoint/2010/main" val="896847284"/>
              </p:ext>
            </p:extLst>
          </p:nvPr>
        </p:nvGraphicFramePr>
        <p:xfrm>
          <a:off x="2123728" y="5006975"/>
          <a:ext cx="1317625" cy="541338"/>
        </p:xfrm>
        <a:graphic>
          <a:graphicData uri="http://schemas.openxmlformats.org/presentationml/2006/ole">
            <mc:AlternateContent xmlns:mc="http://schemas.openxmlformats.org/markup-compatibility/2006">
              <mc:Choice xmlns:v="urn:schemas-microsoft-com:vml" Requires="v">
                <p:oleObj spid="_x0000_s65556" name="数式" r:id="rId8" imgW="558720" imgH="228600" progId="Equation.3">
                  <p:embed/>
                </p:oleObj>
              </mc:Choice>
              <mc:Fallback>
                <p:oleObj name="数式" r:id="rId8" imgW="558720" imgH="228600" progId="Equation.3">
                  <p:embed/>
                  <p:pic>
                    <p:nvPicPr>
                      <p:cNvPr id="0" name="オブジェクト 4"/>
                      <p:cNvPicPr>
                        <a:picLocks noChangeAspect="1" noChangeArrowheads="1"/>
                      </p:cNvPicPr>
                      <p:nvPr/>
                    </p:nvPicPr>
                    <p:blipFill>
                      <a:blip r:embed="rId9"/>
                      <a:srcRect/>
                      <a:stretch>
                        <a:fillRect/>
                      </a:stretch>
                    </p:blipFill>
                    <p:spPr bwMode="auto">
                      <a:xfrm>
                        <a:off x="2123728" y="5006975"/>
                        <a:ext cx="1317625" cy="541338"/>
                      </a:xfrm>
                      <a:prstGeom prst="rect">
                        <a:avLst/>
                      </a:prstGeom>
                      <a:solidFill>
                        <a:schemeClr val="bg1"/>
                      </a:solidFill>
                      <a:ln w="9525">
                        <a:solidFill>
                          <a:schemeClr val="tx1"/>
                        </a:solidFill>
                        <a:miter lim="800000"/>
                        <a:headEnd/>
                        <a:tailEnd/>
                      </a:ln>
                    </p:spPr>
                  </p:pic>
                </p:oleObj>
              </mc:Fallback>
            </mc:AlternateContent>
          </a:graphicData>
        </a:graphic>
      </p:graphicFrame>
      <p:graphicFrame>
        <p:nvGraphicFramePr>
          <p:cNvPr id="7" name="オブジェクト 6"/>
          <p:cNvGraphicFramePr>
            <a:graphicFrameLocks noChangeAspect="1"/>
          </p:cNvGraphicFramePr>
          <p:nvPr>
            <p:extLst>
              <p:ext uri="{D42A27DB-BD31-4B8C-83A1-F6EECF244321}">
                <p14:modId xmlns:p14="http://schemas.microsoft.com/office/powerpoint/2010/main" val="2776192077"/>
              </p:ext>
            </p:extLst>
          </p:nvPr>
        </p:nvGraphicFramePr>
        <p:xfrm>
          <a:off x="5745754" y="4978835"/>
          <a:ext cx="1108075" cy="541338"/>
        </p:xfrm>
        <a:graphic>
          <a:graphicData uri="http://schemas.openxmlformats.org/presentationml/2006/ole">
            <mc:AlternateContent xmlns:mc="http://schemas.openxmlformats.org/markup-compatibility/2006">
              <mc:Choice xmlns:v="urn:schemas-microsoft-com:vml" Requires="v">
                <p:oleObj spid="_x0000_s65557" name="数式" r:id="rId10" imgW="469800" imgH="228600" progId="Equation.3">
                  <p:embed/>
                </p:oleObj>
              </mc:Choice>
              <mc:Fallback>
                <p:oleObj name="数式" r:id="rId10" imgW="469800" imgH="228600" progId="Equation.3">
                  <p:embed/>
                  <p:pic>
                    <p:nvPicPr>
                      <p:cNvPr id="0" name="オブジェクト 4"/>
                      <p:cNvPicPr>
                        <a:picLocks noChangeAspect="1" noChangeArrowheads="1"/>
                      </p:cNvPicPr>
                      <p:nvPr/>
                    </p:nvPicPr>
                    <p:blipFill>
                      <a:blip r:embed="rId11"/>
                      <a:srcRect/>
                      <a:stretch>
                        <a:fillRect/>
                      </a:stretch>
                    </p:blipFill>
                    <p:spPr bwMode="auto">
                      <a:xfrm>
                        <a:off x="5745754" y="4978835"/>
                        <a:ext cx="1108075" cy="541338"/>
                      </a:xfrm>
                      <a:prstGeom prst="rect">
                        <a:avLst/>
                      </a:prstGeom>
                      <a:solidFill>
                        <a:schemeClr val="bg1"/>
                      </a:solidFill>
                      <a:ln w="9525">
                        <a:solidFill>
                          <a:schemeClr val="tx1"/>
                        </a:solidFill>
                        <a:miter lim="800000"/>
                        <a:headEnd/>
                        <a:tailEnd/>
                      </a:ln>
                    </p:spPr>
                  </p:pic>
                </p:oleObj>
              </mc:Fallback>
            </mc:AlternateContent>
          </a:graphicData>
        </a:graphic>
      </p:graphicFrame>
      <p:cxnSp>
        <p:nvCxnSpPr>
          <p:cNvPr id="10" name="直線コネクタ 9"/>
          <p:cNvCxnSpPr>
            <a:stCxn id="44" idx="2"/>
            <a:endCxn id="53" idx="0"/>
          </p:cNvCxnSpPr>
          <p:nvPr/>
        </p:nvCxnSpPr>
        <p:spPr>
          <a:xfrm>
            <a:off x="2771040" y="3923690"/>
            <a:ext cx="0" cy="785814"/>
          </a:xfrm>
          <a:prstGeom prst="line">
            <a:avLst/>
          </a:prstGeom>
          <a:ln w="76200" cap="rnd">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a:stCxn id="44" idx="3"/>
            <a:endCxn id="57" idx="1"/>
          </p:cNvCxnSpPr>
          <p:nvPr/>
        </p:nvCxnSpPr>
        <p:spPr>
          <a:xfrm>
            <a:off x="3562367" y="3383690"/>
            <a:ext cx="1946098" cy="1865888"/>
          </a:xfrm>
          <a:prstGeom prst="line">
            <a:avLst/>
          </a:prstGeom>
          <a:ln w="76200" cap="rnd">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a:off x="3562367" y="5078864"/>
            <a:ext cx="1946099" cy="74"/>
          </a:xfrm>
          <a:prstGeom prst="line">
            <a:avLst/>
          </a:prstGeom>
          <a:ln w="76200" cap="rnd">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63" name="直線コネクタ 62"/>
          <p:cNvCxnSpPr>
            <a:stCxn id="49" idx="1"/>
            <a:endCxn id="53" idx="3"/>
          </p:cNvCxnSpPr>
          <p:nvPr/>
        </p:nvCxnSpPr>
        <p:spPr>
          <a:xfrm flipH="1">
            <a:off x="3562367" y="3383764"/>
            <a:ext cx="1946099" cy="1865740"/>
          </a:xfrm>
          <a:prstGeom prst="line">
            <a:avLst/>
          </a:prstGeom>
          <a:ln w="76200" cap="rnd">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4" name="直線コネクタ 63"/>
          <p:cNvCxnSpPr>
            <a:stCxn id="49" idx="2"/>
            <a:endCxn id="57" idx="0"/>
          </p:cNvCxnSpPr>
          <p:nvPr/>
        </p:nvCxnSpPr>
        <p:spPr>
          <a:xfrm>
            <a:off x="6299793" y="3923764"/>
            <a:ext cx="0" cy="785814"/>
          </a:xfrm>
          <a:prstGeom prst="line">
            <a:avLst/>
          </a:prstGeom>
          <a:ln w="76200" cap="rnd">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a:off x="3562367" y="5510838"/>
            <a:ext cx="1946099" cy="74"/>
          </a:xfrm>
          <a:prstGeom prst="line">
            <a:avLst/>
          </a:prstGeom>
          <a:ln w="76200" cap="rnd">
            <a:solidFill>
              <a:srgbClr val="0070C0"/>
            </a:solidFill>
          </a:ln>
        </p:spPr>
        <p:style>
          <a:lnRef idx="1">
            <a:schemeClr val="accent1"/>
          </a:lnRef>
          <a:fillRef idx="0">
            <a:schemeClr val="accent1"/>
          </a:fillRef>
          <a:effectRef idx="0">
            <a:schemeClr val="accent1"/>
          </a:effectRef>
          <a:fontRef idx="minor">
            <a:schemeClr val="tx1"/>
          </a:fontRef>
        </p:style>
      </p:cxnSp>
      <p:graphicFrame>
        <p:nvGraphicFramePr>
          <p:cNvPr id="22" name="オブジェクト 21"/>
          <p:cNvGraphicFramePr>
            <a:graphicFrameLocks noChangeAspect="1"/>
          </p:cNvGraphicFramePr>
          <p:nvPr>
            <p:extLst>
              <p:ext uri="{D42A27DB-BD31-4B8C-83A1-F6EECF244321}">
                <p14:modId xmlns:p14="http://schemas.microsoft.com/office/powerpoint/2010/main" val="2734108062"/>
              </p:ext>
            </p:extLst>
          </p:nvPr>
        </p:nvGraphicFramePr>
        <p:xfrm>
          <a:off x="2340438" y="4099717"/>
          <a:ext cx="863410" cy="433612"/>
        </p:xfrm>
        <a:graphic>
          <a:graphicData uri="http://schemas.openxmlformats.org/presentationml/2006/ole">
            <mc:AlternateContent xmlns:mc="http://schemas.openxmlformats.org/markup-compatibility/2006">
              <mc:Choice xmlns:v="urn:schemas-microsoft-com:vml" Requires="v">
                <p:oleObj spid="_x0000_s65558" name="数式" r:id="rId12" imgW="457200" imgH="228600" progId="Equation.3">
                  <p:embed/>
                </p:oleObj>
              </mc:Choice>
              <mc:Fallback>
                <p:oleObj name="数式" r:id="rId12" imgW="457200" imgH="228600" progId="Equation.3">
                  <p:embed/>
                  <p:pic>
                    <p:nvPicPr>
                      <p:cNvPr id="0" name="オブジェクト 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340438" y="4099717"/>
                        <a:ext cx="863410" cy="433612"/>
                      </a:xfrm>
                      <a:prstGeom prst="rect">
                        <a:avLst/>
                      </a:prstGeom>
                      <a:solidFill>
                        <a:schemeClr val="bg1"/>
                      </a:solidFill>
                      <a:ln w="9525">
                        <a:solidFill>
                          <a:schemeClr val="tx1"/>
                        </a:solidFill>
                        <a:miter lim="800000"/>
                        <a:headEnd/>
                        <a:tailEnd/>
                      </a:ln>
                    </p:spPr>
                  </p:pic>
                </p:oleObj>
              </mc:Fallback>
            </mc:AlternateContent>
          </a:graphicData>
        </a:graphic>
      </p:graphicFrame>
      <p:graphicFrame>
        <p:nvGraphicFramePr>
          <p:cNvPr id="24" name="オブジェクト 23"/>
          <p:cNvGraphicFramePr>
            <a:graphicFrameLocks noChangeAspect="1"/>
          </p:cNvGraphicFramePr>
          <p:nvPr>
            <p:extLst>
              <p:ext uri="{D42A27DB-BD31-4B8C-83A1-F6EECF244321}">
                <p14:modId xmlns:p14="http://schemas.microsoft.com/office/powerpoint/2010/main" val="3674446376"/>
              </p:ext>
            </p:extLst>
          </p:nvPr>
        </p:nvGraphicFramePr>
        <p:xfrm>
          <a:off x="3634013" y="3605129"/>
          <a:ext cx="863600" cy="433388"/>
        </p:xfrm>
        <a:graphic>
          <a:graphicData uri="http://schemas.openxmlformats.org/presentationml/2006/ole">
            <mc:AlternateContent xmlns:mc="http://schemas.openxmlformats.org/markup-compatibility/2006">
              <mc:Choice xmlns:v="urn:schemas-microsoft-com:vml" Requires="v">
                <p:oleObj spid="_x0000_s65559" name="数式" r:id="rId14" imgW="457200" imgH="228600" progId="Equation.3">
                  <p:embed/>
                </p:oleObj>
              </mc:Choice>
              <mc:Fallback>
                <p:oleObj name="数式" r:id="rId14" imgW="457200" imgH="228600" progId="Equation.3">
                  <p:embed/>
                  <p:pic>
                    <p:nvPicPr>
                      <p:cNvPr id="0" name="オブジェクト 21"/>
                      <p:cNvPicPr>
                        <a:picLocks noChangeAspect="1" noChangeArrowheads="1"/>
                      </p:cNvPicPr>
                      <p:nvPr/>
                    </p:nvPicPr>
                    <p:blipFill>
                      <a:blip r:embed="rId15"/>
                      <a:srcRect/>
                      <a:stretch>
                        <a:fillRect/>
                      </a:stretch>
                    </p:blipFill>
                    <p:spPr bwMode="auto">
                      <a:xfrm>
                        <a:off x="3634013" y="3605129"/>
                        <a:ext cx="863600" cy="433388"/>
                      </a:xfrm>
                      <a:prstGeom prst="rect">
                        <a:avLst/>
                      </a:prstGeom>
                      <a:solidFill>
                        <a:schemeClr val="bg1"/>
                      </a:solidFill>
                      <a:ln w="9525">
                        <a:solidFill>
                          <a:schemeClr val="tx1"/>
                        </a:solidFill>
                        <a:miter lim="800000"/>
                        <a:headEnd/>
                        <a:tailEnd/>
                      </a:ln>
                    </p:spPr>
                  </p:pic>
                </p:oleObj>
              </mc:Fallback>
            </mc:AlternateContent>
          </a:graphicData>
        </a:graphic>
      </p:graphicFrame>
      <p:graphicFrame>
        <p:nvGraphicFramePr>
          <p:cNvPr id="25" name="オブジェクト 24"/>
          <p:cNvGraphicFramePr>
            <a:graphicFrameLocks noChangeAspect="1"/>
          </p:cNvGraphicFramePr>
          <p:nvPr>
            <p:extLst>
              <p:ext uri="{D42A27DB-BD31-4B8C-83A1-F6EECF244321}">
                <p14:modId xmlns:p14="http://schemas.microsoft.com/office/powerpoint/2010/main" val="431970624"/>
              </p:ext>
            </p:extLst>
          </p:nvPr>
        </p:nvGraphicFramePr>
        <p:xfrm>
          <a:off x="4091709" y="4862244"/>
          <a:ext cx="887413" cy="433388"/>
        </p:xfrm>
        <a:graphic>
          <a:graphicData uri="http://schemas.openxmlformats.org/presentationml/2006/ole">
            <mc:AlternateContent xmlns:mc="http://schemas.openxmlformats.org/markup-compatibility/2006">
              <mc:Choice xmlns:v="urn:schemas-microsoft-com:vml" Requires="v">
                <p:oleObj spid="_x0000_s65560" name="数式" r:id="rId16" imgW="469800" imgH="228600" progId="Equation.3">
                  <p:embed/>
                </p:oleObj>
              </mc:Choice>
              <mc:Fallback>
                <p:oleObj name="数式" r:id="rId16" imgW="469800" imgH="228600" progId="Equation.3">
                  <p:embed/>
                  <p:pic>
                    <p:nvPicPr>
                      <p:cNvPr id="0" name="オブジェクト 21"/>
                      <p:cNvPicPr>
                        <a:picLocks noChangeAspect="1" noChangeArrowheads="1"/>
                      </p:cNvPicPr>
                      <p:nvPr/>
                    </p:nvPicPr>
                    <p:blipFill>
                      <a:blip r:embed="rId17"/>
                      <a:srcRect/>
                      <a:stretch>
                        <a:fillRect/>
                      </a:stretch>
                    </p:blipFill>
                    <p:spPr bwMode="auto">
                      <a:xfrm>
                        <a:off x="4091709" y="4862244"/>
                        <a:ext cx="887413" cy="433388"/>
                      </a:xfrm>
                      <a:prstGeom prst="rect">
                        <a:avLst/>
                      </a:prstGeom>
                      <a:solidFill>
                        <a:schemeClr val="bg1"/>
                      </a:solidFill>
                      <a:ln w="9525">
                        <a:solidFill>
                          <a:schemeClr val="tx1"/>
                        </a:solidFill>
                        <a:miter lim="800000"/>
                        <a:headEnd/>
                        <a:tailEnd/>
                      </a:ln>
                    </p:spPr>
                  </p:pic>
                </p:oleObj>
              </mc:Fallback>
            </mc:AlternateContent>
          </a:graphicData>
        </a:graphic>
      </p:graphicFrame>
      <p:graphicFrame>
        <p:nvGraphicFramePr>
          <p:cNvPr id="26" name="オブジェクト 25"/>
          <p:cNvGraphicFramePr>
            <a:graphicFrameLocks noChangeAspect="1"/>
          </p:cNvGraphicFramePr>
          <p:nvPr>
            <p:extLst>
              <p:ext uri="{D42A27DB-BD31-4B8C-83A1-F6EECF244321}">
                <p14:modId xmlns:p14="http://schemas.microsoft.com/office/powerpoint/2010/main" val="1744547965"/>
              </p:ext>
            </p:extLst>
          </p:nvPr>
        </p:nvGraphicFramePr>
        <p:xfrm>
          <a:off x="4572000" y="3605129"/>
          <a:ext cx="887412" cy="433388"/>
        </p:xfrm>
        <a:graphic>
          <a:graphicData uri="http://schemas.openxmlformats.org/presentationml/2006/ole">
            <mc:AlternateContent xmlns:mc="http://schemas.openxmlformats.org/markup-compatibility/2006">
              <mc:Choice xmlns:v="urn:schemas-microsoft-com:vml" Requires="v">
                <p:oleObj spid="_x0000_s65561" name="数式" r:id="rId18" imgW="469800" imgH="228600" progId="Equation.3">
                  <p:embed/>
                </p:oleObj>
              </mc:Choice>
              <mc:Fallback>
                <p:oleObj name="数式" r:id="rId18" imgW="469800" imgH="228600" progId="Equation.3">
                  <p:embed/>
                  <p:pic>
                    <p:nvPicPr>
                      <p:cNvPr id="0" name="オブジェクト 21"/>
                      <p:cNvPicPr>
                        <a:picLocks noChangeAspect="1" noChangeArrowheads="1"/>
                      </p:cNvPicPr>
                      <p:nvPr/>
                    </p:nvPicPr>
                    <p:blipFill>
                      <a:blip r:embed="rId19"/>
                      <a:srcRect/>
                      <a:stretch>
                        <a:fillRect/>
                      </a:stretch>
                    </p:blipFill>
                    <p:spPr bwMode="auto">
                      <a:xfrm>
                        <a:off x="4572000" y="3605129"/>
                        <a:ext cx="887412" cy="433388"/>
                      </a:xfrm>
                      <a:prstGeom prst="rect">
                        <a:avLst/>
                      </a:prstGeom>
                      <a:solidFill>
                        <a:schemeClr val="bg1"/>
                      </a:solidFill>
                      <a:ln w="9525">
                        <a:solidFill>
                          <a:schemeClr val="tx1"/>
                        </a:solidFill>
                        <a:miter lim="800000"/>
                        <a:headEnd/>
                        <a:tailEnd/>
                      </a:ln>
                    </p:spPr>
                  </p:pic>
                </p:oleObj>
              </mc:Fallback>
            </mc:AlternateContent>
          </a:graphicData>
        </a:graphic>
      </p:graphicFrame>
      <p:graphicFrame>
        <p:nvGraphicFramePr>
          <p:cNvPr id="28" name="オブジェクト 27"/>
          <p:cNvGraphicFramePr>
            <a:graphicFrameLocks noChangeAspect="1"/>
          </p:cNvGraphicFramePr>
          <p:nvPr>
            <p:extLst>
              <p:ext uri="{D42A27DB-BD31-4B8C-83A1-F6EECF244321}">
                <p14:modId xmlns:p14="http://schemas.microsoft.com/office/powerpoint/2010/main" val="1045731143"/>
              </p:ext>
            </p:extLst>
          </p:nvPr>
        </p:nvGraphicFramePr>
        <p:xfrm>
          <a:off x="5821015" y="4099903"/>
          <a:ext cx="911225" cy="433388"/>
        </p:xfrm>
        <a:graphic>
          <a:graphicData uri="http://schemas.openxmlformats.org/presentationml/2006/ole">
            <mc:AlternateContent xmlns:mc="http://schemas.openxmlformats.org/markup-compatibility/2006">
              <mc:Choice xmlns:v="urn:schemas-microsoft-com:vml" Requires="v">
                <p:oleObj spid="_x0000_s65562" name="数式" r:id="rId20" imgW="482400" imgH="228600" progId="Equation.3">
                  <p:embed/>
                </p:oleObj>
              </mc:Choice>
              <mc:Fallback>
                <p:oleObj name="数式" r:id="rId20" imgW="482400" imgH="228600" progId="Equation.3">
                  <p:embed/>
                  <p:pic>
                    <p:nvPicPr>
                      <p:cNvPr id="0" name="オブジェクト 25"/>
                      <p:cNvPicPr>
                        <a:picLocks noChangeAspect="1" noChangeArrowheads="1"/>
                      </p:cNvPicPr>
                      <p:nvPr/>
                    </p:nvPicPr>
                    <p:blipFill>
                      <a:blip r:embed="rId21"/>
                      <a:srcRect/>
                      <a:stretch>
                        <a:fillRect/>
                      </a:stretch>
                    </p:blipFill>
                    <p:spPr bwMode="auto">
                      <a:xfrm>
                        <a:off x="5821015" y="4099903"/>
                        <a:ext cx="911225" cy="433388"/>
                      </a:xfrm>
                      <a:prstGeom prst="rect">
                        <a:avLst/>
                      </a:prstGeom>
                      <a:solidFill>
                        <a:schemeClr val="bg1"/>
                      </a:solidFill>
                      <a:ln w="9525">
                        <a:solidFill>
                          <a:schemeClr val="tx1"/>
                        </a:solidFill>
                        <a:miter lim="800000"/>
                        <a:headEnd/>
                        <a:tailEnd/>
                      </a:ln>
                    </p:spPr>
                  </p:pic>
                </p:oleObj>
              </mc:Fallback>
            </mc:AlternateContent>
          </a:graphicData>
        </a:graphic>
      </p:graphicFrame>
      <p:graphicFrame>
        <p:nvGraphicFramePr>
          <p:cNvPr id="29" name="オブジェクト 28"/>
          <p:cNvGraphicFramePr>
            <a:graphicFrameLocks noChangeAspect="1"/>
          </p:cNvGraphicFramePr>
          <p:nvPr>
            <p:extLst>
              <p:ext uri="{D42A27DB-BD31-4B8C-83A1-F6EECF244321}">
                <p14:modId xmlns:p14="http://schemas.microsoft.com/office/powerpoint/2010/main" val="2269140460"/>
              </p:ext>
            </p:extLst>
          </p:nvPr>
        </p:nvGraphicFramePr>
        <p:xfrm>
          <a:off x="4091709" y="5295632"/>
          <a:ext cx="887413" cy="433387"/>
        </p:xfrm>
        <a:graphic>
          <a:graphicData uri="http://schemas.openxmlformats.org/presentationml/2006/ole">
            <mc:AlternateContent xmlns:mc="http://schemas.openxmlformats.org/markup-compatibility/2006">
              <mc:Choice xmlns:v="urn:schemas-microsoft-com:vml" Requires="v">
                <p:oleObj spid="_x0000_s65563" name="数式" r:id="rId22" imgW="469800" imgH="228600" progId="Equation.3">
                  <p:embed/>
                </p:oleObj>
              </mc:Choice>
              <mc:Fallback>
                <p:oleObj name="数式" r:id="rId22" imgW="469800" imgH="228600" progId="Equation.3">
                  <p:embed/>
                  <p:pic>
                    <p:nvPicPr>
                      <p:cNvPr id="0" name="オブジェクト 25"/>
                      <p:cNvPicPr>
                        <a:picLocks noChangeAspect="1" noChangeArrowheads="1"/>
                      </p:cNvPicPr>
                      <p:nvPr/>
                    </p:nvPicPr>
                    <p:blipFill>
                      <a:blip r:embed="rId23"/>
                      <a:srcRect/>
                      <a:stretch>
                        <a:fillRect/>
                      </a:stretch>
                    </p:blipFill>
                    <p:spPr bwMode="auto">
                      <a:xfrm>
                        <a:off x="4091709" y="5295632"/>
                        <a:ext cx="887413" cy="433387"/>
                      </a:xfrm>
                      <a:prstGeom prst="rect">
                        <a:avLst/>
                      </a:prstGeom>
                      <a:solidFill>
                        <a:schemeClr val="bg1"/>
                      </a:solidFill>
                      <a:ln w="9525">
                        <a:solidFill>
                          <a:schemeClr val="tx1"/>
                        </a:solidFill>
                        <a:miter lim="800000"/>
                        <a:headEnd/>
                        <a:tailEnd/>
                      </a:ln>
                    </p:spPr>
                  </p:pic>
                </p:oleObj>
              </mc:Fallback>
            </mc:AlternateContent>
          </a:graphicData>
        </a:graphic>
      </p:graphicFrame>
      <p:cxnSp>
        <p:nvCxnSpPr>
          <p:cNvPr id="66" name="直線コネクタ 65"/>
          <p:cNvCxnSpPr/>
          <p:nvPr/>
        </p:nvCxnSpPr>
        <p:spPr>
          <a:xfrm flipH="1">
            <a:off x="1547664" y="6484694"/>
            <a:ext cx="720080" cy="0"/>
          </a:xfrm>
          <a:prstGeom prst="line">
            <a:avLst/>
          </a:prstGeom>
          <a:ln w="76200" cap="rnd">
            <a:solidFill>
              <a:srgbClr val="FFC000"/>
            </a:solidFill>
          </a:ln>
        </p:spPr>
        <p:style>
          <a:lnRef idx="1">
            <a:schemeClr val="accent1"/>
          </a:lnRef>
          <a:fillRef idx="0">
            <a:schemeClr val="accent1"/>
          </a:fillRef>
          <a:effectRef idx="0">
            <a:schemeClr val="accent1"/>
          </a:effectRef>
          <a:fontRef idx="minor">
            <a:schemeClr val="tx1"/>
          </a:fontRef>
        </p:style>
      </p:cxnSp>
      <p:sp>
        <p:nvSpPr>
          <p:cNvPr id="67" name="テキスト ボックス 66"/>
          <p:cNvSpPr txBox="1"/>
          <p:nvPr/>
        </p:nvSpPr>
        <p:spPr>
          <a:xfrm>
            <a:off x="2267744" y="6300028"/>
            <a:ext cx="2156360" cy="369332"/>
          </a:xfrm>
          <a:prstGeom prst="rect">
            <a:avLst/>
          </a:prstGeom>
          <a:noFill/>
        </p:spPr>
        <p:txBody>
          <a:bodyPr wrap="none" rtlCol="0">
            <a:spAutoFit/>
          </a:bodyPr>
          <a:lstStyle/>
          <a:p>
            <a:r>
              <a:rPr kumimoji="1" lang="en-US" altLang="ja-JP" i="1" dirty="0" smtClean="0"/>
              <a:t>x</a:t>
            </a:r>
            <a:r>
              <a:rPr kumimoji="1" lang="en-US" altLang="ja-JP" baseline="-25000" dirty="0" smtClean="0"/>
              <a:t>1</a:t>
            </a:r>
            <a:r>
              <a:rPr kumimoji="1" lang="ja-JP" altLang="en-US" dirty="0" smtClean="0"/>
              <a:t>に関する一致制約</a:t>
            </a:r>
            <a:endParaRPr kumimoji="1" lang="ja-JP" altLang="en-US" dirty="0"/>
          </a:p>
        </p:txBody>
      </p:sp>
      <p:cxnSp>
        <p:nvCxnSpPr>
          <p:cNvPr id="68" name="直線コネクタ 67"/>
          <p:cNvCxnSpPr/>
          <p:nvPr/>
        </p:nvCxnSpPr>
        <p:spPr>
          <a:xfrm flipH="1">
            <a:off x="4860032" y="6484694"/>
            <a:ext cx="720080" cy="0"/>
          </a:xfrm>
          <a:prstGeom prst="line">
            <a:avLst/>
          </a:prstGeom>
          <a:ln w="76200" cap="rnd">
            <a:solidFill>
              <a:srgbClr val="0070C0"/>
            </a:solidFill>
          </a:ln>
        </p:spPr>
        <p:style>
          <a:lnRef idx="1">
            <a:schemeClr val="accent1"/>
          </a:lnRef>
          <a:fillRef idx="0">
            <a:schemeClr val="accent1"/>
          </a:fillRef>
          <a:effectRef idx="0">
            <a:schemeClr val="accent1"/>
          </a:effectRef>
          <a:fontRef idx="minor">
            <a:schemeClr val="tx1"/>
          </a:fontRef>
        </p:style>
      </p:cxnSp>
      <p:sp>
        <p:nvSpPr>
          <p:cNvPr id="69" name="テキスト ボックス 68"/>
          <p:cNvSpPr txBox="1"/>
          <p:nvPr/>
        </p:nvSpPr>
        <p:spPr>
          <a:xfrm>
            <a:off x="5580112" y="6300028"/>
            <a:ext cx="2156360" cy="369332"/>
          </a:xfrm>
          <a:prstGeom prst="rect">
            <a:avLst/>
          </a:prstGeom>
          <a:noFill/>
        </p:spPr>
        <p:txBody>
          <a:bodyPr wrap="none" rtlCol="0">
            <a:spAutoFit/>
          </a:bodyPr>
          <a:lstStyle/>
          <a:p>
            <a:r>
              <a:rPr kumimoji="1" lang="en-US" altLang="ja-JP" i="1" dirty="0" smtClean="0"/>
              <a:t>x</a:t>
            </a:r>
            <a:r>
              <a:rPr lang="en-US" altLang="ja-JP" baseline="-25000" dirty="0"/>
              <a:t>2</a:t>
            </a:r>
            <a:r>
              <a:rPr kumimoji="1" lang="ja-JP" altLang="en-US" dirty="0" smtClean="0"/>
              <a:t>に関する一致制約</a:t>
            </a:r>
            <a:endParaRPr kumimoji="1" lang="ja-JP" altLang="en-US" dirty="0"/>
          </a:p>
        </p:txBody>
      </p:sp>
    </p:spTree>
    <p:extLst>
      <p:ext uri="{BB962C8B-B14F-4D97-AF65-F5344CB8AC3E}">
        <p14:creationId xmlns:p14="http://schemas.microsoft.com/office/powerpoint/2010/main" val="12346220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Multi-</a:t>
            </a:r>
            <a:r>
              <a:rPr kumimoji="1" lang="en-US" altLang="ja-JP" dirty="0" err="1" smtClean="0"/>
              <a:t>MaxSAT</a:t>
            </a:r>
            <a:endParaRPr kumimoji="1" lang="ja-JP" altLang="en-US" dirty="0"/>
          </a:p>
        </p:txBody>
      </p:sp>
      <p:sp>
        <p:nvSpPr>
          <p:cNvPr id="3" name="コンテンツ プレースホルダー 2"/>
          <p:cNvSpPr>
            <a:spLocks noGrp="1"/>
          </p:cNvSpPr>
          <p:nvPr>
            <p:ph idx="1"/>
          </p:nvPr>
        </p:nvSpPr>
        <p:spPr/>
        <p:txBody>
          <a:bodyPr/>
          <a:lstStyle/>
          <a:p>
            <a:r>
              <a:rPr lang="ja-JP" altLang="en-US" dirty="0"/>
              <a:t>ラグランジュ</a:t>
            </a:r>
            <a:r>
              <a:rPr lang="ja-JP" altLang="en-US" dirty="0" smtClean="0"/>
              <a:t>緩和</a:t>
            </a:r>
            <a:endParaRPr lang="en-US" altLang="ja-JP" dirty="0"/>
          </a:p>
          <a:p>
            <a:pPr lvl="1"/>
            <a:r>
              <a:rPr lang="ja-JP" altLang="en-US" dirty="0" smtClean="0"/>
              <a:t>取り除いた</a:t>
            </a:r>
            <a:r>
              <a:rPr lang="ja-JP" altLang="en-US" dirty="0"/>
              <a:t>制約式を違反</a:t>
            </a:r>
            <a:r>
              <a:rPr lang="ja-JP" altLang="en-US" dirty="0" smtClean="0"/>
              <a:t>すれば</a:t>
            </a:r>
            <a:r>
              <a:rPr lang="ja-JP" altLang="en-US" dirty="0" smtClean="0">
                <a:solidFill>
                  <a:srgbClr val="FF0000"/>
                </a:solidFill>
              </a:rPr>
              <a:t>ペナルティコスト（ラグランジュ乗数）</a:t>
            </a:r>
            <a:r>
              <a:rPr lang="ja-JP" altLang="en-US" dirty="0" smtClean="0"/>
              <a:t>が</a:t>
            </a:r>
            <a:r>
              <a:rPr lang="ja-JP" altLang="en-US" dirty="0"/>
              <a:t>かかるように</a:t>
            </a:r>
            <a:r>
              <a:rPr lang="ja-JP" altLang="en-US" dirty="0" smtClean="0"/>
              <a:t>して，下界値を</a:t>
            </a:r>
            <a:r>
              <a:rPr lang="ja-JP" altLang="en-US" dirty="0"/>
              <a:t>良くする</a:t>
            </a:r>
          </a:p>
        </p:txBody>
      </p:sp>
      <p:sp>
        <p:nvSpPr>
          <p:cNvPr id="26" name="角丸四角形 25"/>
          <p:cNvSpPr/>
          <p:nvPr/>
        </p:nvSpPr>
        <p:spPr>
          <a:xfrm>
            <a:off x="576064" y="3933056"/>
            <a:ext cx="1296144" cy="547518"/>
          </a:xfrm>
          <a:prstGeom prst="round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目的関数</a:t>
            </a:r>
            <a:endParaRPr kumimoji="1" lang="ja-JP" altLang="en-US" dirty="0">
              <a:solidFill>
                <a:schemeClr val="tx1"/>
              </a:solidFill>
            </a:endParaRPr>
          </a:p>
        </p:txBody>
      </p:sp>
      <p:sp>
        <p:nvSpPr>
          <p:cNvPr id="27" name="角丸四角形 26"/>
          <p:cNvSpPr/>
          <p:nvPr/>
        </p:nvSpPr>
        <p:spPr>
          <a:xfrm>
            <a:off x="576064" y="4632048"/>
            <a:ext cx="1296144" cy="547518"/>
          </a:xfrm>
          <a:prstGeom prst="roundRect">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制約式</a:t>
            </a:r>
            <a:endParaRPr kumimoji="1" lang="ja-JP" altLang="en-US" dirty="0">
              <a:solidFill>
                <a:schemeClr val="tx1"/>
              </a:solidFill>
            </a:endParaRPr>
          </a:p>
        </p:txBody>
      </p:sp>
      <p:sp>
        <p:nvSpPr>
          <p:cNvPr id="28" name="角丸四角形 27"/>
          <p:cNvSpPr/>
          <p:nvPr/>
        </p:nvSpPr>
        <p:spPr>
          <a:xfrm>
            <a:off x="576064" y="5179566"/>
            <a:ext cx="1296144" cy="54751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制約式</a:t>
            </a:r>
            <a:endParaRPr kumimoji="1" lang="ja-JP" altLang="en-US" dirty="0">
              <a:solidFill>
                <a:schemeClr val="tx1"/>
              </a:solidFill>
            </a:endParaRPr>
          </a:p>
        </p:txBody>
      </p:sp>
      <p:sp>
        <p:nvSpPr>
          <p:cNvPr id="30" name="テキスト ボックス 29"/>
          <p:cNvSpPr txBox="1"/>
          <p:nvPr/>
        </p:nvSpPr>
        <p:spPr>
          <a:xfrm>
            <a:off x="785554" y="3532366"/>
            <a:ext cx="877163" cy="369332"/>
          </a:xfrm>
          <a:prstGeom prst="rect">
            <a:avLst/>
          </a:prstGeom>
          <a:noFill/>
        </p:spPr>
        <p:txBody>
          <a:bodyPr wrap="none" rtlCol="0">
            <a:spAutoFit/>
          </a:bodyPr>
          <a:lstStyle/>
          <a:p>
            <a:r>
              <a:rPr kumimoji="1" lang="ja-JP" altLang="en-US" dirty="0" smtClean="0"/>
              <a:t>原問題</a:t>
            </a:r>
            <a:endParaRPr kumimoji="1" lang="ja-JP" altLang="en-US" dirty="0"/>
          </a:p>
        </p:txBody>
      </p:sp>
      <p:sp>
        <p:nvSpPr>
          <p:cNvPr id="31" name="角丸四角形 30"/>
          <p:cNvSpPr/>
          <p:nvPr/>
        </p:nvSpPr>
        <p:spPr>
          <a:xfrm>
            <a:off x="3371425" y="3956013"/>
            <a:ext cx="1296144" cy="547518"/>
          </a:xfrm>
          <a:prstGeom prst="round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目的関数</a:t>
            </a:r>
            <a:endParaRPr kumimoji="1" lang="ja-JP" altLang="en-US" dirty="0">
              <a:solidFill>
                <a:schemeClr val="tx1"/>
              </a:solidFill>
            </a:endParaRPr>
          </a:p>
        </p:txBody>
      </p:sp>
      <p:sp>
        <p:nvSpPr>
          <p:cNvPr id="32" name="角丸四角形 31"/>
          <p:cNvSpPr/>
          <p:nvPr/>
        </p:nvSpPr>
        <p:spPr>
          <a:xfrm>
            <a:off x="3371425" y="5202523"/>
            <a:ext cx="1296144" cy="54751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制約式</a:t>
            </a:r>
            <a:endParaRPr kumimoji="1" lang="ja-JP" altLang="en-US" dirty="0">
              <a:solidFill>
                <a:schemeClr val="tx1"/>
              </a:solidFill>
            </a:endParaRPr>
          </a:p>
        </p:txBody>
      </p:sp>
      <p:sp>
        <p:nvSpPr>
          <p:cNvPr id="33" name="角丸四角形 32"/>
          <p:cNvSpPr/>
          <p:nvPr/>
        </p:nvSpPr>
        <p:spPr>
          <a:xfrm>
            <a:off x="3227409" y="3451957"/>
            <a:ext cx="1584176" cy="2448272"/>
          </a:xfrm>
          <a:prstGeom prst="roundRect">
            <a:avLst>
              <a:gd name="adj" fmla="val 7410"/>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3465499" y="3532366"/>
            <a:ext cx="1107996" cy="369332"/>
          </a:xfrm>
          <a:prstGeom prst="rect">
            <a:avLst/>
          </a:prstGeom>
          <a:noFill/>
        </p:spPr>
        <p:txBody>
          <a:bodyPr wrap="none" rtlCol="0">
            <a:spAutoFit/>
          </a:bodyPr>
          <a:lstStyle/>
          <a:p>
            <a:r>
              <a:rPr lang="ja-JP" altLang="en-US" dirty="0" smtClean="0"/>
              <a:t>緩和</a:t>
            </a:r>
            <a:r>
              <a:rPr kumimoji="1" lang="ja-JP" altLang="en-US" dirty="0" smtClean="0"/>
              <a:t>問題</a:t>
            </a:r>
            <a:endParaRPr kumimoji="1" lang="ja-JP" altLang="en-US" dirty="0"/>
          </a:p>
        </p:txBody>
      </p:sp>
      <p:sp>
        <p:nvSpPr>
          <p:cNvPr id="35" name="右矢印 34"/>
          <p:cNvSpPr/>
          <p:nvPr/>
        </p:nvSpPr>
        <p:spPr>
          <a:xfrm>
            <a:off x="2363313" y="4273940"/>
            <a:ext cx="576064" cy="75839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角丸四角形 35"/>
          <p:cNvSpPr/>
          <p:nvPr/>
        </p:nvSpPr>
        <p:spPr>
          <a:xfrm>
            <a:off x="6107729" y="3956013"/>
            <a:ext cx="1296144" cy="547518"/>
          </a:xfrm>
          <a:prstGeom prst="round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目的関数</a:t>
            </a:r>
            <a:endParaRPr kumimoji="1" lang="ja-JP" altLang="en-US" dirty="0">
              <a:solidFill>
                <a:schemeClr val="tx1"/>
              </a:solidFill>
            </a:endParaRPr>
          </a:p>
        </p:txBody>
      </p:sp>
      <p:sp>
        <p:nvSpPr>
          <p:cNvPr id="37" name="角丸四角形 36"/>
          <p:cNvSpPr/>
          <p:nvPr/>
        </p:nvSpPr>
        <p:spPr>
          <a:xfrm>
            <a:off x="6107729" y="5202523"/>
            <a:ext cx="1296144" cy="54751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制約式</a:t>
            </a:r>
            <a:endParaRPr kumimoji="1" lang="ja-JP" altLang="en-US" dirty="0">
              <a:solidFill>
                <a:schemeClr val="tx1"/>
              </a:solidFill>
            </a:endParaRPr>
          </a:p>
        </p:txBody>
      </p:sp>
      <p:sp>
        <p:nvSpPr>
          <p:cNvPr id="39" name="テキスト ボックス 38"/>
          <p:cNvSpPr txBox="1"/>
          <p:nvPr/>
        </p:nvSpPr>
        <p:spPr>
          <a:xfrm>
            <a:off x="6385444" y="3532366"/>
            <a:ext cx="2291012" cy="369332"/>
          </a:xfrm>
          <a:prstGeom prst="rect">
            <a:avLst/>
          </a:prstGeom>
          <a:noFill/>
        </p:spPr>
        <p:txBody>
          <a:bodyPr wrap="none" rtlCol="0">
            <a:spAutoFit/>
          </a:bodyPr>
          <a:lstStyle/>
          <a:p>
            <a:r>
              <a:rPr lang="ja-JP" altLang="en-US" dirty="0" smtClean="0"/>
              <a:t>ラグランジュ緩和</a:t>
            </a:r>
            <a:r>
              <a:rPr kumimoji="1" lang="ja-JP" altLang="en-US" dirty="0" smtClean="0"/>
              <a:t>問題</a:t>
            </a:r>
            <a:endParaRPr kumimoji="1" lang="ja-JP" altLang="en-US" dirty="0"/>
          </a:p>
        </p:txBody>
      </p:sp>
      <p:sp>
        <p:nvSpPr>
          <p:cNvPr id="40" name="右矢印 39"/>
          <p:cNvSpPr/>
          <p:nvPr/>
        </p:nvSpPr>
        <p:spPr>
          <a:xfrm>
            <a:off x="5099617" y="4273940"/>
            <a:ext cx="576064" cy="75839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角丸四角形 40"/>
          <p:cNvSpPr/>
          <p:nvPr/>
        </p:nvSpPr>
        <p:spPr>
          <a:xfrm>
            <a:off x="7579857" y="4092892"/>
            <a:ext cx="1096599" cy="273759"/>
          </a:xfrm>
          <a:prstGeom prst="roundRect">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ペナルティ</a:t>
            </a:r>
            <a:endParaRPr kumimoji="1" lang="ja-JP" altLang="en-US" sz="1400" dirty="0">
              <a:solidFill>
                <a:schemeClr val="tx1"/>
              </a:solidFill>
            </a:endParaRPr>
          </a:p>
        </p:txBody>
      </p:sp>
      <p:sp>
        <p:nvSpPr>
          <p:cNvPr id="42" name="角丸四角形 41"/>
          <p:cNvSpPr/>
          <p:nvPr/>
        </p:nvSpPr>
        <p:spPr>
          <a:xfrm>
            <a:off x="6107728" y="3956013"/>
            <a:ext cx="2712743" cy="547518"/>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p:cNvSpPr txBox="1"/>
          <p:nvPr/>
        </p:nvSpPr>
        <p:spPr>
          <a:xfrm>
            <a:off x="3059137" y="5949280"/>
            <a:ext cx="1920719" cy="646331"/>
          </a:xfrm>
          <a:prstGeom prst="rect">
            <a:avLst/>
          </a:prstGeom>
          <a:noFill/>
        </p:spPr>
        <p:txBody>
          <a:bodyPr wrap="none" rtlCol="0">
            <a:spAutoFit/>
          </a:bodyPr>
          <a:lstStyle/>
          <a:p>
            <a:pPr algn="ctr"/>
            <a:r>
              <a:rPr kumimoji="1" lang="ja-JP" altLang="en-US" dirty="0" smtClean="0"/>
              <a:t>原問題に対する</a:t>
            </a:r>
            <a:endParaRPr kumimoji="1" lang="en-US" altLang="ja-JP" dirty="0" smtClean="0"/>
          </a:p>
          <a:p>
            <a:pPr algn="ctr"/>
            <a:r>
              <a:rPr lang="ja-JP" altLang="en-US" dirty="0"/>
              <a:t>下界値</a:t>
            </a:r>
            <a:r>
              <a:rPr kumimoji="1" lang="ja-JP" altLang="en-US" dirty="0" smtClean="0"/>
              <a:t>を得られる</a:t>
            </a:r>
            <a:endParaRPr kumimoji="1" lang="ja-JP" altLang="en-US" dirty="0"/>
          </a:p>
        </p:txBody>
      </p:sp>
      <p:sp>
        <p:nvSpPr>
          <p:cNvPr id="45" name="乗算記号 44"/>
          <p:cNvSpPr/>
          <p:nvPr/>
        </p:nvSpPr>
        <p:spPr>
          <a:xfrm>
            <a:off x="3239930" y="4574608"/>
            <a:ext cx="1559133" cy="604958"/>
          </a:xfrm>
          <a:prstGeom prst="mathMultiply">
            <a:avLst>
              <a:gd name="adj1" fmla="val 10261"/>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テキスト ボックス 45"/>
          <p:cNvSpPr txBox="1"/>
          <p:nvPr/>
        </p:nvSpPr>
        <p:spPr>
          <a:xfrm>
            <a:off x="6094172" y="5949280"/>
            <a:ext cx="2739853" cy="646331"/>
          </a:xfrm>
          <a:prstGeom prst="rect">
            <a:avLst/>
          </a:prstGeom>
          <a:noFill/>
        </p:spPr>
        <p:txBody>
          <a:bodyPr wrap="none" rtlCol="0">
            <a:spAutoFit/>
          </a:bodyPr>
          <a:lstStyle/>
          <a:p>
            <a:pPr algn="ctr"/>
            <a:r>
              <a:rPr kumimoji="1" lang="ja-JP" altLang="en-US" dirty="0" smtClean="0">
                <a:solidFill>
                  <a:srgbClr val="FF0000"/>
                </a:solidFill>
              </a:rPr>
              <a:t>原問題に対する</a:t>
            </a:r>
            <a:endParaRPr kumimoji="1" lang="en-US" altLang="ja-JP" dirty="0" smtClean="0">
              <a:solidFill>
                <a:srgbClr val="FF0000"/>
              </a:solidFill>
            </a:endParaRPr>
          </a:p>
          <a:p>
            <a:pPr algn="ctr"/>
            <a:r>
              <a:rPr kumimoji="1" lang="ja-JP" altLang="en-US" dirty="0" smtClean="0">
                <a:solidFill>
                  <a:srgbClr val="FF0000"/>
                </a:solidFill>
              </a:rPr>
              <a:t>より良い</a:t>
            </a:r>
            <a:r>
              <a:rPr lang="ja-JP" altLang="en-US" dirty="0">
                <a:solidFill>
                  <a:srgbClr val="FF0000"/>
                </a:solidFill>
              </a:rPr>
              <a:t>下界値</a:t>
            </a:r>
            <a:r>
              <a:rPr kumimoji="1" lang="ja-JP" altLang="en-US" dirty="0" smtClean="0">
                <a:solidFill>
                  <a:srgbClr val="FF0000"/>
                </a:solidFill>
              </a:rPr>
              <a:t>を得られる</a:t>
            </a:r>
            <a:endParaRPr kumimoji="1" lang="ja-JP" altLang="en-US" dirty="0">
              <a:solidFill>
                <a:srgbClr val="FF0000"/>
              </a:solidFill>
            </a:endParaRPr>
          </a:p>
        </p:txBody>
      </p:sp>
      <p:sp>
        <p:nvSpPr>
          <p:cNvPr id="24" name="角丸四角形 23"/>
          <p:cNvSpPr/>
          <p:nvPr/>
        </p:nvSpPr>
        <p:spPr>
          <a:xfrm>
            <a:off x="432047" y="3428999"/>
            <a:ext cx="1584176" cy="2448272"/>
          </a:xfrm>
          <a:prstGeom prst="roundRect">
            <a:avLst>
              <a:gd name="adj" fmla="val 7410"/>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角丸四角形 24"/>
          <p:cNvSpPr/>
          <p:nvPr/>
        </p:nvSpPr>
        <p:spPr>
          <a:xfrm>
            <a:off x="5963712" y="3451957"/>
            <a:ext cx="3000775" cy="2448272"/>
          </a:xfrm>
          <a:prstGeom prst="roundRect">
            <a:avLst>
              <a:gd name="adj" fmla="val 741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1165929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Multi-</a:t>
            </a:r>
            <a:r>
              <a:rPr kumimoji="1" lang="en-US" altLang="ja-JP" dirty="0" err="1" smtClean="0"/>
              <a:t>MaxSAT</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ラグランジュ緩和</a:t>
            </a:r>
            <a:endParaRPr kumimoji="1" lang="en-US" altLang="ja-JP" dirty="0" smtClean="0"/>
          </a:p>
          <a:p>
            <a:pPr lvl="1"/>
            <a:r>
              <a:rPr kumimoji="1" lang="ja-JP" altLang="en-US" dirty="0" smtClean="0"/>
              <a:t>一致制約をラグランジュ緩和</a:t>
            </a:r>
            <a:endParaRPr kumimoji="1" lang="ja-JP" altLang="en-US" dirty="0"/>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2888628743"/>
              </p:ext>
            </p:extLst>
          </p:nvPr>
        </p:nvGraphicFramePr>
        <p:xfrm>
          <a:off x="1445040" y="2492896"/>
          <a:ext cx="6615906" cy="3208958"/>
        </p:xfrm>
        <a:graphic>
          <a:graphicData uri="http://schemas.openxmlformats.org/presentationml/2006/ole">
            <mc:AlternateContent xmlns:mc="http://schemas.openxmlformats.org/markup-compatibility/2006">
              <mc:Choice xmlns:v="urn:schemas-microsoft-com:vml" Requires="v">
                <p:oleObj spid="_x0000_s10697" name="数式" r:id="rId4" imgW="3568680" imgH="1726920" progId="Equation.3">
                  <p:embed/>
                </p:oleObj>
              </mc:Choice>
              <mc:Fallback>
                <p:oleObj name="数式" r:id="rId4" imgW="3568680" imgH="1726920" progId="Equation.3">
                  <p:embed/>
                  <p:pic>
                    <p:nvPicPr>
                      <p:cNvPr id="0" name=""/>
                      <p:cNvPicPr>
                        <a:picLocks noChangeAspect="1" noChangeArrowheads="1"/>
                      </p:cNvPicPr>
                      <p:nvPr/>
                    </p:nvPicPr>
                    <p:blipFill>
                      <a:blip r:embed="rId5"/>
                      <a:srcRect/>
                      <a:stretch>
                        <a:fillRect/>
                      </a:stretch>
                    </p:blipFill>
                    <p:spPr bwMode="auto">
                      <a:xfrm>
                        <a:off x="1445040" y="2492896"/>
                        <a:ext cx="6615906" cy="3208958"/>
                      </a:xfrm>
                      <a:prstGeom prst="rect">
                        <a:avLst/>
                      </a:prstGeom>
                      <a:noFill/>
                      <a:ln>
                        <a:noFill/>
                      </a:ln>
                    </p:spPr>
                  </p:pic>
                </p:oleObj>
              </mc:Fallback>
            </mc:AlternateContent>
          </a:graphicData>
        </a:graphic>
      </p:graphicFrame>
      <p:sp>
        <p:nvSpPr>
          <p:cNvPr id="64" name="正方形/長方形 63"/>
          <p:cNvSpPr/>
          <p:nvPr/>
        </p:nvSpPr>
        <p:spPr>
          <a:xfrm>
            <a:off x="2699792" y="2893542"/>
            <a:ext cx="5400600" cy="93610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4680985" y="3829646"/>
            <a:ext cx="1438214" cy="369332"/>
          </a:xfrm>
          <a:prstGeom prst="rect">
            <a:avLst/>
          </a:prstGeom>
          <a:noFill/>
        </p:spPr>
        <p:txBody>
          <a:bodyPr wrap="none" rtlCol="0">
            <a:spAutoFit/>
          </a:bodyPr>
          <a:lstStyle/>
          <a:p>
            <a:pPr algn="ctr"/>
            <a:r>
              <a:rPr kumimoji="1" lang="ja-JP" altLang="en-US" dirty="0" smtClean="0">
                <a:solidFill>
                  <a:srgbClr val="FF0000"/>
                </a:solidFill>
              </a:rPr>
              <a:t>ペナルティ項</a:t>
            </a:r>
            <a:endParaRPr kumimoji="1" lang="ja-JP" altLang="en-US" dirty="0">
              <a:solidFill>
                <a:srgbClr val="FF0000"/>
              </a:solidFill>
            </a:endParaRPr>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3341132573"/>
              </p:ext>
            </p:extLst>
          </p:nvPr>
        </p:nvGraphicFramePr>
        <p:xfrm>
          <a:off x="3798497" y="5767567"/>
          <a:ext cx="4497388" cy="425450"/>
        </p:xfrm>
        <a:graphic>
          <a:graphicData uri="http://schemas.openxmlformats.org/presentationml/2006/ole">
            <mc:AlternateContent xmlns:mc="http://schemas.openxmlformats.org/markup-compatibility/2006">
              <mc:Choice xmlns:v="urn:schemas-microsoft-com:vml" Requires="v">
                <p:oleObj spid="_x0000_s10698" name="数式" r:id="rId6" imgW="2425680" imgH="228600" progId="Equation.3">
                  <p:embed/>
                </p:oleObj>
              </mc:Choice>
              <mc:Fallback>
                <p:oleObj name="数式" r:id="rId6" imgW="2425680" imgH="228600" progId="Equation.3">
                  <p:embed/>
                  <p:pic>
                    <p:nvPicPr>
                      <p:cNvPr id="0" name="オブジェクト 4"/>
                      <p:cNvPicPr>
                        <a:picLocks noChangeAspect="1" noChangeArrowheads="1"/>
                      </p:cNvPicPr>
                      <p:nvPr/>
                    </p:nvPicPr>
                    <p:blipFill>
                      <a:blip r:embed="rId7"/>
                      <a:srcRect/>
                      <a:stretch>
                        <a:fillRect/>
                      </a:stretch>
                    </p:blipFill>
                    <p:spPr bwMode="auto">
                      <a:xfrm>
                        <a:off x="3798497" y="5767567"/>
                        <a:ext cx="4497388"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テキスト ボックス 6"/>
          <p:cNvSpPr txBox="1"/>
          <p:nvPr/>
        </p:nvSpPr>
        <p:spPr>
          <a:xfrm>
            <a:off x="1115616" y="5836578"/>
            <a:ext cx="2613216" cy="369332"/>
          </a:xfrm>
          <a:prstGeom prst="rect">
            <a:avLst/>
          </a:prstGeom>
          <a:noFill/>
        </p:spPr>
        <p:txBody>
          <a:bodyPr wrap="none" rtlCol="0">
            <a:spAutoFit/>
          </a:bodyPr>
          <a:lstStyle/>
          <a:p>
            <a:r>
              <a:rPr kumimoji="1" lang="ja-JP" altLang="en-US" dirty="0" smtClean="0"/>
              <a:t>ラグランジュ乗数ベクトル</a:t>
            </a:r>
            <a:endParaRPr kumimoji="1" lang="ja-JP" altLang="en-US" dirty="0"/>
          </a:p>
        </p:txBody>
      </p:sp>
      <p:sp>
        <p:nvSpPr>
          <p:cNvPr id="8" name="テキスト ボックス 7"/>
          <p:cNvSpPr txBox="1"/>
          <p:nvPr/>
        </p:nvSpPr>
        <p:spPr>
          <a:xfrm>
            <a:off x="1877286" y="6277918"/>
            <a:ext cx="2550698" cy="369332"/>
          </a:xfrm>
          <a:prstGeom prst="rect">
            <a:avLst/>
          </a:prstGeom>
          <a:noFill/>
        </p:spPr>
        <p:txBody>
          <a:bodyPr wrap="none" rtlCol="0">
            <a:spAutoFit/>
          </a:bodyPr>
          <a:lstStyle/>
          <a:p>
            <a:r>
              <a:rPr kumimoji="1" lang="ja-JP" altLang="en-US" dirty="0" smtClean="0"/>
              <a:t>ベクトルのサイズ    </a:t>
            </a:r>
            <a:r>
              <a:rPr kumimoji="1" lang="en-US" altLang="ja-JP" i="1" dirty="0" smtClean="0"/>
              <a:t>d</a:t>
            </a:r>
            <a:r>
              <a:rPr kumimoji="1" lang="en-US" altLang="ja-JP" dirty="0" smtClean="0"/>
              <a:t> = 6</a:t>
            </a:r>
            <a:endParaRPr kumimoji="1" lang="ja-JP" altLang="en-US" dirty="0"/>
          </a:p>
        </p:txBody>
      </p:sp>
      <p:sp>
        <p:nvSpPr>
          <p:cNvPr id="11" name="テキスト ボックス 10"/>
          <p:cNvSpPr txBox="1"/>
          <p:nvPr/>
        </p:nvSpPr>
        <p:spPr>
          <a:xfrm>
            <a:off x="5105650" y="4942909"/>
            <a:ext cx="3746539" cy="646331"/>
          </a:xfrm>
          <a:prstGeom prst="rect">
            <a:avLst/>
          </a:prstGeom>
          <a:noFill/>
        </p:spPr>
        <p:txBody>
          <a:bodyPr wrap="none" rtlCol="0">
            <a:spAutoFit/>
          </a:bodyPr>
          <a:lstStyle/>
          <a:p>
            <a:pPr algn="ctr"/>
            <a:r>
              <a:rPr kumimoji="1" lang="ja-JP" altLang="en-US" dirty="0" smtClean="0">
                <a:solidFill>
                  <a:srgbClr val="FF0000"/>
                </a:solidFill>
              </a:rPr>
              <a:t>部分問題 </a:t>
            </a:r>
            <a:r>
              <a:rPr kumimoji="1" lang="en-US" altLang="ja-JP" i="1" dirty="0" smtClean="0">
                <a:solidFill>
                  <a:srgbClr val="FF0000"/>
                </a:solidFill>
              </a:rPr>
              <a:t>s</a:t>
            </a:r>
            <a:r>
              <a:rPr kumimoji="1" lang="en-US" altLang="ja-JP" dirty="0" smtClean="0">
                <a:solidFill>
                  <a:srgbClr val="FF0000"/>
                </a:solidFill>
              </a:rPr>
              <a:t>, </a:t>
            </a:r>
            <a:r>
              <a:rPr lang="en-US" altLang="ja-JP" i="1" dirty="0" smtClean="0">
                <a:solidFill>
                  <a:srgbClr val="FF0000"/>
                </a:solidFill>
              </a:rPr>
              <a:t>t </a:t>
            </a:r>
            <a:r>
              <a:rPr kumimoji="1" lang="ja-JP" altLang="en-US" dirty="0" smtClean="0">
                <a:solidFill>
                  <a:srgbClr val="FF0000"/>
                </a:solidFill>
              </a:rPr>
              <a:t>間の一致制約に対する</a:t>
            </a:r>
            <a:endParaRPr kumimoji="1" lang="en-US" altLang="ja-JP" dirty="0" smtClean="0">
              <a:solidFill>
                <a:srgbClr val="FF0000"/>
              </a:solidFill>
            </a:endParaRPr>
          </a:p>
          <a:p>
            <a:pPr algn="ctr"/>
            <a:r>
              <a:rPr lang="ja-JP" altLang="en-US" dirty="0">
                <a:solidFill>
                  <a:srgbClr val="FF0000"/>
                </a:solidFill>
              </a:rPr>
              <a:t>ラグランジュ乗数</a:t>
            </a:r>
            <a:endParaRPr kumimoji="1" lang="ja-JP" altLang="en-US" dirty="0">
              <a:solidFill>
                <a:srgbClr val="FF0000"/>
              </a:solidFill>
            </a:endParaRPr>
          </a:p>
        </p:txBody>
      </p:sp>
      <p:graphicFrame>
        <p:nvGraphicFramePr>
          <p:cNvPr id="9" name="オブジェクト 8"/>
          <p:cNvGraphicFramePr>
            <a:graphicFrameLocks noChangeAspect="1"/>
          </p:cNvGraphicFramePr>
          <p:nvPr>
            <p:extLst>
              <p:ext uri="{D42A27DB-BD31-4B8C-83A1-F6EECF244321}">
                <p14:modId xmlns:p14="http://schemas.microsoft.com/office/powerpoint/2010/main" val="2850868171"/>
              </p:ext>
            </p:extLst>
          </p:nvPr>
        </p:nvGraphicFramePr>
        <p:xfrm>
          <a:off x="6547933" y="4333781"/>
          <a:ext cx="798538" cy="609128"/>
        </p:xfrm>
        <a:graphic>
          <a:graphicData uri="http://schemas.openxmlformats.org/presentationml/2006/ole">
            <mc:AlternateContent xmlns:mc="http://schemas.openxmlformats.org/markup-compatibility/2006">
              <mc:Choice xmlns:v="urn:schemas-microsoft-com:vml" Requires="v">
                <p:oleObj spid="_x0000_s10699" name="数式" r:id="rId8" imgW="317160" imgH="241200" progId="Equation.3">
                  <p:embed/>
                </p:oleObj>
              </mc:Choice>
              <mc:Fallback>
                <p:oleObj name="数式" r:id="rId8" imgW="317160" imgH="241200" progId="Equation.3">
                  <p:embed/>
                  <p:pic>
                    <p:nvPicPr>
                      <p:cNvPr id="0" name="オブジェクト 3"/>
                      <p:cNvPicPr>
                        <a:picLocks noChangeAspect="1" noChangeArrowheads="1"/>
                      </p:cNvPicPr>
                      <p:nvPr/>
                    </p:nvPicPr>
                    <p:blipFill>
                      <a:blip r:embed="rId9"/>
                      <a:srcRect/>
                      <a:stretch>
                        <a:fillRect/>
                      </a:stretch>
                    </p:blipFill>
                    <p:spPr bwMode="auto">
                      <a:xfrm>
                        <a:off x="6547933" y="4333781"/>
                        <a:ext cx="798538" cy="609128"/>
                      </a:xfrm>
                      <a:prstGeom prst="rect">
                        <a:avLst/>
                      </a:prstGeom>
                      <a:noFill/>
                      <a:ln>
                        <a:solidFill>
                          <a:srgbClr val="FF0000"/>
                        </a:solidFill>
                      </a:ln>
                    </p:spPr>
                  </p:pic>
                </p:oleObj>
              </mc:Fallback>
            </mc:AlternateContent>
          </a:graphicData>
        </a:graphic>
      </p:graphicFrame>
      <p:graphicFrame>
        <p:nvGraphicFramePr>
          <p:cNvPr id="10" name="オブジェクト 9"/>
          <p:cNvGraphicFramePr>
            <a:graphicFrameLocks noChangeAspect="1"/>
          </p:cNvGraphicFramePr>
          <p:nvPr>
            <p:extLst>
              <p:ext uri="{D42A27DB-BD31-4B8C-83A1-F6EECF244321}">
                <p14:modId xmlns:p14="http://schemas.microsoft.com/office/powerpoint/2010/main" val="3890619346"/>
              </p:ext>
            </p:extLst>
          </p:nvPr>
        </p:nvGraphicFramePr>
        <p:xfrm>
          <a:off x="7421563" y="4411663"/>
          <a:ext cx="701675" cy="449262"/>
        </p:xfrm>
        <a:graphic>
          <a:graphicData uri="http://schemas.openxmlformats.org/presentationml/2006/ole">
            <mc:AlternateContent xmlns:mc="http://schemas.openxmlformats.org/markup-compatibility/2006">
              <mc:Choice xmlns:v="urn:schemas-microsoft-com:vml" Requires="v">
                <p:oleObj spid="_x0000_s10700" name="数式" r:id="rId10" imgW="279360" imgH="177480" progId="Equation.3">
                  <p:embed/>
                </p:oleObj>
              </mc:Choice>
              <mc:Fallback>
                <p:oleObj name="数式" r:id="rId10" imgW="279360" imgH="177480" progId="Equation.3">
                  <p:embed/>
                  <p:pic>
                    <p:nvPicPr>
                      <p:cNvPr id="0" name="オブジェクト 8"/>
                      <p:cNvPicPr>
                        <a:picLocks noChangeAspect="1" noChangeArrowheads="1"/>
                      </p:cNvPicPr>
                      <p:nvPr/>
                    </p:nvPicPr>
                    <p:blipFill>
                      <a:blip r:embed="rId11"/>
                      <a:srcRect/>
                      <a:stretch>
                        <a:fillRect/>
                      </a:stretch>
                    </p:blipFill>
                    <p:spPr bwMode="auto">
                      <a:xfrm>
                        <a:off x="7421563" y="4411663"/>
                        <a:ext cx="701675" cy="449262"/>
                      </a:xfrm>
                      <a:prstGeom prst="rect">
                        <a:avLst/>
                      </a:prstGeom>
                      <a:noFill/>
                      <a:ln w="9525">
                        <a:noFill/>
                        <a:miter lim="800000"/>
                        <a:headEnd/>
                        <a:tailEnd/>
                      </a:ln>
                    </p:spPr>
                  </p:pic>
                </p:oleObj>
              </mc:Fallback>
            </mc:AlternateContent>
          </a:graphicData>
        </a:graphic>
      </p:graphicFrame>
    </p:spTree>
    <p:extLst>
      <p:ext uri="{BB962C8B-B14F-4D97-AF65-F5344CB8AC3E}">
        <p14:creationId xmlns:p14="http://schemas.microsoft.com/office/powerpoint/2010/main" val="26413452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目次</a:t>
            </a:r>
            <a:endParaRPr kumimoji="1" lang="ja-JP" altLang="en-US" dirty="0"/>
          </a:p>
        </p:txBody>
      </p:sp>
      <p:sp>
        <p:nvSpPr>
          <p:cNvPr id="3" name="コンテンツ プレースホルダー 2"/>
          <p:cNvSpPr>
            <a:spLocks noGrp="1"/>
          </p:cNvSpPr>
          <p:nvPr>
            <p:ph idx="1"/>
          </p:nvPr>
        </p:nvSpPr>
        <p:spPr>
          <a:xfrm>
            <a:off x="228600" y="1268700"/>
            <a:ext cx="8686800" cy="5112628"/>
          </a:xfrm>
        </p:spPr>
        <p:txBody>
          <a:bodyPr>
            <a:normAutofit/>
          </a:bodyPr>
          <a:lstStyle/>
          <a:p>
            <a:r>
              <a:rPr kumimoji="1" lang="ja-JP" altLang="en-US" dirty="0" smtClean="0"/>
              <a:t>研究の背景と目的</a:t>
            </a:r>
            <a:endParaRPr kumimoji="1" lang="en-US" altLang="ja-JP" dirty="0" smtClean="0"/>
          </a:p>
          <a:p>
            <a:r>
              <a:rPr lang="ja-JP" altLang="en-US" dirty="0"/>
              <a:t>充足可能性判定問題（</a:t>
            </a:r>
            <a:r>
              <a:rPr lang="en-US" altLang="ja-JP" dirty="0"/>
              <a:t>SAT</a:t>
            </a:r>
            <a:r>
              <a:rPr lang="ja-JP" altLang="en-US" dirty="0"/>
              <a:t>問題）</a:t>
            </a:r>
            <a:endParaRPr lang="en-US" altLang="ja-JP" dirty="0"/>
          </a:p>
          <a:p>
            <a:r>
              <a:rPr kumimoji="1" lang="ja-JP" altLang="en-US" dirty="0" smtClean="0"/>
              <a:t>最大充足化問題（</a:t>
            </a:r>
            <a:r>
              <a:rPr kumimoji="1" lang="en-US" altLang="ja-JP" dirty="0" smtClean="0"/>
              <a:t>Max-SAT</a:t>
            </a:r>
            <a:r>
              <a:rPr kumimoji="1" lang="ja-JP" altLang="en-US" dirty="0" smtClean="0"/>
              <a:t>問題）</a:t>
            </a:r>
            <a:endParaRPr kumimoji="1" lang="en-US" altLang="ja-JP" dirty="0" smtClean="0"/>
          </a:p>
          <a:p>
            <a:r>
              <a:rPr lang="en-US" altLang="ja-JP" dirty="0"/>
              <a:t>Multi-</a:t>
            </a:r>
            <a:r>
              <a:rPr lang="en-US" altLang="ja-JP" dirty="0" err="1"/>
              <a:t>MaxSAT</a:t>
            </a:r>
            <a:endParaRPr kumimoji="1" lang="en-US" altLang="ja-JP" dirty="0" smtClean="0"/>
          </a:p>
          <a:p>
            <a:r>
              <a:rPr lang="ja-JP" altLang="en-US" dirty="0" smtClean="0"/>
              <a:t>実験</a:t>
            </a:r>
            <a:endParaRPr lang="en-US" altLang="ja-JP" dirty="0" smtClean="0"/>
          </a:p>
          <a:p>
            <a:r>
              <a:rPr lang="ja-JP" altLang="en-US" dirty="0"/>
              <a:t>既知の問題</a:t>
            </a:r>
            <a:endParaRPr lang="en-US" altLang="ja-JP" dirty="0" smtClean="0"/>
          </a:p>
          <a:p>
            <a:r>
              <a:rPr lang="ja-JP" altLang="en-US" dirty="0" smtClean="0"/>
              <a:t>まとめと</a:t>
            </a:r>
            <a:r>
              <a:rPr kumimoji="1" lang="ja-JP" altLang="en-US" dirty="0" smtClean="0"/>
              <a:t>今後</a:t>
            </a:r>
            <a:r>
              <a:rPr kumimoji="1" lang="ja-JP" altLang="en-US" dirty="0"/>
              <a:t>の課題</a:t>
            </a:r>
          </a:p>
        </p:txBody>
      </p:sp>
    </p:spTree>
    <p:extLst>
      <p:ext uri="{BB962C8B-B14F-4D97-AF65-F5344CB8AC3E}">
        <p14:creationId xmlns:p14="http://schemas.microsoft.com/office/powerpoint/2010/main" val="9072720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Multi-</a:t>
            </a:r>
            <a:r>
              <a:rPr kumimoji="1" lang="en-US" altLang="ja-JP" dirty="0" err="1" smtClean="0"/>
              <a:t>MaxSAT</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ラグランジュ分解</a:t>
            </a:r>
            <a:endParaRPr kumimoji="1" lang="en-US" altLang="ja-JP" dirty="0" smtClean="0"/>
          </a:p>
          <a:p>
            <a:pPr lvl="1"/>
            <a:r>
              <a:rPr lang="ja-JP" altLang="en-US" dirty="0"/>
              <a:t>部分問題毎</a:t>
            </a:r>
            <a:r>
              <a:rPr lang="ja-JP" altLang="en-US" dirty="0" smtClean="0"/>
              <a:t>に分解</a:t>
            </a:r>
            <a:endParaRPr kumimoji="1" lang="ja-JP" altLang="en-US" dirty="0"/>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1418394542"/>
              </p:ext>
            </p:extLst>
          </p:nvPr>
        </p:nvGraphicFramePr>
        <p:xfrm>
          <a:off x="2013545" y="2420888"/>
          <a:ext cx="4614862" cy="895350"/>
        </p:xfrm>
        <a:graphic>
          <a:graphicData uri="http://schemas.openxmlformats.org/presentationml/2006/ole">
            <mc:AlternateContent xmlns:mc="http://schemas.openxmlformats.org/markup-compatibility/2006">
              <mc:Choice xmlns:v="urn:schemas-microsoft-com:vml" Requires="v">
                <p:oleObj spid="_x0000_s54434" name="数式" r:id="rId3" imgW="2489040" imgH="482400" progId="Equation.3">
                  <p:embed/>
                </p:oleObj>
              </mc:Choice>
              <mc:Fallback>
                <p:oleObj name="数式" r:id="rId3" imgW="2489040" imgH="482400" progId="Equation.3">
                  <p:embed/>
                  <p:pic>
                    <p:nvPicPr>
                      <p:cNvPr id="0" name=""/>
                      <p:cNvPicPr>
                        <a:picLocks noChangeAspect="1" noChangeArrowheads="1"/>
                      </p:cNvPicPr>
                      <p:nvPr/>
                    </p:nvPicPr>
                    <p:blipFill>
                      <a:blip r:embed="rId4"/>
                      <a:srcRect/>
                      <a:stretch>
                        <a:fillRect/>
                      </a:stretch>
                    </p:blipFill>
                    <p:spPr bwMode="auto">
                      <a:xfrm>
                        <a:off x="2013545" y="2420888"/>
                        <a:ext cx="4614862" cy="895350"/>
                      </a:xfrm>
                      <a:prstGeom prst="rect">
                        <a:avLst/>
                      </a:prstGeom>
                      <a:noFill/>
                      <a:ln>
                        <a:solidFill>
                          <a:schemeClr val="tx1"/>
                        </a:solidFill>
                      </a:ln>
                    </p:spPr>
                  </p:pic>
                </p:oleObj>
              </mc:Fallback>
            </mc:AlternateContent>
          </a:graphicData>
        </a:graphic>
      </p:graphicFrame>
      <p:graphicFrame>
        <p:nvGraphicFramePr>
          <p:cNvPr id="6" name="オブジェクト 5"/>
          <p:cNvGraphicFramePr>
            <a:graphicFrameLocks noChangeAspect="1"/>
          </p:cNvGraphicFramePr>
          <p:nvPr>
            <p:extLst>
              <p:ext uri="{D42A27DB-BD31-4B8C-83A1-F6EECF244321}">
                <p14:modId xmlns:p14="http://schemas.microsoft.com/office/powerpoint/2010/main" val="4032977249"/>
              </p:ext>
            </p:extLst>
          </p:nvPr>
        </p:nvGraphicFramePr>
        <p:xfrm>
          <a:off x="2013545" y="3501008"/>
          <a:ext cx="4779962" cy="895350"/>
        </p:xfrm>
        <a:graphic>
          <a:graphicData uri="http://schemas.openxmlformats.org/presentationml/2006/ole">
            <mc:AlternateContent xmlns:mc="http://schemas.openxmlformats.org/markup-compatibility/2006">
              <mc:Choice xmlns:v="urn:schemas-microsoft-com:vml" Requires="v">
                <p:oleObj spid="_x0000_s54435" name="数式" r:id="rId5" imgW="2577960" imgH="482400" progId="Equation.3">
                  <p:embed/>
                </p:oleObj>
              </mc:Choice>
              <mc:Fallback>
                <p:oleObj name="数式" r:id="rId5" imgW="2577960" imgH="482400" progId="Equation.3">
                  <p:embed/>
                  <p:pic>
                    <p:nvPicPr>
                      <p:cNvPr id="0" name=""/>
                      <p:cNvPicPr>
                        <a:picLocks noChangeAspect="1" noChangeArrowheads="1"/>
                      </p:cNvPicPr>
                      <p:nvPr/>
                    </p:nvPicPr>
                    <p:blipFill>
                      <a:blip r:embed="rId6"/>
                      <a:srcRect/>
                      <a:stretch>
                        <a:fillRect/>
                      </a:stretch>
                    </p:blipFill>
                    <p:spPr bwMode="auto">
                      <a:xfrm>
                        <a:off x="2013545" y="3501008"/>
                        <a:ext cx="4779962" cy="895350"/>
                      </a:xfrm>
                      <a:prstGeom prst="rect">
                        <a:avLst/>
                      </a:prstGeom>
                      <a:noFill/>
                      <a:ln>
                        <a:solidFill>
                          <a:schemeClr val="tx1"/>
                        </a:solidFill>
                      </a:ln>
                    </p:spPr>
                  </p:pic>
                </p:oleObj>
              </mc:Fallback>
            </mc:AlternateContent>
          </a:graphicData>
        </a:graphic>
      </p:graphicFrame>
      <p:graphicFrame>
        <p:nvGraphicFramePr>
          <p:cNvPr id="7" name="オブジェクト 6"/>
          <p:cNvGraphicFramePr>
            <a:graphicFrameLocks noChangeAspect="1"/>
          </p:cNvGraphicFramePr>
          <p:nvPr>
            <p:extLst>
              <p:ext uri="{D42A27DB-BD31-4B8C-83A1-F6EECF244321}">
                <p14:modId xmlns:p14="http://schemas.microsoft.com/office/powerpoint/2010/main" val="4287415065"/>
              </p:ext>
            </p:extLst>
          </p:nvPr>
        </p:nvGraphicFramePr>
        <p:xfrm>
          <a:off x="2013545" y="4581525"/>
          <a:ext cx="5370512" cy="895350"/>
        </p:xfrm>
        <a:graphic>
          <a:graphicData uri="http://schemas.openxmlformats.org/presentationml/2006/ole">
            <mc:AlternateContent xmlns:mc="http://schemas.openxmlformats.org/markup-compatibility/2006">
              <mc:Choice xmlns:v="urn:schemas-microsoft-com:vml" Requires="v">
                <p:oleObj spid="_x0000_s54436" name="数式" r:id="rId7" imgW="2895480" imgH="482400" progId="Equation.3">
                  <p:embed/>
                </p:oleObj>
              </mc:Choice>
              <mc:Fallback>
                <p:oleObj name="数式" r:id="rId7" imgW="2895480" imgH="482400" progId="Equation.3">
                  <p:embed/>
                  <p:pic>
                    <p:nvPicPr>
                      <p:cNvPr id="0" name=""/>
                      <p:cNvPicPr>
                        <a:picLocks noChangeAspect="1" noChangeArrowheads="1"/>
                      </p:cNvPicPr>
                      <p:nvPr/>
                    </p:nvPicPr>
                    <p:blipFill>
                      <a:blip r:embed="rId8"/>
                      <a:srcRect/>
                      <a:stretch>
                        <a:fillRect/>
                      </a:stretch>
                    </p:blipFill>
                    <p:spPr bwMode="auto">
                      <a:xfrm>
                        <a:off x="2013545" y="4581525"/>
                        <a:ext cx="5370512" cy="895350"/>
                      </a:xfrm>
                      <a:prstGeom prst="rect">
                        <a:avLst/>
                      </a:prstGeom>
                      <a:noFill/>
                      <a:ln>
                        <a:solidFill>
                          <a:schemeClr val="tx1"/>
                        </a:solidFill>
                      </a:ln>
                    </p:spPr>
                  </p:pic>
                </p:oleObj>
              </mc:Fallback>
            </mc:AlternateContent>
          </a:graphicData>
        </a:graphic>
      </p:graphicFrame>
      <p:graphicFrame>
        <p:nvGraphicFramePr>
          <p:cNvPr id="8" name="オブジェクト 7"/>
          <p:cNvGraphicFramePr>
            <a:graphicFrameLocks noChangeAspect="1"/>
          </p:cNvGraphicFramePr>
          <p:nvPr>
            <p:extLst>
              <p:ext uri="{D42A27DB-BD31-4B8C-83A1-F6EECF244321}">
                <p14:modId xmlns:p14="http://schemas.microsoft.com/office/powerpoint/2010/main" val="1715573618"/>
              </p:ext>
            </p:extLst>
          </p:nvPr>
        </p:nvGraphicFramePr>
        <p:xfrm>
          <a:off x="2013545" y="5661025"/>
          <a:ext cx="5438775" cy="895350"/>
        </p:xfrm>
        <a:graphic>
          <a:graphicData uri="http://schemas.openxmlformats.org/presentationml/2006/ole">
            <mc:AlternateContent xmlns:mc="http://schemas.openxmlformats.org/markup-compatibility/2006">
              <mc:Choice xmlns:v="urn:schemas-microsoft-com:vml" Requires="v">
                <p:oleObj spid="_x0000_s54437" name="数式" r:id="rId9" imgW="2933640" imgH="482400" progId="Equation.3">
                  <p:embed/>
                </p:oleObj>
              </mc:Choice>
              <mc:Fallback>
                <p:oleObj name="数式" r:id="rId9" imgW="2933640" imgH="482400" progId="Equation.3">
                  <p:embed/>
                  <p:pic>
                    <p:nvPicPr>
                      <p:cNvPr id="0" name=""/>
                      <p:cNvPicPr>
                        <a:picLocks noChangeAspect="1" noChangeArrowheads="1"/>
                      </p:cNvPicPr>
                      <p:nvPr/>
                    </p:nvPicPr>
                    <p:blipFill>
                      <a:blip r:embed="rId10"/>
                      <a:srcRect/>
                      <a:stretch>
                        <a:fillRect/>
                      </a:stretch>
                    </p:blipFill>
                    <p:spPr bwMode="auto">
                      <a:xfrm>
                        <a:off x="2013545" y="5661025"/>
                        <a:ext cx="5438775" cy="895350"/>
                      </a:xfrm>
                      <a:prstGeom prst="rect">
                        <a:avLst/>
                      </a:prstGeom>
                      <a:noFill/>
                      <a:ln>
                        <a:solidFill>
                          <a:schemeClr val="tx1"/>
                        </a:solidFill>
                      </a:ln>
                    </p:spPr>
                  </p:pic>
                </p:oleObj>
              </mc:Fallback>
            </mc:AlternateContent>
          </a:graphicData>
        </a:graphic>
      </p:graphicFrame>
    </p:spTree>
    <p:extLst>
      <p:ext uri="{BB962C8B-B14F-4D97-AF65-F5344CB8AC3E}">
        <p14:creationId xmlns:p14="http://schemas.microsoft.com/office/powerpoint/2010/main" val="14791106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Multi-</a:t>
            </a:r>
            <a:r>
              <a:rPr kumimoji="1" lang="en-US" altLang="ja-JP" dirty="0" err="1" smtClean="0"/>
              <a:t>MaxSAT</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ラグランジュ分解</a:t>
            </a:r>
            <a:endParaRPr kumimoji="1" lang="en-US" altLang="ja-JP" dirty="0" smtClean="0"/>
          </a:p>
          <a:p>
            <a:pPr lvl="1"/>
            <a:r>
              <a:rPr kumimoji="1" lang="ja-JP" altLang="en-US" dirty="0" smtClean="0"/>
              <a:t>ハード節しか持っていない部分問題も，重み付き部分</a:t>
            </a:r>
            <a:r>
              <a:rPr kumimoji="1" lang="en-US" altLang="ja-JP" dirty="0" smtClean="0"/>
              <a:t>Max-SAT</a:t>
            </a:r>
            <a:r>
              <a:rPr kumimoji="1" lang="ja-JP" altLang="en-US" dirty="0" smtClean="0"/>
              <a:t>問題に帰着する</a:t>
            </a:r>
            <a:endParaRPr kumimoji="1" lang="ja-JP" altLang="en-US" dirty="0"/>
          </a:p>
        </p:txBody>
      </p:sp>
      <p:graphicFrame>
        <p:nvGraphicFramePr>
          <p:cNvPr id="7" name="オブジェクト 6"/>
          <p:cNvGraphicFramePr>
            <a:graphicFrameLocks noChangeAspect="1"/>
          </p:cNvGraphicFramePr>
          <p:nvPr>
            <p:extLst>
              <p:ext uri="{D42A27DB-BD31-4B8C-83A1-F6EECF244321}">
                <p14:modId xmlns:p14="http://schemas.microsoft.com/office/powerpoint/2010/main" val="3129681561"/>
              </p:ext>
            </p:extLst>
          </p:nvPr>
        </p:nvGraphicFramePr>
        <p:xfrm>
          <a:off x="1937792" y="3068960"/>
          <a:ext cx="5370512" cy="895350"/>
        </p:xfrm>
        <a:graphic>
          <a:graphicData uri="http://schemas.openxmlformats.org/presentationml/2006/ole">
            <mc:AlternateContent xmlns:mc="http://schemas.openxmlformats.org/markup-compatibility/2006">
              <mc:Choice xmlns:v="urn:schemas-microsoft-com:vml" Requires="v">
                <p:oleObj spid="_x0000_s55382" name="数式" r:id="rId3" imgW="2895480" imgH="482400" progId="Equation.3">
                  <p:embed/>
                </p:oleObj>
              </mc:Choice>
              <mc:Fallback>
                <p:oleObj name="数式" r:id="rId3" imgW="2895480" imgH="482400" progId="Equation.3">
                  <p:embed/>
                  <p:pic>
                    <p:nvPicPr>
                      <p:cNvPr id="0" name=""/>
                      <p:cNvPicPr>
                        <a:picLocks noChangeAspect="1" noChangeArrowheads="1"/>
                      </p:cNvPicPr>
                      <p:nvPr/>
                    </p:nvPicPr>
                    <p:blipFill>
                      <a:blip r:embed="rId4"/>
                      <a:srcRect/>
                      <a:stretch>
                        <a:fillRect/>
                      </a:stretch>
                    </p:blipFill>
                    <p:spPr bwMode="auto">
                      <a:xfrm>
                        <a:off x="1937792" y="3068960"/>
                        <a:ext cx="5370512" cy="895350"/>
                      </a:xfrm>
                      <a:prstGeom prst="rect">
                        <a:avLst/>
                      </a:prstGeom>
                      <a:noFill/>
                      <a:ln>
                        <a:solidFill>
                          <a:schemeClr val="tx1"/>
                        </a:solidFill>
                      </a:ln>
                    </p:spPr>
                  </p:pic>
                </p:oleObj>
              </mc:Fallback>
            </mc:AlternateContent>
          </a:graphicData>
        </a:graphic>
      </p:graphicFrame>
      <p:graphicFrame>
        <p:nvGraphicFramePr>
          <p:cNvPr id="5" name="オブジェクト 4"/>
          <p:cNvGraphicFramePr>
            <a:graphicFrameLocks noChangeAspect="1"/>
          </p:cNvGraphicFramePr>
          <p:nvPr>
            <p:extLst>
              <p:ext uri="{D42A27DB-BD31-4B8C-83A1-F6EECF244321}">
                <p14:modId xmlns:p14="http://schemas.microsoft.com/office/powerpoint/2010/main" val="2320269698"/>
              </p:ext>
            </p:extLst>
          </p:nvPr>
        </p:nvGraphicFramePr>
        <p:xfrm>
          <a:off x="1475656" y="4686300"/>
          <a:ext cx="6405563" cy="1838325"/>
        </p:xfrm>
        <a:graphic>
          <a:graphicData uri="http://schemas.openxmlformats.org/presentationml/2006/ole">
            <mc:AlternateContent xmlns:mc="http://schemas.openxmlformats.org/markup-compatibility/2006">
              <mc:Choice xmlns:v="urn:schemas-microsoft-com:vml" Requires="v">
                <p:oleObj spid="_x0000_s55383" name="数式" r:id="rId5" imgW="3454200" imgH="990360" progId="Equation.3">
                  <p:embed/>
                </p:oleObj>
              </mc:Choice>
              <mc:Fallback>
                <p:oleObj name="数式" r:id="rId5" imgW="3454200" imgH="990360" progId="Equation.3">
                  <p:embed/>
                  <p:pic>
                    <p:nvPicPr>
                      <p:cNvPr id="0" name="オブジェクト 6"/>
                      <p:cNvPicPr>
                        <a:picLocks noChangeAspect="1" noChangeArrowheads="1"/>
                      </p:cNvPicPr>
                      <p:nvPr/>
                    </p:nvPicPr>
                    <p:blipFill>
                      <a:blip r:embed="rId6"/>
                      <a:srcRect/>
                      <a:stretch>
                        <a:fillRect/>
                      </a:stretch>
                    </p:blipFill>
                    <p:spPr bwMode="auto">
                      <a:xfrm>
                        <a:off x="1475656" y="4686300"/>
                        <a:ext cx="6405563" cy="1838325"/>
                      </a:xfrm>
                      <a:prstGeom prst="rect">
                        <a:avLst/>
                      </a:prstGeom>
                      <a:noFill/>
                      <a:ln w="9525">
                        <a:solidFill>
                          <a:srgbClr val="FF0000"/>
                        </a:solidFill>
                        <a:miter lim="800000"/>
                        <a:headEnd/>
                        <a:tailEnd/>
                      </a:ln>
                    </p:spPr>
                  </p:pic>
                </p:oleObj>
              </mc:Fallback>
            </mc:AlternateContent>
          </a:graphicData>
        </a:graphic>
      </p:graphicFrame>
      <p:sp>
        <p:nvSpPr>
          <p:cNvPr id="9" name="下矢印 8"/>
          <p:cNvSpPr/>
          <p:nvPr/>
        </p:nvSpPr>
        <p:spPr>
          <a:xfrm>
            <a:off x="4352231" y="4078818"/>
            <a:ext cx="576064"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164341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Multi-</a:t>
            </a:r>
            <a:r>
              <a:rPr kumimoji="1" lang="en-US" altLang="ja-JP" dirty="0" err="1" smtClean="0"/>
              <a:t>MaxSAT</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ラグランジュ分解</a:t>
            </a:r>
            <a:endParaRPr kumimoji="1" lang="en-US" altLang="ja-JP" dirty="0" smtClean="0"/>
          </a:p>
          <a:p>
            <a:pPr lvl="1"/>
            <a:r>
              <a:rPr lang="ja-JP" altLang="en-US" dirty="0" smtClean="0"/>
              <a:t>一致制約 → ラグランジュ乗数のネットワーク</a:t>
            </a:r>
            <a:endParaRPr kumimoji="1" lang="ja-JP" altLang="en-US" dirty="0"/>
          </a:p>
        </p:txBody>
      </p:sp>
      <p:cxnSp>
        <p:nvCxnSpPr>
          <p:cNvPr id="66" name="直線コネクタ 65"/>
          <p:cNvCxnSpPr/>
          <p:nvPr/>
        </p:nvCxnSpPr>
        <p:spPr>
          <a:xfrm flipH="1">
            <a:off x="971600" y="6484694"/>
            <a:ext cx="720080" cy="0"/>
          </a:xfrm>
          <a:prstGeom prst="line">
            <a:avLst/>
          </a:prstGeom>
          <a:ln w="76200" cap="rnd">
            <a:solidFill>
              <a:srgbClr val="FFC000"/>
            </a:solidFill>
          </a:ln>
        </p:spPr>
        <p:style>
          <a:lnRef idx="1">
            <a:schemeClr val="accent1"/>
          </a:lnRef>
          <a:fillRef idx="0">
            <a:schemeClr val="accent1"/>
          </a:fillRef>
          <a:effectRef idx="0">
            <a:schemeClr val="accent1"/>
          </a:effectRef>
          <a:fontRef idx="minor">
            <a:schemeClr val="tx1"/>
          </a:fontRef>
        </p:style>
      </p:cxnSp>
      <p:sp>
        <p:nvSpPr>
          <p:cNvPr id="67" name="テキスト ボックス 66"/>
          <p:cNvSpPr txBox="1"/>
          <p:nvPr/>
        </p:nvSpPr>
        <p:spPr>
          <a:xfrm>
            <a:off x="1691680" y="6300028"/>
            <a:ext cx="2877711" cy="369332"/>
          </a:xfrm>
          <a:prstGeom prst="rect">
            <a:avLst/>
          </a:prstGeom>
          <a:noFill/>
        </p:spPr>
        <p:txBody>
          <a:bodyPr wrap="none" rtlCol="0">
            <a:spAutoFit/>
          </a:bodyPr>
          <a:lstStyle/>
          <a:p>
            <a:r>
              <a:rPr kumimoji="1" lang="en-US" altLang="ja-JP" i="1" dirty="0" smtClean="0"/>
              <a:t>x</a:t>
            </a:r>
            <a:r>
              <a:rPr kumimoji="1" lang="en-US" altLang="ja-JP" baseline="-25000" dirty="0" smtClean="0"/>
              <a:t>1</a:t>
            </a:r>
            <a:r>
              <a:rPr kumimoji="1" lang="ja-JP" altLang="en-US" dirty="0" smtClean="0"/>
              <a:t>に関するラグランジュ乗数</a:t>
            </a:r>
            <a:endParaRPr kumimoji="1" lang="ja-JP" altLang="en-US" dirty="0"/>
          </a:p>
        </p:txBody>
      </p:sp>
      <p:cxnSp>
        <p:nvCxnSpPr>
          <p:cNvPr id="68" name="直線コネクタ 67"/>
          <p:cNvCxnSpPr/>
          <p:nvPr/>
        </p:nvCxnSpPr>
        <p:spPr>
          <a:xfrm flipH="1">
            <a:off x="4860032" y="6484694"/>
            <a:ext cx="720080" cy="0"/>
          </a:xfrm>
          <a:prstGeom prst="line">
            <a:avLst/>
          </a:prstGeom>
          <a:ln w="76200" cap="rnd">
            <a:solidFill>
              <a:srgbClr val="0070C0"/>
            </a:solidFill>
          </a:ln>
        </p:spPr>
        <p:style>
          <a:lnRef idx="1">
            <a:schemeClr val="accent1"/>
          </a:lnRef>
          <a:fillRef idx="0">
            <a:schemeClr val="accent1"/>
          </a:fillRef>
          <a:effectRef idx="0">
            <a:schemeClr val="accent1"/>
          </a:effectRef>
          <a:fontRef idx="minor">
            <a:schemeClr val="tx1"/>
          </a:fontRef>
        </p:style>
      </p:cxnSp>
      <p:sp>
        <p:nvSpPr>
          <p:cNvPr id="69" name="テキスト ボックス 68"/>
          <p:cNvSpPr txBox="1"/>
          <p:nvPr/>
        </p:nvSpPr>
        <p:spPr>
          <a:xfrm>
            <a:off x="5580112" y="6300028"/>
            <a:ext cx="2877711" cy="369332"/>
          </a:xfrm>
          <a:prstGeom prst="rect">
            <a:avLst/>
          </a:prstGeom>
          <a:noFill/>
        </p:spPr>
        <p:txBody>
          <a:bodyPr wrap="none" rtlCol="0">
            <a:spAutoFit/>
          </a:bodyPr>
          <a:lstStyle/>
          <a:p>
            <a:r>
              <a:rPr kumimoji="1" lang="en-US" altLang="ja-JP" i="1" dirty="0" smtClean="0"/>
              <a:t>x</a:t>
            </a:r>
            <a:r>
              <a:rPr lang="en-US" altLang="ja-JP" baseline="-25000" dirty="0"/>
              <a:t>2</a:t>
            </a:r>
            <a:r>
              <a:rPr kumimoji="1" lang="ja-JP" altLang="en-US" dirty="0" smtClean="0"/>
              <a:t>に関するラグランジュ乗数</a:t>
            </a:r>
            <a:endParaRPr kumimoji="1" lang="ja-JP" altLang="en-US" dirty="0"/>
          </a:p>
        </p:txBody>
      </p:sp>
      <p:sp>
        <p:nvSpPr>
          <p:cNvPr id="50" name="角丸四角形 49"/>
          <p:cNvSpPr/>
          <p:nvPr/>
        </p:nvSpPr>
        <p:spPr>
          <a:xfrm>
            <a:off x="1979712" y="2843690"/>
            <a:ext cx="1582655" cy="1080000"/>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テキスト ボックス 50"/>
          <p:cNvSpPr txBox="1"/>
          <p:nvPr/>
        </p:nvSpPr>
        <p:spPr>
          <a:xfrm>
            <a:off x="1870792" y="2474358"/>
            <a:ext cx="1800493" cy="369332"/>
          </a:xfrm>
          <a:prstGeom prst="rect">
            <a:avLst/>
          </a:prstGeom>
          <a:noFill/>
        </p:spPr>
        <p:txBody>
          <a:bodyPr wrap="none" rtlCol="0">
            <a:spAutoFit/>
          </a:bodyPr>
          <a:lstStyle/>
          <a:p>
            <a:r>
              <a:rPr kumimoji="1" lang="ja-JP" altLang="en-US" dirty="0" smtClean="0"/>
              <a:t>部分問題</a:t>
            </a:r>
            <a:r>
              <a:rPr kumimoji="1" lang="en-US" altLang="ja-JP" dirty="0" smtClean="0"/>
              <a:t>1</a:t>
            </a:r>
            <a:r>
              <a:rPr kumimoji="1" lang="ja-JP" altLang="en-US" dirty="0" smtClean="0"/>
              <a:t>（節</a:t>
            </a:r>
            <a:r>
              <a:rPr kumimoji="1" lang="en-US" altLang="ja-JP" dirty="0" smtClean="0"/>
              <a:t>1</a:t>
            </a:r>
            <a:r>
              <a:rPr kumimoji="1" lang="ja-JP" altLang="en-US" dirty="0" smtClean="0"/>
              <a:t>）</a:t>
            </a:r>
            <a:endParaRPr kumimoji="1" lang="ja-JP" altLang="en-US" dirty="0"/>
          </a:p>
        </p:txBody>
      </p:sp>
      <p:sp>
        <p:nvSpPr>
          <p:cNvPr id="54" name="角丸四角形 53"/>
          <p:cNvSpPr/>
          <p:nvPr/>
        </p:nvSpPr>
        <p:spPr>
          <a:xfrm>
            <a:off x="5508466" y="2843764"/>
            <a:ext cx="1582654" cy="1080000"/>
          </a:xfrm>
          <a:prstGeom prst="round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テキスト ボックス 54"/>
          <p:cNvSpPr txBox="1"/>
          <p:nvPr/>
        </p:nvSpPr>
        <p:spPr>
          <a:xfrm>
            <a:off x="5399546" y="2474358"/>
            <a:ext cx="1800493" cy="369332"/>
          </a:xfrm>
          <a:prstGeom prst="rect">
            <a:avLst/>
          </a:prstGeom>
          <a:noFill/>
        </p:spPr>
        <p:txBody>
          <a:bodyPr wrap="none" rtlCol="0">
            <a:spAutoFit/>
          </a:bodyPr>
          <a:lstStyle/>
          <a:p>
            <a:r>
              <a:rPr kumimoji="1" lang="ja-JP" altLang="en-US" dirty="0" smtClean="0"/>
              <a:t>部分問題</a:t>
            </a:r>
            <a:r>
              <a:rPr kumimoji="1" lang="en-US" altLang="ja-JP" dirty="0" smtClean="0"/>
              <a:t>2</a:t>
            </a:r>
            <a:r>
              <a:rPr kumimoji="1" lang="ja-JP" altLang="en-US" dirty="0" smtClean="0"/>
              <a:t>（節</a:t>
            </a:r>
            <a:r>
              <a:rPr kumimoji="1" lang="en-US" altLang="ja-JP" dirty="0" smtClean="0"/>
              <a:t>2</a:t>
            </a:r>
            <a:r>
              <a:rPr kumimoji="1" lang="ja-JP" altLang="en-US" dirty="0" smtClean="0"/>
              <a:t>）</a:t>
            </a:r>
            <a:endParaRPr kumimoji="1" lang="ja-JP" altLang="en-US" dirty="0"/>
          </a:p>
        </p:txBody>
      </p:sp>
      <p:sp>
        <p:nvSpPr>
          <p:cNvPr id="58" name="角丸四角形 57"/>
          <p:cNvSpPr/>
          <p:nvPr/>
        </p:nvSpPr>
        <p:spPr>
          <a:xfrm>
            <a:off x="1979712" y="4709504"/>
            <a:ext cx="1582655" cy="1080000"/>
          </a:xfrm>
          <a:prstGeom prst="roundRect">
            <a:avLst/>
          </a:prstGeom>
          <a:solidFill>
            <a:schemeClr val="accent3">
              <a:lumMod val="20000"/>
              <a:lumOff val="8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テキスト ボックス 58"/>
          <p:cNvSpPr txBox="1"/>
          <p:nvPr/>
        </p:nvSpPr>
        <p:spPr>
          <a:xfrm>
            <a:off x="1870793" y="5789504"/>
            <a:ext cx="1800493" cy="369332"/>
          </a:xfrm>
          <a:prstGeom prst="rect">
            <a:avLst/>
          </a:prstGeom>
          <a:noFill/>
        </p:spPr>
        <p:txBody>
          <a:bodyPr wrap="none" rtlCol="0">
            <a:spAutoFit/>
          </a:bodyPr>
          <a:lstStyle/>
          <a:p>
            <a:r>
              <a:rPr kumimoji="1" lang="ja-JP" altLang="en-US" dirty="0" smtClean="0"/>
              <a:t>部分問題</a:t>
            </a:r>
            <a:r>
              <a:rPr kumimoji="1" lang="en-US" altLang="ja-JP" dirty="0" smtClean="0"/>
              <a:t>3</a:t>
            </a:r>
            <a:r>
              <a:rPr kumimoji="1" lang="ja-JP" altLang="en-US" dirty="0" smtClean="0"/>
              <a:t>（節</a:t>
            </a:r>
            <a:r>
              <a:rPr kumimoji="1" lang="en-US" altLang="ja-JP" dirty="0" smtClean="0"/>
              <a:t>3</a:t>
            </a:r>
            <a:r>
              <a:rPr kumimoji="1" lang="ja-JP" altLang="en-US" dirty="0" smtClean="0"/>
              <a:t>）</a:t>
            </a:r>
            <a:endParaRPr kumimoji="1" lang="ja-JP" altLang="en-US" dirty="0"/>
          </a:p>
        </p:txBody>
      </p:sp>
      <p:sp>
        <p:nvSpPr>
          <p:cNvPr id="61" name="角丸四角形 60"/>
          <p:cNvSpPr/>
          <p:nvPr/>
        </p:nvSpPr>
        <p:spPr>
          <a:xfrm>
            <a:off x="5508465" y="4709578"/>
            <a:ext cx="1582655" cy="1080000"/>
          </a:xfrm>
          <a:prstGeom prst="roundRect">
            <a:avLst/>
          </a:prstGeom>
          <a:solidFill>
            <a:schemeClr val="accent4">
              <a:lumMod val="20000"/>
              <a:lumOff val="8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テキスト ボックス 69"/>
          <p:cNvSpPr txBox="1"/>
          <p:nvPr/>
        </p:nvSpPr>
        <p:spPr>
          <a:xfrm>
            <a:off x="5399546" y="5789228"/>
            <a:ext cx="1800493" cy="369332"/>
          </a:xfrm>
          <a:prstGeom prst="rect">
            <a:avLst/>
          </a:prstGeom>
          <a:noFill/>
        </p:spPr>
        <p:txBody>
          <a:bodyPr wrap="none" rtlCol="0">
            <a:spAutoFit/>
          </a:bodyPr>
          <a:lstStyle/>
          <a:p>
            <a:r>
              <a:rPr kumimoji="1" lang="ja-JP" altLang="en-US" dirty="0" smtClean="0"/>
              <a:t>部分問題</a:t>
            </a:r>
            <a:r>
              <a:rPr kumimoji="1" lang="en-US" altLang="ja-JP" dirty="0" smtClean="0"/>
              <a:t>4</a:t>
            </a:r>
            <a:r>
              <a:rPr kumimoji="1" lang="ja-JP" altLang="en-US" dirty="0" smtClean="0"/>
              <a:t>（節</a:t>
            </a:r>
            <a:r>
              <a:rPr kumimoji="1" lang="en-US" altLang="ja-JP" dirty="0" smtClean="0"/>
              <a:t>4</a:t>
            </a:r>
            <a:r>
              <a:rPr kumimoji="1" lang="ja-JP" altLang="en-US" dirty="0" smtClean="0"/>
              <a:t>）</a:t>
            </a:r>
            <a:endParaRPr kumimoji="1" lang="ja-JP" altLang="en-US" dirty="0"/>
          </a:p>
        </p:txBody>
      </p:sp>
      <p:graphicFrame>
        <p:nvGraphicFramePr>
          <p:cNvPr id="71" name="オブジェクト 70"/>
          <p:cNvGraphicFramePr>
            <a:graphicFrameLocks noChangeAspect="1"/>
          </p:cNvGraphicFramePr>
          <p:nvPr>
            <p:extLst>
              <p:ext uri="{D42A27DB-BD31-4B8C-83A1-F6EECF244321}">
                <p14:modId xmlns:p14="http://schemas.microsoft.com/office/powerpoint/2010/main" val="1175899463"/>
              </p:ext>
            </p:extLst>
          </p:nvPr>
        </p:nvGraphicFramePr>
        <p:xfrm>
          <a:off x="2483768" y="3113088"/>
          <a:ext cx="628650" cy="541337"/>
        </p:xfrm>
        <a:graphic>
          <a:graphicData uri="http://schemas.openxmlformats.org/presentationml/2006/ole">
            <mc:AlternateContent xmlns:mc="http://schemas.openxmlformats.org/markup-compatibility/2006">
              <mc:Choice xmlns:v="urn:schemas-microsoft-com:vml" Requires="v">
                <p:oleObj spid="_x0000_s14306" name="数式" r:id="rId4" imgW="266400" imgH="228600" progId="Equation.3">
                  <p:embed/>
                </p:oleObj>
              </mc:Choice>
              <mc:Fallback>
                <p:oleObj name="数式" r:id="rId4" imgW="266400" imgH="228600" progId="Equation.3">
                  <p:embed/>
                  <p:pic>
                    <p:nvPicPr>
                      <p:cNvPr id="0" name=""/>
                      <p:cNvPicPr>
                        <a:picLocks noChangeAspect="1" noChangeArrowheads="1"/>
                      </p:cNvPicPr>
                      <p:nvPr/>
                    </p:nvPicPr>
                    <p:blipFill>
                      <a:blip r:embed="rId5"/>
                      <a:srcRect/>
                      <a:stretch>
                        <a:fillRect/>
                      </a:stretch>
                    </p:blipFill>
                    <p:spPr bwMode="auto">
                      <a:xfrm>
                        <a:off x="2483768" y="3113088"/>
                        <a:ext cx="628650" cy="541337"/>
                      </a:xfrm>
                      <a:prstGeom prst="rect">
                        <a:avLst/>
                      </a:prstGeom>
                      <a:solidFill>
                        <a:schemeClr val="bg1"/>
                      </a:solidFill>
                      <a:ln>
                        <a:solidFill>
                          <a:schemeClr val="tx1"/>
                        </a:solidFill>
                      </a:ln>
                    </p:spPr>
                  </p:pic>
                </p:oleObj>
              </mc:Fallback>
            </mc:AlternateContent>
          </a:graphicData>
        </a:graphic>
      </p:graphicFrame>
      <p:graphicFrame>
        <p:nvGraphicFramePr>
          <p:cNvPr id="72" name="オブジェクト 71"/>
          <p:cNvGraphicFramePr>
            <a:graphicFrameLocks noChangeAspect="1"/>
          </p:cNvGraphicFramePr>
          <p:nvPr>
            <p:extLst>
              <p:ext uri="{D42A27DB-BD31-4B8C-83A1-F6EECF244321}">
                <p14:modId xmlns:p14="http://schemas.microsoft.com/office/powerpoint/2010/main" val="2479430695"/>
              </p:ext>
            </p:extLst>
          </p:nvPr>
        </p:nvGraphicFramePr>
        <p:xfrm>
          <a:off x="6097116" y="3112659"/>
          <a:ext cx="419100" cy="541337"/>
        </p:xfrm>
        <a:graphic>
          <a:graphicData uri="http://schemas.openxmlformats.org/presentationml/2006/ole">
            <mc:AlternateContent xmlns:mc="http://schemas.openxmlformats.org/markup-compatibility/2006">
              <mc:Choice xmlns:v="urn:schemas-microsoft-com:vml" Requires="v">
                <p:oleObj spid="_x0000_s14307" name="数式" r:id="rId6" imgW="177480" imgH="228600" progId="Equation.3">
                  <p:embed/>
                </p:oleObj>
              </mc:Choice>
              <mc:Fallback>
                <p:oleObj name="数式" r:id="rId6" imgW="177480" imgH="228600" progId="Equation.3">
                  <p:embed/>
                  <p:pic>
                    <p:nvPicPr>
                      <p:cNvPr id="0" name=""/>
                      <p:cNvPicPr>
                        <a:picLocks noChangeAspect="1" noChangeArrowheads="1"/>
                      </p:cNvPicPr>
                      <p:nvPr/>
                    </p:nvPicPr>
                    <p:blipFill>
                      <a:blip r:embed="rId7"/>
                      <a:srcRect/>
                      <a:stretch>
                        <a:fillRect/>
                      </a:stretch>
                    </p:blipFill>
                    <p:spPr bwMode="auto">
                      <a:xfrm>
                        <a:off x="6097116" y="3112659"/>
                        <a:ext cx="419100" cy="541337"/>
                      </a:xfrm>
                      <a:prstGeom prst="rect">
                        <a:avLst/>
                      </a:prstGeom>
                      <a:solidFill>
                        <a:schemeClr val="bg1"/>
                      </a:solidFill>
                      <a:ln w="9525">
                        <a:solidFill>
                          <a:schemeClr val="tx1"/>
                        </a:solidFill>
                        <a:miter lim="800000"/>
                        <a:headEnd/>
                        <a:tailEnd/>
                      </a:ln>
                    </p:spPr>
                  </p:pic>
                </p:oleObj>
              </mc:Fallback>
            </mc:AlternateContent>
          </a:graphicData>
        </a:graphic>
      </p:graphicFrame>
      <p:graphicFrame>
        <p:nvGraphicFramePr>
          <p:cNvPr id="73" name="オブジェクト 72"/>
          <p:cNvGraphicFramePr>
            <a:graphicFrameLocks noChangeAspect="1"/>
          </p:cNvGraphicFramePr>
          <p:nvPr>
            <p:extLst>
              <p:ext uri="{D42A27DB-BD31-4B8C-83A1-F6EECF244321}">
                <p14:modId xmlns:p14="http://schemas.microsoft.com/office/powerpoint/2010/main" val="3036876998"/>
              </p:ext>
            </p:extLst>
          </p:nvPr>
        </p:nvGraphicFramePr>
        <p:xfrm>
          <a:off x="2123728" y="5006975"/>
          <a:ext cx="1317625" cy="541338"/>
        </p:xfrm>
        <a:graphic>
          <a:graphicData uri="http://schemas.openxmlformats.org/presentationml/2006/ole">
            <mc:AlternateContent xmlns:mc="http://schemas.openxmlformats.org/markup-compatibility/2006">
              <mc:Choice xmlns:v="urn:schemas-microsoft-com:vml" Requires="v">
                <p:oleObj spid="_x0000_s14308" name="数式" r:id="rId8" imgW="558720" imgH="228600" progId="Equation.3">
                  <p:embed/>
                </p:oleObj>
              </mc:Choice>
              <mc:Fallback>
                <p:oleObj name="数式" r:id="rId8" imgW="558720" imgH="228600" progId="Equation.3">
                  <p:embed/>
                  <p:pic>
                    <p:nvPicPr>
                      <p:cNvPr id="0" name=""/>
                      <p:cNvPicPr>
                        <a:picLocks noChangeAspect="1" noChangeArrowheads="1"/>
                      </p:cNvPicPr>
                      <p:nvPr/>
                    </p:nvPicPr>
                    <p:blipFill>
                      <a:blip r:embed="rId9"/>
                      <a:srcRect/>
                      <a:stretch>
                        <a:fillRect/>
                      </a:stretch>
                    </p:blipFill>
                    <p:spPr bwMode="auto">
                      <a:xfrm>
                        <a:off x="2123728" y="5006975"/>
                        <a:ext cx="1317625" cy="541338"/>
                      </a:xfrm>
                      <a:prstGeom prst="rect">
                        <a:avLst/>
                      </a:prstGeom>
                      <a:solidFill>
                        <a:schemeClr val="bg1"/>
                      </a:solidFill>
                      <a:ln w="9525">
                        <a:solidFill>
                          <a:schemeClr val="tx1"/>
                        </a:solidFill>
                        <a:miter lim="800000"/>
                        <a:headEnd/>
                        <a:tailEnd/>
                      </a:ln>
                    </p:spPr>
                  </p:pic>
                </p:oleObj>
              </mc:Fallback>
            </mc:AlternateContent>
          </a:graphicData>
        </a:graphic>
      </p:graphicFrame>
      <p:graphicFrame>
        <p:nvGraphicFramePr>
          <p:cNvPr id="74" name="オブジェクト 73"/>
          <p:cNvGraphicFramePr>
            <a:graphicFrameLocks noChangeAspect="1"/>
          </p:cNvGraphicFramePr>
          <p:nvPr>
            <p:extLst>
              <p:ext uri="{D42A27DB-BD31-4B8C-83A1-F6EECF244321}">
                <p14:modId xmlns:p14="http://schemas.microsoft.com/office/powerpoint/2010/main" val="2061210315"/>
              </p:ext>
            </p:extLst>
          </p:nvPr>
        </p:nvGraphicFramePr>
        <p:xfrm>
          <a:off x="5745754" y="4978835"/>
          <a:ext cx="1108075" cy="541338"/>
        </p:xfrm>
        <a:graphic>
          <a:graphicData uri="http://schemas.openxmlformats.org/presentationml/2006/ole">
            <mc:AlternateContent xmlns:mc="http://schemas.openxmlformats.org/markup-compatibility/2006">
              <mc:Choice xmlns:v="urn:schemas-microsoft-com:vml" Requires="v">
                <p:oleObj spid="_x0000_s14309" name="数式" r:id="rId10" imgW="469800" imgH="228600" progId="Equation.3">
                  <p:embed/>
                </p:oleObj>
              </mc:Choice>
              <mc:Fallback>
                <p:oleObj name="数式" r:id="rId10" imgW="469800" imgH="228600" progId="Equation.3">
                  <p:embed/>
                  <p:pic>
                    <p:nvPicPr>
                      <p:cNvPr id="0" name=""/>
                      <p:cNvPicPr>
                        <a:picLocks noChangeAspect="1" noChangeArrowheads="1"/>
                      </p:cNvPicPr>
                      <p:nvPr/>
                    </p:nvPicPr>
                    <p:blipFill>
                      <a:blip r:embed="rId11"/>
                      <a:srcRect/>
                      <a:stretch>
                        <a:fillRect/>
                      </a:stretch>
                    </p:blipFill>
                    <p:spPr bwMode="auto">
                      <a:xfrm>
                        <a:off x="5745754" y="4978835"/>
                        <a:ext cx="1108075" cy="541338"/>
                      </a:xfrm>
                      <a:prstGeom prst="rect">
                        <a:avLst/>
                      </a:prstGeom>
                      <a:solidFill>
                        <a:schemeClr val="bg1"/>
                      </a:solidFill>
                      <a:ln w="9525">
                        <a:solidFill>
                          <a:schemeClr val="tx1"/>
                        </a:solidFill>
                        <a:miter lim="800000"/>
                        <a:headEnd/>
                        <a:tailEnd/>
                      </a:ln>
                    </p:spPr>
                  </p:pic>
                </p:oleObj>
              </mc:Fallback>
            </mc:AlternateContent>
          </a:graphicData>
        </a:graphic>
      </p:graphicFrame>
      <p:cxnSp>
        <p:nvCxnSpPr>
          <p:cNvPr id="75" name="直線コネクタ 74"/>
          <p:cNvCxnSpPr>
            <a:stCxn id="50" idx="2"/>
            <a:endCxn id="58" idx="0"/>
          </p:cNvCxnSpPr>
          <p:nvPr/>
        </p:nvCxnSpPr>
        <p:spPr>
          <a:xfrm>
            <a:off x="2771040" y="3923690"/>
            <a:ext cx="0" cy="785814"/>
          </a:xfrm>
          <a:prstGeom prst="line">
            <a:avLst/>
          </a:prstGeom>
          <a:ln w="76200" cap="rnd">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76" name="直線コネクタ 75"/>
          <p:cNvCxnSpPr>
            <a:stCxn id="50" idx="3"/>
            <a:endCxn id="61" idx="1"/>
          </p:cNvCxnSpPr>
          <p:nvPr/>
        </p:nvCxnSpPr>
        <p:spPr>
          <a:xfrm>
            <a:off x="3562367" y="3383690"/>
            <a:ext cx="1946098" cy="1865888"/>
          </a:xfrm>
          <a:prstGeom prst="line">
            <a:avLst/>
          </a:prstGeom>
          <a:ln w="76200" cap="rnd">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77" name="直線コネクタ 76"/>
          <p:cNvCxnSpPr/>
          <p:nvPr/>
        </p:nvCxnSpPr>
        <p:spPr>
          <a:xfrm>
            <a:off x="3562367" y="5078864"/>
            <a:ext cx="1946099" cy="74"/>
          </a:xfrm>
          <a:prstGeom prst="line">
            <a:avLst/>
          </a:prstGeom>
          <a:ln w="76200" cap="rnd">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a:stCxn id="54" idx="1"/>
            <a:endCxn id="58" idx="3"/>
          </p:cNvCxnSpPr>
          <p:nvPr/>
        </p:nvCxnSpPr>
        <p:spPr>
          <a:xfrm flipH="1">
            <a:off x="3562367" y="3383764"/>
            <a:ext cx="1946099" cy="1865740"/>
          </a:xfrm>
          <a:prstGeom prst="line">
            <a:avLst/>
          </a:prstGeom>
          <a:ln w="76200" cap="rnd">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a:stCxn id="54" idx="2"/>
            <a:endCxn id="61" idx="0"/>
          </p:cNvCxnSpPr>
          <p:nvPr/>
        </p:nvCxnSpPr>
        <p:spPr>
          <a:xfrm>
            <a:off x="6299793" y="3923764"/>
            <a:ext cx="0" cy="785814"/>
          </a:xfrm>
          <a:prstGeom prst="line">
            <a:avLst/>
          </a:prstGeom>
          <a:ln w="76200" cap="rnd">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0" name="直線コネクタ 79"/>
          <p:cNvCxnSpPr/>
          <p:nvPr/>
        </p:nvCxnSpPr>
        <p:spPr>
          <a:xfrm>
            <a:off x="3562367" y="5510838"/>
            <a:ext cx="1946099" cy="74"/>
          </a:xfrm>
          <a:prstGeom prst="line">
            <a:avLst/>
          </a:prstGeom>
          <a:ln w="76200" cap="rnd">
            <a:solidFill>
              <a:srgbClr val="0070C0"/>
            </a:solidFill>
          </a:ln>
        </p:spPr>
        <p:style>
          <a:lnRef idx="1">
            <a:schemeClr val="accent1"/>
          </a:lnRef>
          <a:fillRef idx="0">
            <a:schemeClr val="accent1"/>
          </a:fillRef>
          <a:effectRef idx="0">
            <a:schemeClr val="accent1"/>
          </a:effectRef>
          <a:fontRef idx="minor">
            <a:schemeClr val="tx1"/>
          </a:fontRef>
        </p:style>
      </p:cxnSp>
      <p:graphicFrame>
        <p:nvGraphicFramePr>
          <p:cNvPr id="22" name="オブジェクト 21"/>
          <p:cNvGraphicFramePr>
            <a:graphicFrameLocks noChangeAspect="1"/>
          </p:cNvGraphicFramePr>
          <p:nvPr>
            <p:extLst>
              <p:ext uri="{D42A27DB-BD31-4B8C-83A1-F6EECF244321}">
                <p14:modId xmlns:p14="http://schemas.microsoft.com/office/powerpoint/2010/main" val="483086789"/>
              </p:ext>
            </p:extLst>
          </p:nvPr>
        </p:nvGraphicFramePr>
        <p:xfrm>
          <a:off x="2459757" y="4098925"/>
          <a:ext cx="600075" cy="434975"/>
        </p:xfrm>
        <a:graphic>
          <a:graphicData uri="http://schemas.openxmlformats.org/presentationml/2006/ole">
            <mc:AlternateContent xmlns:mc="http://schemas.openxmlformats.org/markup-compatibility/2006">
              <mc:Choice xmlns:v="urn:schemas-microsoft-com:vml" Requires="v">
                <p:oleObj spid="_x0000_s14310" name="数式" r:id="rId12" imgW="317160" imgH="228600" progId="Equation.3">
                  <p:embed/>
                </p:oleObj>
              </mc:Choice>
              <mc:Fallback>
                <p:oleObj name="数式" r:id="rId12" imgW="317160" imgH="228600" progId="Equation.3">
                  <p:embed/>
                  <p:pic>
                    <p:nvPicPr>
                      <p:cNvPr id="0" name=""/>
                      <p:cNvPicPr>
                        <a:picLocks noChangeAspect="1" noChangeArrowheads="1"/>
                      </p:cNvPicPr>
                      <p:nvPr/>
                    </p:nvPicPr>
                    <p:blipFill>
                      <a:blip r:embed="rId13"/>
                      <a:srcRect/>
                      <a:stretch>
                        <a:fillRect/>
                      </a:stretch>
                    </p:blipFill>
                    <p:spPr bwMode="auto">
                      <a:xfrm>
                        <a:off x="2459757" y="4098925"/>
                        <a:ext cx="600075" cy="434975"/>
                      </a:xfrm>
                      <a:prstGeom prst="rect">
                        <a:avLst/>
                      </a:prstGeom>
                      <a:solidFill>
                        <a:schemeClr val="bg1"/>
                      </a:solidFill>
                      <a:ln w="9525">
                        <a:solidFill>
                          <a:schemeClr val="tx1"/>
                        </a:solidFill>
                        <a:miter lim="800000"/>
                        <a:headEnd/>
                        <a:tailEnd/>
                      </a:ln>
                    </p:spPr>
                  </p:pic>
                </p:oleObj>
              </mc:Fallback>
            </mc:AlternateContent>
          </a:graphicData>
        </a:graphic>
      </p:graphicFrame>
      <p:graphicFrame>
        <p:nvGraphicFramePr>
          <p:cNvPr id="24" name="オブジェクト 23"/>
          <p:cNvGraphicFramePr>
            <a:graphicFrameLocks noChangeAspect="1"/>
          </p:cNvGraphicFramePr>
          <p:nvPr>
            <p:extLst>
              <p:ext uri="{D42A27DB-BD31-4B8C-83A1-F6EECF244321}">
                <p14:modId xmlns:p14="http://schemas.microsoft.com/office/powerpoint/2010/main" val="2161188159"/>
              </p:ext>
            </p:extLst>
          </p:nvPr>
        </p:nvGraphicFramePr>
        <p:xfrm>
          <a:off x="3752850" y="3605213"/>
          <a:ext cx="623888" cy="433387"/>
        </p:xfrm>
        <a:graphic>
          <a:graphicData uri="http://schemas.openxmlformats.org/presentationml/2006/ole">
            <mc:AlternateContent xmlns:mc="http://schemas.openxmlformats.org/markup-compatibility/2006">
              <mc:Choice xmlns:v="urn:schemas-microsoft-com:vml" Requires="v">
                <p:oleObj spid="_x0000_s14311" name="数式" r:id="rId14" imgW="330120" imgH="228600" progId="Equation.3">
                  <p:embed/>
                </p:oleObj>
              </mc:Choice>
              <mc:Fallback>
                <p:oleObj name="数式" r:id="rId14" imgW="330120" imgH="228600" progId="Equation.3">
                  <p:embed/>
                  <p:pic>
                    <p:nvPicPr>
                      <p:cNvPr id="0" name=""/>
                      <p:cNvPicPr>
                        <a:picLocks noChangeAspect="1" noChangeArrowheads="1"/>
                      </p:cNvPicPr>
                      <p:nvPr/>
                    </p:nvPicPr>
                    <p:blipFill>
                      <a:blip r:embed="rId15"/>
                      <a:srcRect/>
                      <a:stretch>
                        <a:fillRect/>
                      </a:stretch>
                    </p:blipFill>
                    <p:spPr bwMode="auto">
                      <a:xfrm>
                        <a:off x="3752850" y="3605213"/>
                        <a:ext cx="623888" cy="433387"/>
                      </a:xfrm>
                      <a:prstGeom prst="rect">
                        <a:avLst/>
                      </a:prstGeom>
                      <a:solidFill>
                        <a:schemeClr val="bg1"/>
                      </a:solidFill>
                      <a:ln w="9525">
                        <a:solidFill>
                          <a:schemeClr val="tx1"/>
                        </a:solidFill>
                        <a:miter lim="800000"/>
                        <a:headEnd/>
                        <a:tailEnd/>
                      </a:ln>
                    </p:spPr>
                  </p:pic>
                </p:oleObj>
              </mc:Fallback>
            </mc:AlternateContent>
          </a:graphicData>
        </a:graphic>
      </p:graphicFrame>
      <p:graphicFrame>
        <p:nvGraphicFramePr>
          <p:cNvPr id="25" name="オブジェクト 24"/>
          <p:cNvGraphicFramePr>
            <a:graphicFrameLocks noChangeAspect="1"/>
          </p:cNvGraphicFramePr>
          <p:nvPr>
            <p:extLst>
              <p:ext uri="{D42A27DB-BD31-4B8C-83A1-F6EECF244321}">
                <p14:modId xmlns:p14="http://schemas.microsoft.com/office/powerpoint/2010/main" val="2457277315"/>
              </p:ext>
            </p:extLst>
          </p:nvPr>
        </p:nvGraphicFramePr>
        <p:xfrm>
          <a:off x="4211638" y="4862513"/>
          <a:ext cx="646112" cy="433387"/>
        </p:xfrm>
        <a:graphic>
          <a:graphicData uri="http://schemas.openxmlformats.org/presentationml/2006/ole">
            <mc:AlternateContent xmlns:mc="http://schemas.openxmlformats.org/markup-compatibility/2006">
              <mc:Choice xmlns:v="urn:schemas-microsoft-com:vml" Requires="v">
                <p:oleObj spid="_x0000_s14312" name="数式" r:id="rId16" imgW="342720" imgH="228600" progId="Equation.3">
                  <p:embed/>
                </p:oleObj>
              </mc:Choice>
              <mc:Fallback>
                <p:oleObj name="数式" r:id="rId16" imgW="342720" imgH="228600" progId="Equation.3">
                  <p:embed/>
                  <p:pic>
                    <p:nvPicPr>
                      <p:cNvPr id="0" name=""/>
                      <p:cNvPicPr>
                        <a:picLocks noChangeAspect="1" noChangeArrowheads="1"/>
                      </p:cNvPicPr>
                      <p:nvPr/>
                    </p:nvPicPr>
                    <p:blipFill>
                      <a:blip r:embed="rId17"/>
                      <a:srcRect/>
                      <a:stretch>
                        <a:fillRect/>
                      </a:stretch>
                    </p:blipFill>
                    <p:spPr bwMode="auto">
                      <a:xfrm>
                        <a:off x="4211638" y="4862513"/>
                        <a:ext cx="646112" cy="433387"/>
                      </a:xfrm>
                      <a:prstGeom prst="rect">
                        <a:avLst/>
                      </a:prstGeom>
                      <a:solidFill>
                        <a:schemeClr val="bg1"/>
                      </a:solidFill>
                      <a:ln w="9525">
                        <a:solidFill>
                          <a:schemeClr val="tx1"/>
                        </a:solidFill>
                        <a:miter lim="800000"/>
                        <a:headEnd/>
                        <a:tailEnd/>
                      </a:ln>
                    </p:spPr>
                  </p:pic>
                </p:oleObj>
              </mc:Fallback>
            </mc:AlternateContent>
          </a:graphicData>
        </a:graphic>
      </p:graphicFrame>
      <p:graphicFrame>
        <p:nvGraphicFramePr>
          <p:cNvPr id="26" name="オブジェクト 25"/>
          <p:cNvGraphicFramePr>
            <a:graphicFrameLocks noChangeAspect="1"/>
          </p:cNvGraphicFramePr>
          <p:nvPr>
            <p:extLst>
              <p:ext uri="{D42A27DB-BD31-4B8C-83A1-F6EECF244321}">
                <p14:modId xmlns:p14="http://schemas.microsoft.com/office/powerpoint/2010/main" val="1504169388"/>
              </p:ext>
            </p:extLst>
          </p:nvPr>
        </p:nvGraphicFramePr>
        <p:xfrm>
          <a:off x="4691063" y="3605213"/>
          <a:ext cx="647700" cy="433387"/>
        </p:xfrm>
        <a:graphic>
          <a:graphicData uri="http://schemas.openxmlformats.org/presentationml/2006/ole">
            <mc:AlternateContent xmlns:mc="http://schemas.openxmlformats.org/markup-compatibility/2006">
              <mc:Choice xmlns:v="urn:schemas-microsoft-com:vml" Requires="v">
                <p:oleObj spid="_x0000_s14313" name="数式" r:id="rId18" imgW="342720" imgH="228600" progId="Equation.3">
                  <p:embed/>
                </p:oleObj>
              </mc:Choice>
              <mc:Fallback>
                <p:oleObj name="数式" r:id="rId18" imgW="342720" imgH="228600" progId="Equation.3">
                  <p:embed/>
                  <p:pic>
                    <p:nvPicPr>
                      <p:cNvPr id="0" name=""/>
                      <p:cNvPicPr>
                        <a:picLocks noChangeAspect="1" noChangeArrowheads="1"/>
                      </p:cNvPicPr>
                      <p:nvPr/>
                    </p:nvPicPr>
                    <p:blipFill>
                      <a:blip r:embed="rId19"/>
                      <a:srcRect/>
                      <a:stretch>
                        <a:fillRect/>
                      </a:stretch>
                    </p:blipFill>
                    <p:spPr bwMode="auto">
                      <a:xfrm>
                        <a:off x="4691063" y="3605213"/>
                        <a:ext cx="647700" cy="433387"/>
                      </a:xfrm>
                      <a:prstGeom prst="rect">
                        <a:avLst/>
                      </a:prstGeom>
                      <a:solidFill>
                        <a:schemeClr val="bg1"/>
                      </a:solidFill>
                      <a:ln w="9525">
                        <a:solidFill>
                          <a:schemeClr val="tx1"/>
                        </a:solidFill>
                        <a:miter lim="800000"/>
                        <a:headEnd/>
                        <a:tailEnd/>
                      </a:ln>
                    </p:spPr>
                  </p:pic>
                </p:oleObj>
              </mc:Fallback>
            </mc:AlternateContent>
          </a:graphicData>
        </a:graphic>
      </p:graphicFrame>
      <p:graphicFrame>
        <p:nvGraphicFramePr>
          <p:cNvPr id="28" name="オブジェクト 27"/>
          <p:cNvGraphicFramePr>
            <a:graphicFrameLocks noChangeAspect="1"/>
          </p:cNvGraphicFramePr>
          <p:nvPr>
            <p:extLst>
              <p:ext uri="{D42A27DB-BD31-4B8C-83A1-F6EECF244321}">
                <p14:modId xmlns:p14="http://schemas.microsoft.com/office/powerpoint/2010/main" val="3305671033"/>
              </p:ext>
            </p:extLst>
          </p:nvPr>
        </p:nvGraphicFramePr>
        <p:xfrm>
          <a:off x="5975942" y="4099977"/>
          <a:ext cx="647700" cy="433387"/>
        </p:xfrm>
        <a:graphic>
          <a:graphicData uri="http://schemas.openxmlformats.org/presentationml/2006/ole">
            <mc:AlternateContent xmlns:mc="http://schemas.openxmlformats.org/markup-compatibility/2006">
              <mc:Choice xmlns:v="urn:schemas-microsoft-com:vml" Requires="v">
                <p:oleObj spid="_x0000_s14314" name="数式" r:id="rId20" imgW="342720" imgH="228600" progId="Equation.3">
                  <p:embed/>
                </p:oleObj>
              </mc:Choice>
              <mc:Fallback>
                <p:oleObj name="数式" r:id="rId20" imgW="342720" imgH="228600" progId="Equation.3">
                  <p:embed/>
                  <p:pic>
                    <p:nvPicPr>
                      <p:cNvPr id="0" name=""/>
                      <p:cNvPicPr>
                        <a:picLocks noChangeAspect="1" noChangeArrowheads="1"/>
                      </p:cNvPicPr>
                      <p:nvPr/>
                    </p:nvPicPr>
                    <p:blipFill>
                      <a:blip r:embed="rId21"/>
                      <a:srcRect/>
                      <a:stretch>
                        <a:fillRect/>
                      </a:stretch>
                    </p:blipFill>
                    <p:spPr bwMode="auto">
                      <a:xfrm>
                        <a:off x="5975942" y="4099977"/>
                        <a:ext cx="647700" cy="433387"/>
                      </a:xfrm>
                      <a:prstGeom prst="rect">
                        <a:avLst/>
                      </a:prstGeom>
                      <a:solidFill>
                        <a:schemeClr val="bg1"/>
                      </a:solidFill>
                      <a:ln w="9525">
                        <a:solidFill>
                          <a:schemeClr val="tx1"/>
                        </a:solidFill>
                        <a:miter lim="800000"/>
                        <a:headEnd/>
                        <a:tailEnd/>
                      </a:ln>
                    </p:spPr>
                  </p:pic>
                </p:oleObj>
              </mc:Fallback>
            </mc:AlternateContent>
          </a:graphicData>
        </a:graphic>
      </p:graphicFrame>
      <p:graphicFrame>
        <p:nvGraphicFramePr>
          <p:cNvPr id="29" name="オブジェクト 28"/>
          <p:cNvGraphicFramePr>
            <a:graphicFrameLocks noChangeAspect="1"/>
          </p:cNvGraphicFramePr>
          <p:nvPr>
            <p:extLst>
              <p:ext uri="{D42A27DB-BD31-4B8C-83A1-F6EECF244321}">
                <p14:modId xmlns:p14="http://schemas.microsoft.com/office/powerpoint/2010/main" val="3397462699"/>
              </p:ext>
            </p:extLst>
          </p:nvPr>
        </p:nvGraphicFramePr>
        <p:xfrm>
          <a:off x="4211638" y="5295900"/>
          <a:ext cx="646112" cy="433388"/>
        </p:xfrm>
        <a:graphic>
          <a:graphicData uri="http://schemas.openxmlformats.org/presentationml/2006/ole">
            <mc:AlternateContent xmlns:mc="http://schemas.openxmlformats.org/markup-compatibility/2006">
              <mc:Choice xmlns:v="urn:schemas-microsoft-com:vml" Requires="v">
                <p:oleObj spid="_x0000_s14315" name="数式" r:id="rId22" imgW="342720" imgH="228600" progId="Equation.3">
                  <p:embed/>
                </p:oleObj>
              </mc:Choice>
              <mc:Fallback>
                <p:oleObj name="数式" r:id="rId22" imgW="342720" imgH="228600" progId="Equation.3">
                  <p:embed/>
                  <p:pic>
                    <p:nvPicPr>
                      <p:cNvPr id="0" name=""/>
                      <p:cNvPicPr>
                        <a:picLocks noChangeAspect="1" noChangeArrowheads="1"/>
                      </p:cNvPicPr>
                      <p:nvPr/>
                    </p:nvPicPr>
                    <p:blipFill>
                      <a:blip r:embed="rId23"/>
                      <a:srcRect/>
                      <a:stretch>
                        <a:fillRect/>
                      </a:stretch>
                    </p:blipFill>
                    <p:spPr bwMode="auto">
                      <a:xfrm>
                        <a:off x="4211638" y="5295900"/>
                        <a:ext cx="646112" cy="433388"/>
                      </a:xfrm>
                      <a:prstGeom prst="rect">
                        <a:avLst/>
                      </a:prstGeom>
                      <a:solidFill>
                        <a:schemeClr val="bg1"/>
                      </a:solidFill>
                      <a:ln w="9525">
                        <a:solidFill>
                          <a:schemeClr val="tx1"/>
                        </a:solidFill>
                        <a:miter lim="800000"/>
                        <a:headEnd/>
                        <a:tailEnd/>
                      </a:ln>
                    </p:spPr>
                  </p:pic>
                </p:oleObj>
              </mc:Fallback>
            </mc:AlternateContent>
          </a:graphicData>
        </a:graphic>
      </p:graphicFrame>
    </p:spTree>
    <p:extLst>
      <p:ext uri="{BB962C8B-B14F-4D97-AF65-F5344CB8AC3E}">
        <p14:creationId xmlns:p14="http://schemas.microsoft.com/office/powerpoint/2010/main" val="6727899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Multi-</a:t>
            </a:r>
            <a:r>
              <a:rPr kumimoji="1" lang="en-US" altLang="ja-JP" dirty="0" err="1" smtClean="0"/>
              <a:t>MaxSAT</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ラグランジュ双対問題</a:t>
            </a:r>
            <a:endParaRPr kumimoji="1" lang="en-US" altLang="ja-JP" dirty="0" smtClean="0"/>
          </a:p>
          <a:p>
            <a:pPr lvl="1"/>
            <a:r>
              <a:rPr lang="ja-JP" altLang="en-US" dirty="0" smtClean="0"/>
              <a:t>原問題に対する下界値は，ラグランジュ乗数</a:t>
            </a:r>
            <a:r>
              <a:rPr lang="ja-JP" altLang="en-US" dirty="0"/>
              <a:t>ベクトル</a:t>
            </a:r>
            <a:r>
              <a:rPr lang="ja-JP" altLang="en-US" dirty="0" smtClean="0"/>
              <a:t> </a:t>
            </a:r>
            <a:r>
              <a:rPr lang="en-US" altLang="ja-JP" i="1" dirty="0" smtClean="0"/>
              <a:t>μ</a:t>
            </a:r>
            <a:r>
              <a:rPr lang="en-US" altLang="ja-JP" dirty="0" smtClean="0"/>
              <a:t> </a:t>
            </a:r>
            <a:r>
              <a:rPr lang="ja-JP" altLang="en-US" dirty="0" smtClean="0"/>
              <a:t>によって値が変わる</a:t>
            </a:r>
            <a:endParaRPr lang="en-US" altLang="ja-JP" dirty="0" smtClean="0"/>
          </a:p>
          <a:p>
            <a:pPr lvl="1"/>
            <a:r>
              <a:rPr lang="ja-JP" altLang="en-US" dirty="0" smtClean="0"/>
              <a:t>最も良い下界値を得る問題を</a:t>
            </a:r>
            <a:r>
              <a:rPr lang="ja-JP" altLang="en-US" dirty="0" smtClean="0">
                <a:solidFill>
                  <a:srgbClr val="FF0000"/>
                </a:solidFill>
              </a:rPr>
              <a:t>ラグランジュ双対問題</a:t>
            </a:r>
            <a:r>
              <a:rPr lang="ja-JP" altLang="en-US" dirty="0" smtClean="0"/>
              <a:t>と呼ぶ</a:t>
            </a:r>
            <a:endParaRPr kumimoji="1" lang="ja-JP" altLang="en-US" dirty="0"/>
          </a:p>
        </p:txBody>
      </p:sp>
      <p:graphicFrame>
        <p:nvGraphicFramePr>
          <p:cNvPr id="8" name="オブジェクト 7"/>
          <p:cNvGraphicFramePr>
            <a:graphicFrameLocks noChangeAspect="1"/>
          </p:cNvGraphicFramePr>
          <p:nvPr>
            <p:extLst>
              <p:ext uri="{D42A27DB-BD31-4B8C-83A1-F6EECF244321}">
                <p14:modId xmlns:p14="http://schemas.microsoft.com/office/powerpoint/2010/main" val="1116886737"/>
              </p:ext>
            </p:extLst>
          </p:nvPr>
        </p:nvGraphicFramePr>
        <p:xfrm>
          <a:off x="2591821" y="4149377"/>
          <a:ext cx="3780379" cy="935807"/>
        </p:xfrm>
        <a:graphic>
          <a:graphicData uri="http://schemas.openxmlformats.org/presentationml/2006/ole">
            <mc:AlternateContent xmlns:mc="http://schemas.openxmlformats.org/markup-compatibility/2006">
              <mc:Choice xmlns:v="urn:schemas-microsoft-com:vml" Requires="v">
                <p:oleObj spid="_x0000_s15556" name="数式" r:id="rId4" imgW="1180800" imgH="291960" progId="Equation.3">
                  <p:embed/>
                </p:oleObj>
              </mc:Choice>
              <mc:Fallback>
                <p:oleObj name="数式" r:id="rId4" imgW="1180800" imgH="291960" progId="Equation.3">
                  <p:embed/>
                  <p:pic>
                    <p:nvPicPr>
                      <p:cNvPr id="0" name=""/>
                      <p:cNvPicPr>
                        <a:picLocks noChangeAspect="1" noChangeArrowheads="1"/>
                      </p:cNvPicPr>
                      <p:nvPr/>
                    </p:nvPicPr>
                    <p:blipFill>
                      <a:blip r:embed="rId5"/>
                      <a:srcRect/>
                      <a:stretch>
                        <a:fillRect/>
                      </a:stretch>
                    </p:blipFill>
                    <p:spPr bwMode="auto">
                      <a:xfrm>
                        <a:off x="2591821" y="4149377"/>
                        <a:ext cx="3780379" cy="935807"/>
                      </a:xfrm>
                      <a:prstGeom prst="rect">
                        <a:avLst/>
                      </a:prstGeom>
                      <a:noFill/>
                      <a:ln>
                        <a:noFill/>
                      </a:ln>
                    </p:spPr>
                  </p:pic>
                </p:oleObj>
              </mc:Fallback>
            </mc:AlternateContent>
          </a:graphicData>
        </a:graphic>
      </p:graphicFrame>
      <p:graphicFrame>
        <p:nvGraphicFramePr>
          <p:cNvPr id="5" name="オブジェクト 4"/>
          <p:cNvGraphicFramePr>
            <a:graphicFrameLocks noChangeAspect="1"/>
          </p:cNvGraphicFramePr>
          <p:nvPr>
            <p:extLst>
              <p:ext uri="{D42A27DB-BD31-4B8C-83A1-F6EECF244321}">
                <p14:modId xmlns:p14="http://schemas.microsoft.com/office/powerpoint/2010/main" val="2617282327"/>
              </p:ext>
            </p:extLst>
          </p:nvPr>
        </p:nvGraphicFramePr>
        <p:xfrm>
          <a:off x="2699792" y="5396081"/>
          <a:ext cx="423862" cy="377825"/>
        </p:xfrm>
        <a:graphic>
          <a:graphicData uri="http://schemas.openxmlformats.org/presentationml/2006/ole">
            <mc:AlternateContent xmlns:mc="http://schemas.openxmlformats.org/markup-compatibility/2006">
              <mc:Choice xmlns:v="urn:schemas-microsoft-com:vml" Requires="v">
                <p:oleObj spid="_x0000_s15557" name="数式" r:id="rId6" imgW="228600" imgH="203040" progId="Equation.3">
                  <p:embed/>
                </p:oleObj>
              </mc:Choice>
              <mc:Fallback>
                <p:oleObj name="数式" r:id="rId6" imgW="228600" imgH="203040" progId="Equation.3">
                  <p:embed/>
                  <p:pic>
                    <p:nvPicPr>
                      <p:cNvPr id="0" name="オブジェクト 6"/>
                      <p:cNvPicPr>
                        <a:picLocks noChangeAspect="1" noChangeArrowheads="1"/>
                      </p:cNvPicPr>
                      <p:nvPr/>
                    </p:nvPicPr>
                    <p:blipFill>
                      <a:blip r:embed="rId7"/>
                      <a:srcRect/>
                      <a:stretch>
                        <a:fillRect/>
                      </a:stretch>
                    </p:blipFill>
                    <p:spPr bwMode="auto">
                      <a:xfrm>
                        <a:off x="2699792" y="5396081"/>
                        <a:ext cx="423862"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 name="テキスト ボックス 8"/>
          <p:cNvSpPr txBox="1"/>
          <p:nvPr/>
        </p:nvSpPr>
        <p:spPr>
          <a:xfrm>
            <a:off x="3059832" y="5404574"/>
            <a:ext cx="3329758" cy="369332"/>
          </a:xfrm>
          <a:prstGeom prst="rect">
            <a:avLst/>
          </a:prstGeom>
          <a:noFill/>
        </p:spPr>
        <p:txBody>
          <a:bodyPr wrap="none" rtlCol="0">
            <a:spAutoFit/>
          </a:bodyPr>
          <a:lstStyle/>
          <a:p>
            <a:r>
              <a:rPr kumimoji="1" lang="ja-JP" altLang="en-US" dirty="0" smtClean="0"/>
              <a:t>：</a:t>
            </a:r>
            <a:r>
              <a:rPr kumimoji="1" lang="ja-JP" altLang="en-US" dirty="0" smtClean="0">
                <a:solidFill>
                  <a:srgbClr val="FF0000"/>
                </a:solidFill>
              </a:rPr>
              <a:t>ラグランジュ双対問題</a:t>
            </a:r>
            <a:r>
              <a:rPr kumimoji="1" lang="ja-JP" altLang="en-US" dirty="0" smtClean="0"/>
              <a:t>の最適解</a:t>
            </a:r>
            <a:endParaRPr kumimoji="1" lang="ja-JP" altLang="en-US" dirty="0"/>
          </a:p>
        </p:txBody>
      </p:sp>
    </p:spTree>
    <p:extLst>
      <p:ext uri="{BB962C8B-B14F-4D97-AF65-F5344CB8AC3E}">
        <p14:creationId xmlns:p14="http://schemas.microsoft.com/office/powerpoint/2010/main" val="40475172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a:t>Multi-</a:t>
            </a:r>
            <a:r>
              <a:rPr lang="en-US" altLang="ja-JP" dirty="0" err="1"/>
              <a:t>MaxSAT</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下界値を導出するためのアルゴリズム</a:t>
            </a:r>
            <a:endParaRPr kumimoji="1" lang="en-US" altLang="ja-JP" dirty="0" smtClean="0"/>
          </a:p>
          <a:p>
            <a:pPr lvl="1"/>
            <a:r>
              <a:rPr lang="ja-JP" altLang="en-US" dirty="0" smtClean="0"/>
              <a:t>ラグランジュ</a:t>
            </a:r>
            <a:r>
              <a:rPr lang="ja-JP" altLang="en-US" dirty="0"/>
              <a:t>双対</a:t>
            </a:r>
            <a:r>
              <a:rPr lang="ja-JP" altLang="en-US" dirty="0" smtClean="0"/>
              <a:t>問題の最適解 </a:t>
            </a:r>
            <a:r>
              <a:rPr lang="en-US" altLang="ja-JP" i="1" dirty="0" smtClean="0"/>
              <a:t>μ*</a:t>
            </a:r>
            <a:r>
              <a:rPr lang="en-US" altLang="ja-JP" dirty="0" smtClean="0"/>
              <a:t> </a:t>
            </a:r>
            <a:r>
              <a:rPr lang="ja-JP" altLang="en-US" dirty="0" smtClean="0"/>
              <a:t>を予測（予言）する方法を慣例的に</a:t>
            </a:r>
            <a:r>
              <a:rPr lang="ja-JP" altLang="en-US" dirty="0" smtClean="0">
                <a:solidFill>
                  <a:srgbClr val="FF0000"/>
                </a:solidFill>
              </a:rPr>
              <a:t>オラクル</a:t>
            </a:r>
            <a:r>
              <a:rPr lang="ja-JP" altLang="en-US" dirty="0" smtClean="0"/>
              <a:t>（預言者）と呼ぶ</a:t>
            </a:r>
            <a:endParaRPr kumimoji="1" lang="ja-JP" altLang="en-US" dirty="0"/>
          </a:p>
        </p:txBody>
      </p:sp>
      <p:sp>
        <p:nvSpPr>
          <p:cNvPr id="4" name="テキスト ボックス 3"/>
          <p:cNvSpPr txBox="1"/>
          <p:nvPr/>
        </p:nvSpPr>
        <p:spPr>
          <a:xfrm>
            <a:off x="2139288" y="3310245"/>
            <a:ext cx="4876656" cy="461665"/>
          </a:xfrm>
          <a:prstGeom prst="rect">
            <a:avLst/>
          </a:prstGeom>
          <a:noFill/>
          <a:ln>
            <a:solidFill>
              <a:schemeClr val="tx1"/>
            </a:solidFill>
          </a:ln>
        </p:spPr>
        <p:txBody>
          <a:bodyPr wrap="none" rtlCol="0">
            <a:spAutoFit/>
          </a:bodyPr>
          <a:lstStyle/>
          <a:p>
            <a:pPr algn="ctr"/>
            <a:r>
              <a:rPr kumimoji="1" lang="ja-JP" altLang="en-US" sz="2400" dirty="0" smtClean="0"/>
              <a:t>ラグランジュ緩和問題を解くシステム</a:t>
            </a:r>
            <a:endParaRPr kumimoji="1" lang="ja-JP" altLang="en-US" sz="2400" dirty="0"/>
          </a:p>
        </p:txBody>
      </p:sp>
      <p:sp>
        <p:nvSpPr>
          <p:cNvPr id="5" name="テキスト ボックス 4"/>
          <p:cNvSpPr txBox="1"/>
          <p:nvPr/>
        </p:nvSpPr>
        <p:spPr>
          <a:xfrm>
            <a:off x="3375203" y="5055567"/>
            <a:ext cx="2404826" cy="461665"/>
          </a:xfrm>
          <a:prstGeom prst="rect">
            <a:avLst/>
          </a:prstGeom>
          <a:noFill/>
          <a:ln>
            <a:solidFill>
              <a:schemeClr val="tx1"/>
            </a:solidFill>
          </a:ln>
        </p:spPr>
        <p:txBody>
          <a:bodyPr wrap="none" rtlCol="0">
            <a:spAutoFit/>
          </a:bodyPr>
          <a:lstStyle/>
          <a:p>
            <a:pPr algn="ctr"/>
            <a:r>
              <a:rPr kumimoji="1" lang="ja-JP" altLang="en-US" sz="2400" dirty="0" smtClean="0">
                <a:solidFill>
                  <a:srgbClr val="FF0000"/>
                </a:solidFill>
              </a:rPr>
              <a:t>オラクル</a:t>
            </a:r>
            <a:r>
              <a:rPr kumimoji="1" lang="ja-JP" altLang="en-US" sz="2400" dirty="0" smtClean="0"/>
              <a:t>システム</a:t>
            </a:r>
            <a:endParaRPr kumimoji="1" lang="ja-JP" altLang="en-US" sz="2400" dirty="0"/>
          </a:p>
        </p:txBody>
      </p:sp>
      <p:cxnSp>
        <p:nvCxnSpPr>
          <p:cNvPr id="7" name="カギ線コネクタ 6"/>
          <p:cNvCxnSpPr>
            <a:stCxn id="5" idx="1"/>
            <a:endCxn id="4" idx="1"/>
          </p:cNvCxnSpPr>
          <p:nvPr/>
        </p:nvCxnSpPr>
        <p:spPr>
          <a:xfrm rot="10800000">
            <a:off x="2139289" y="3541078"/>
            <a:ext cx="1235915" cy="1745322"/>
          </a:xfrm>
          <a:prstGeom prst="bentConnector3">
            <a:avLst>
              <a:gd name="adj1" fmla="val 118496"/>
            </a:avLst>
          </a:prstGeom>
          <a:ln>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8" name="カギ線コネクタ 7"/>
          <p:cNvCxnSpPr>
            <a:stCxn id="4" idx="3"/>
            <a:endCxn id="5" idx="3"/>
          </p:cNvCxnSpPr>
          <p:nvPr/>
        </p:nvCxnSpPr>
        <p:spPr>
          <a:xfrm flipH="1">
            <a:off x="5780029" y="3541078"/>
            <a:ext cx="1235915" cy="1745322"/>
          </a:xfrm>
          <a:prstGeom prst="bentConnector3">
            <a:avLst>
              <a:gd name="adj1" fmla="val -18496"/>
            </a:avLst>
          </a:prstGeom>
          <a:ln>
            <a:solidFill>
              <a:schemeClr val="accent1"/>
            </a:solidFill>
            <a:tailEnd type="arrow"/>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755576" y="4090573"/>
            <a:ext cx="2310248" cy="646331"/>
          </a:xfrm>
          <a:prstGeom prst="rect">
            <a:avLst/>
          </a:prstGeom>
          <a:solidFill>
            <a:schemeClr val="bg1"/>
          </a:solidFill>
          <a:ln>
            <a:solidFill>
              <a:schemeClr val="tx1"/>
            </a:solidFill>
            <a:prstDash val="dash"/>
          </a:ln>
        </p:spPr>
        <p:txBody>
          <a:bodyPr wrap="none" rtlCol="0">
            <a:spAutoFit/>
          </a:bodyPr>
          <a:lstStyle/>
          <a:p>
            <a:pPr algn="ctr"/>
            <a:r>
              <a:rPr kumimoji="1" lang="ja-JP" altLang="en-US" dirty="0" smtClean="0"/>
              <a:t>オラクルシステムの解</a:t>
            </a:r>
            <a:endParaRPr kumimoji="1" lang="en-US" altLang="ja-JP" dirty="0" smtClean="0"/>
          </a:p>
          <a:p>
            <a:pPr algn="ctr"/>
            <a:r>
              <a:rPr lang="en-US" altLang="ja-JP" i="1" dirty="0"/>
              <a:t>μ</a:t>
            </a:r>
            <a:endParaRPr kumimoji="1" lang="ja-JP" altLang="en-US" i="1" dirty="0"/>
          </a:p>
        </p:txBody>
      </p:sp>
      <p:sp>
        <p:nvSpPr>
          <p:cNvPr id="14" name="テキスト ボックス 13"/>
          <p:cNvSpPr txBox="1"/>
          <p:nvPr/>
        </p:nvSpPr>
        <p:spPr>
          <a:xfrm>
            <a:off x="5883704" y="4090573"/>
            <a:ext cx="2752677" cy="646331"/>
          </a:xfrm>
          <a:prstGeom prst="rect">
            <a:avLst/>
          </a:prstGeom>
          <a:solidFill>
            <a:schemeClr val="bg1"/>
          </a:solidFill>
          <a:ln>
            <a:solidFill>
              <a:schemeClr val="tx1"/>
            </a:solidFill>
            <a:prstDash val="dash"/>
          </a:ln>
        </p:spPr>
        <p:txBody>
          <a:bodyPr wrap="none" rtlCol="0">
            <a:spAutoFit/>
          </a:bodyPr>
          <a:lstStyle/>
          <a:p>
            <a:pPr algn="ctr"/>
            <a:r>
              <a:rPr kumimoji="1" lang="ja-JP" altLang="en-US" dirty="0" smtClean="0"/>
              <a:t>ラグランジュ緩和問題の解</a:t>
            </a:r>
            <a:endParaRPr kumimoji="1" lang="en-US" altLang="ja-JP" dirty="0" smtClean="0"/>
          </a:p>
          <a:p>
            <a:pPr algn="ctr"/>
            <a:r>
              <a:rPr kumimoji="1" lang="en-US" altLang="ja-JP" i="1" dirty="0" smtClean="0"/>
              <a:t>x</a:t>
            </a:r>
            <a:endParaRPr kumimoji="1" lang="ja-JP" altLang="en-US" dirty="0"/>
          </a:p>
        </p:txBody>
      </p:sp>
      <p:sp>
        <p:nvSpPr>
          <p:cNvPr id="17" name="テキスト ボックス 16"/>
          <p:cNvSpPr txBox="1"/>
          <p:nvPr/>
        </p:nvSpPr>
        <p:spPr>
          <a:xfrm>
            <a:off x="1544578" y="3140968"/>
            <a:ext cx="595035" cy="338554"/>
          </a:xfrm>
          <a:prstGeom prst="rect">
            <a:avLst/>
          </a:prstGeom>
          <a:noFill/>
        </p:spPr>
        <p:txBody>
          <a:bodyPr wrap="none" rtlCol="0">
            <a:spAutoFit/>
          </a:bodyPr>
          <a:lstStyle/>
          <a:p>
            <a:r>
              <a:rPr kumimoji="1" lang="ja-JP" altLang="en-US" sz="1600" dirty="0" smtClean="0"/>
              <a:t>入力</a:t>
            </a:r>
            <a:endParaRPr kumimoji="1" lang="ja-JP" altLang="en-US" sz="1600" dirty="0"/>
          </a:p>
        </p:txBody>
      </p:sp>
      <p:sp>
        <p:nvSpPr>
          <p:cNvPr id="18" name="テキスト ボックス 17"/>
          <p:cNvSpPr txBox="1"/>
          <p:nvPr/>
        </p:nvSpPr>
        <p:spPr>
          <a:xfrm>
            <a:off x="7015944" y="3140968"/>
            <a:ext cx="595035" cy="338554"/>
          </a:xfrm>
          <a:prstGeom prst="rect">
            <a:avLst/>
          </a:prstGeom>
          <a:noFill/>
        </p:spPr>
        <p:txBody>
          <a:bodyPr wrap="none" rtlCol="0">
            <a:spAutoFit/>
          </a:bodyPr>
          <a:lstStyle/>
          <a:p>
            <a:r>
              <a:rPr lang="ja-JP" altLang="en-US" sz="1600" dirty="0"/>
              <a:t>出力</a:t>
            </a:r>
            <a:endParaRPr kumimoji="1" lang="ja-JP" altLang="en-US" sz="1600" dirty="0"/>
          </a:p>
        </p:txBody>
      </p:sp>
      <p:sp>
        <p:nvSpPr>
          <p:cNvPr id="19" name="テキスト ボックス 18"/>
          <p:cNvSpPr txBox="1"/>
          <p:nvPr/>
        </p:nvSpPr>
        <p:spPr>
          <a:xfrm>
            <a:off x="5780029" y="4886290"/>
            <a:ext cx="595035" cy="338554"/>
          </a:xfrm>
          <a:prstGeom prst="rect">
            <a:avLst/>
          </a:prstGeom>
          <a:noFill/>
        </p:spPr>
        <p:txBody>
          <a:bodyPr wrap="none" rtlCol="0">
            <a:spAutoFit/>
          </a:bodyPr>
          <a:lstStyle/>
          <a:p>
            <a:r>
              <a:rPr kumimoji="1" lang="ja-JP" altLang="en-US" sz="1600" dirty="0" smtClean="0"/>
              <a:t>入力</a:t>
            </a:r>
            <a:endParaRPr kumimoji="1" lang="ja-JP" altLang="en-US" sz="1600" dirty="0"/>
          </a:p>
        </p:txBody>
      </p:sp>
      <p:sp>
        <p:nvSpPr>
          <p:cNvPr id="20" name="テキスト ボックス 19"/>
          <p:cNvSpPr txBox="1"/>
          <p:nvPr/>
        </p:nvSpPr>
        <p:spPr>
          <a:xfrm>
            <a:off x="2780168" y="4886290"/>
            <a:ext cx="595035" cy="338554"/>
          </a:xfrm>
          <a:prstGeom prst="rect">
            <a:avLst/>
          </a:prstGeom>
          <a:noFill/>
        </p:spPr>
        <p:txBody>
          <a:bodyPr wrap="none" rtlCol="0">
            <a:spAutoFit/>
          </a:bodyPr>
          <a:lstStyle/>
          <a:p>
            <a:r>
              <a:rPr lang="ja-JP" altLang="en-US" sz="1600" dirty="0"/>
              <a:t>出力</a:t>
            </a:r>
            <a:endParaRPr kumimoji="1" lang="ja-JP" altLang="en-US" sz="1600" dirty="0"/>
          </a:p>
        </p:txBody>
      </p:sp>
      <p:sp>
        <p:nvSpPr>
          <p:cNvPr id="21" name="テキスト ボックス 20"/>
          <p:cNvSpPr txBox="1"/>
          <p:nvPr/>
        </p:nvSpPr>
        <p:spPr>
          <a:xfrm>
            <a:off x="1530948" y="6084004"/>
            <a:ext cx="6093335" cy="369332"/>
          </a:xfrm>
          <a:prstGeom prst="rect">
            <a:avLst/>
          </a:prstGeom>
          <a:noFill/>
        </p:spPr>
        <p:txBody>
          <a:bodyPr wrap="none" rtlCol="0">
            <a:spAutoFit/>
          </a:bodyPr>
          <a:lstStyle/>
          <a:p>
            <a:r>
              <a:rPr kumimoji="1" lang="ja-JP" altLang="en-US" dirty="0" smtClean="0"/>
              <a:t>最適解が求まるまで，もしくは終了条件を満たすまで繰り返す</a:t>
            </a:r>
            <a:endParaRPr kumimoji="1" lang="ja-JP" altLang="en-US" dirty="0"/>
          </a:p>
        </p:txBody>
      </p:sp>
      <p:sp>
        <p:nvSpPr>
          <p:cNvPr id="22" name="テキスト ボックス 21"/>
          <p:cNvSpPr txBox="1"/>
          <p:nvPr/>
        </p:nvSpPr>
        <p:spPr>
          <a:xfrm>
            <a:off x="2992246" y="2971691"/>
            <a:ext cx="3170740" cy="338554"/>
          </a:xfrm>
          <a:prstGeom prst="rect">
            <a:avLst/>
          </a:prstGeom>
          <a:noFill/>
        </p:spPr>
        <p:txBody>
          <a:bodyPr wrap="none" rtlCol="0">
            <a:spAutoFit/>
          </a:bodyPr>
          <a:lstStyle/>
          <a:p>
            <a:r>
              <a:rPr lang="ja-JP" altLang="en-US" sz="1600" dirty="0" smtClean="0"/>
              <a:t>重み付き</a:t>
            </a:r>
            <a:r>
              <a:rPr lang="en-US" altLang="ja-JP" sz="1600" dirty="0" smtClean="0"/>
              <a:t>Max-SAT</a:t>
            </a:r>
            <a:r>
              <a:rPr lang="ja-JP" altLang="en-US" sz="1600" dirty="0" smtClean="0"/>
              <a:t>問題のソルバー</a:t>
            </a:r>
            <a:endParaRPr kumimoji="1" lang="ja-JP" altLang="en-US" sz="1600" dirty="0"/>
          </a:p>
        </p:txBody>
      </p:sp>
      <p:sp>
        <p:nvSpPr>
          <p:cNvPr id="23" name="テキスト ボックス 22"/>
          <p:cNvSpPr txBox="1"/>
          <p:nvPr/>
        </p:nvSpPr>
        <p:spPr>
          <a:xfrm>
            <a:off x="4015597" y="5517232"/>
            <a:ext cx="1124026" cy="338554"/>
          </a:xfrm>
          <a:prstGeom prst="rect">
            <a:avLst/>
          </a:prstGeom>
          <a:noFill/>
        </p:spPr>
        <p:txBody>
          <a:bodyPr wrap="none" rtlCol="0">
            <a:spAutoFit/>
          </a:bodyPr>
          <a:lstStyle/>
          <a:p>
            <a:pPr algn="ctr"/>
            <a:r>
              <a:rPr kumimoji="1" lang="ja-JP" altLang="en-US" sz="1600" dirty="0" smtClean="0">
                <a:solidFill>
                  <a:srgbClr val="FF0000"/>
                </a:solidFill>
              </a:rPr>
              <a:t>バンドル法</a:t>
            </a:r>
            <a:endParaRPr kumimoji="1" lang="ja-JP" altLang="en-US" sz="1600" dirty="0">
              <a:solidFill>
                <a:srgbClr val="FF0000"/>
              </a:solidFill>
            </a:endParaRPr>
          </a:p>
        </p:txBody>
      </p:sp>
      <p:cxnSp>
        <p:nvCxnSpPr>
          <p:cNvPr id="25" name="直線矢印コネクタ 24"/>
          <p:cNvCxnSpPr/>
          <p:nvPr/>
        </p:nvCxnSpPr>
        <p:spPr>
          <a:xfrm flipH="1">
            <a:off x="3375203" y="4941168"/>
            <a:ext cx="240482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p:nvPr/>
        </p:nvCxnSpPr>
        <p:spPr>
          <a:xfrm>
            <a:off x="2139613" y="3861048"/>
            <a:ext cx="4876331"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環状矢印 29"/>
          <p:cNvSpPr/>
          <p:nvPr/>
        </p:nvSpPr>
        <p:spPr>
          <a:xfrm rot="16200000">
            <a:off x="4088411" y="3924535"/>
            <a:ext cx="978408" cy="978408"/>
          </a:xfrm>
          <a:prstGeom prst="circularArrow">
            <a:avLst>
              <a:gd name="adj1" fmla="val 12500"/>
              <a:gd name="adj2" fmla="val 1142319"/>
              <a:gd name="adj3" fmla="val 20457681"/>
              <a:gd name="adj4" fmla="val 2346275"/>
              <a:gd name="adj5" fmla="val 125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1" name="テキスト ボックス 30"/>
          <p:cNvSpPr txBox="1"/>
          <p:nvPr/>
        </p:nvSpPr>
        <p:spPr>
          <a:xfrm>
            <a:off x="3535502" y="4275239"/>
            <a:ext cx="2084225" cy="276999"/>
          </a:xfrm>
          <a:prstGeom prst="rect">
            <a:avLst/>
          </a:prstGeom>
          <a:solidFill>
            <a:schemeClr val="bg1"/>
          </a:solidFill>
          <a:ln>
            <a:solidFill>
              <a:schemeClr val="tx1"/>
            </a:solidFill>
          </a:ln>
        </p:spPr>
        <p:txBody>
          <a:bodyPr wrap="none" rtlCol="0">
            <a:spAutoFit/>
          </a:bodyPr>
          <a:lstStyle/>
          <a:p>
            <a:r>
              <a:rPr kumimoji="1" lang="en-US" altLang="ja-JP" sz="1200" dirty="0" smtClean="0"/>
              <a:t>1</a:t>
            </a:r>
            <a:r>
              <a:rPr kumimoji="1" lang="ja-JP" altLang="en-US" sz="1200" dirty="0" smtClean="0"/>
              <a:t>周することを</a:t>
            </a:r>
            <a:r>
              <a:rPr kumimoji="1" lang="en-US" altLang="ja-JP" sz="1200" dirty="0" smtClean="0"/>
              <a:t>1</a:t>
            </a:r>
            <a:r>
              <a:rPr kumimoji="1" lang="ja-JP" altLang="en-US" sz="1200" dirty="0" smtClean="0"/>
              <a:t>ラウンドと呼ぶ</a:t>
            </a:r>
            <a:endParaRPr kumimoji="1" lang="ja-JP" altLang="en-US" sz="1200" dirty="0"/>
          </a:p>
        </p:txBody>
      </p:sp>
    </p:spTree>
    <p:extLst>
      <p:ext uri="{BB962C8B-B14F-4D97-AF65-F5344CB8AC3E}">
        <p14:creationId xmlns:p14="http://schemas.microsoft.com/office/powerpoint/2010/main" val="13138851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a:t>Multi-</a:t>
            </a:r>
            <a:r>
              <a:rPr lang="en-US" altLang="ja-JP" dirty="0" err="1"/>
              <a:t>MaxSAT</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節集合の分割方法</a:t>
            </a:r>
            <a:endParaRPr kumimoji="1" lang="en-US" altLang="ja-JP" dirty="0" smtClean="0"/>
          </a:p>
          <a:p>
            <a:pPr lvl="1"/>
            <a:r>
              <a:rPr lang="ja-JP" altLang="en-US" dirty="0"/>
              <a:t>節</a:t>
            </a:r>
            <a:r>
              <a:rPr lang="ja-JP" altLang="en-US" dirty="0" smtClean="0"/>
              <a:t>を頂点，変数をハイパー辺とみなし，ハイパーグラフ </a:t>
            </a:r>
            <a:r>
              <a:rPr lang="en-US" altLang="ja-JP" i="1" dirty="0" smtClean="0"/>
              <a:t>k</a:t>
            </a:r>
            <a:r>
              <a:rPr lang="en-US" altLang="ja-JP" dirty="0" smtClean="0"/>
              <a:t> </a:t>
            </a:r>
            <a:r>
              <a:rPr lang="ja-JP" altLang="en-US" dirty="0" smtClean="0"/>
              <a:t>分割問題を解く</a:t>
            </a:r>
            <a:endParaRPr kumimoji="1" lang="ja-JP" altLang="en-US" dirty="0"/>
          </a:p>
        </p:txBody>
      </p:sp>
      <p:sp>
        <p:nvSpPr>
          <p:cNvPr id="108" name="円/楕円 107"/>
          <p:cNvSpPr>
            <a:spLocks noChangeAspect="1"/>
          </p:cNvSpPr>
          <p:nvPr/>
        </p:nvSpPr>
        <p:spPr>
          <a:xfrm>
            <a:off x="4013051" y="3920232"/>
            <a:ext cx="238125" cy="228600"/>
          </a:xfrm>
          <a:prstGeom prst="ellipse">
            <a:avLst/>
          </a:prstGeom>
          <a:solidFill>
            <a:schemeClr val="accent5"/>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円/楕円 108"/>
          <p:cNvSpPr>
            <a:spLocks noChangeAspect="1"/>
          </p:cNvSpPr>
          <p:nvPr/>
        </p:nvSpPr>
        <p:spPr>
          <a:xfrm>
            <a:off x="3109739" y="4195688"/>
            <a:ext cx="238125" cy="228600"/>
          </a:xfrm>
          <a:prstGeom prst="ellipse">
            <a:avLst/>
          </a:prstGeom>
          <a:solidFill>
            <a:schemeClr val="accent5"/>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円/楕円 109"/>
          <p:cNvSpPr>
            <a:spLocks noChangeAspect="1"/>
          </p:cNvSpPr>
          <p:nvPr/>
        </p:nvSpPr>
        <p:spPr>
          <a:xfrm>
            <a:off x="4965551" y="3920232"/>
            <a:ext cx="238125" cy="228600"/>
          </a:xfrm>
          <a:prstGeom prst="ellipse">
            <a:avLst/>
          </a:prstGeom>
          <a:solidFill>
            <a:schemeClr val="accent5"/>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円/楕円 110"/>
          <p:cNvSpPr>
            <a:spLocks noChangeAspect="1"/>
          </p:cNvSpPr>
          <p:nvPr/>
        </p:nvSpPr>
        <p:spPr>
          <a:xfrm>
            <a:off x="5868144" y="4195688"/>
            <a:ext cx="238125" cy="228600"/>
          </a:xfrm>
          <a:prstGeom prst="ellipse">
            <a:avLst/>
          </a:prstGeom>
          <a:solidFill>
            <a:schemeClr val="accent5"/>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 name="円/楕円 111"/>
          <p:cNvSpPr/>
          <p:nvPr/>
        </p:nvSpPr>
        <p:spPr>
          <a:xfrm>
            <a:off x="2752749" y="3763640"/>
            <a:ext cx="3744416" cy="93610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円/楕円 112"/>
          <p:cNvSpPr/>
          <p:nvPr/>
        </p:nvSpPr>
        <p:spPr>
          <a:xfrm rot="20729566">
            <a:off x="2972467" y="3806868"/>
            <a:ext cx="1392355" cy="730122"/>
          </a:xfrm>
          <a:prstGeom prst="ellips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14" name="オブジェクト 113"/>
          <p:cNvGraphicFramePr>
            <a:graphicFrameLocks noChangeAspect="1"/>
          </p:cNvGraphicFramePr>
          <p:nvPr>
            <p:extLst>
              <p:ext uri="{D42A27DB-BD31-4B8C-83A1-F6EECF244321}">
                <p14:modId xmlns:p14="http://schemas.microsoft.com/office/powerpoint/2010/main" val="3987459545"/>
              </p:ext>
            </p:extLst>
          </p:nvPr>
        </p:nvGraphicFramePr>
        <p:xfrm>
          <a:off x="755576" y="3616697"/>
          <a:ext cx="1846262" cy="434975"/>
        </p:xfrm>
        <a:graphic>
          <a:graphicData uri="http://schemas.openxmlformats.org/presentationml/2006/ole">
            <mc:AlternateContent xmlns:mc="http://schemas.openxmlformats.org/markup-compatibility/2006">
              <mc:Choice xmlns:v="urn:schemas-microsoft-com:vml" Requires="v">
                <p:oleObj spid="_x0000_s63610" name="数式" r:id="rId3" imgW="914400" imgH="215640" progId="Equation.3">
                  <p:embed/>
                </p:oleObj>
              </mc:Choice>
              <mc:Fallback>
                <p:oleObj name="数式" r:id="rId3" imgW="914400" imgH="215640" progId="Equation.3">
                  <p:embed/>
                  <p:pic>
                    <p:nvPicPr>
                      <p:cNvPr id="0" name=""/>
                      <p:cNvPicPr>
                        <a:picLocks noChangeAspect="1" noChangeArrowheads="1"/>
                      </p:cNvPicPr>
                      <p:nvPr/>
                    </p:nvPicPr>
                    <p:blipFill>
                      <a:blip r:embed="rId4"/>
                      <a:srcRect/>
                      <a:stretch>
                        <a:fillRect/>
                      </a:stretch>
                    </p:blipFill>
                    <p:spPr bwMode="auto">
                      <a:xfrm>
                        <a:off x="755576" y="3616697"/>
                        <a:ext cx="1846262" cy="434975"/>
                      </a:xfrm>
                      <a:prstGeom prst="rect">
                        <a:avLst/>
                      </a:prstGeom>
                      <a:noFill/>
                      <a:ln w="9525">
                        <a:solidFill>
                          <a:schemeClr val="tx1"/>
                        </a:solidFill>
                      </a:ln>
                    </p:spPr>
                  </p:pic>
                </p:oleObj>
              </mc:Fallback>
            </mc:AlternateContent>
          </a:graphicData>
        </a:graphic>
      </p:graphicFrame>
      <p:cxnSp>
        <p:nvCxnSpPr>
          <p:cNvPr id="115" name="直線矢印コネクタ 114"/>
          <p:cNvCxnSpPr>
            <a:stCxn id="114" idx="2"/>
            <a:endCxn id="109" idx="2"/>
          </p:cNvCxnSpPr>
          <p:nvPr/>
        </p:nvCxnSpPr>
        <p:spPr>
          <a:xfrm>
            <a:off x="1678707" y="4051672"/>
            <a:ext cx="1431032" cy="258316"/>
          </a:xfrm>
          <a:prstGeom prst="straightConnector1">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16" name="オブジェクト 115"/>
          <p:cNvGraphicFramePr>
            <a:graphicFrameLocks noChangeAspect="1"/>
          </p:cNvGraphicFramePr>
          <p:nvPr>
            <p:extLst>
              <p:ext uri="{D42A27DB-BD31-4B8C-83A1-F6EECF244321}">
                <p14:modId xmlns:p14="http://schemas.microsoft.com/office/powerpoint/2010/main" val="834425013"/>
              </p:ext>
            </p:extLst>
          </p:nvPr>
        </p:nvGraphicFramePr>
        <p:xfrm>
          <a:off x="2927377" y="3256657"/>
          <a:ext cx="1077913" cy="434975"/>
        </p:xfrm>
        <a:graphic>
          <a:graphicData uri="http://schemas.openxmlformats.org/presentationml/2006/ole">
            <mc:AlternateContent xmlns:mc="http://schemas.openxmlformats.org/markup-compatibility/2006">
              <mc:Choice xmlns:v="urn:schemas-microsoft-com:vml" Requires="v">
                <p:oleObj spid="_x0000_s63611" name="数式" r:id="rId5" imgW="533160" imgH="215640" progId="Equation.3">
                  <p:embed/>
                </p:oleObj>
              </mc:Choice>
              <mc:Fallback>
                <p:oleObj name="数式" r:id="rId5" imgW="533160" imgH="215640" progId="Equation.3">
                  <p:embed/>
                  <p:pic>
                    <p:nvPicPr>
                      <p:cNvPr id="0" name=""/>
                      <p:cNvPicPr>
                        <a:picLocks noChangeAspect="1" noChangeArrowheads="1"/>
                      </p:cNvPicPr>
                      <p:nvPr/>
                    </p:nvPicPr>
                    <p:blipFill>
                      <a:blip r:embed="rId6"/>
                      <a:srcRect/>
                      <a:stretch>
                        <a:fillRect/>
                      </a:stretch>
                    </p:blipFill>
                    <p:spPr bwMode="auto">
                      <a:xfrm>
                        <a:off x="2927377" y="3256657"/>
                        <a:ext cx="1077913" cy="4349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17" name="直線矢印コネクタ 116"/>
          <p:cNvCxnSpPr>
            <a:stCxn id="116" idx="2"/>
            <a:endCxn id="108" idx="1"/>
          </p:cNvCxnSpPr>
          <p:nvPr/>
        </p:nvCxnSpPr>
        <p:spPr>
          <a:xfrm>
            <a:off x="3466333" y="3691632"/>
            <a:ext cx="581591" cy="262078"/>
          </a:xfrm>
          <a:prstGeom prst="straightConnector1">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18" name="オブジェクト 117"/>
          <p:cNvGraphicFramePr>
            <a:graphicFrameLocks noChangeAspect="1"/>
          </p:cNvGraphicFramePr>
          <p:nvPr>
            <p:extLst>
              <p:ext uri="{D42A27DB-BD31-4B8C-83A1-F6EECF244321}">
                <p14:modId xmlns:p14="http://schemas.microsoft.com/office/powerpoint/2010/main" val="1518673520"/>
              </p:ext>
            </p:extLst>
          </p:nvPr>
        </p:nvGraphicFramePr>
        <p:xfrm>
          <a:off x="5219700" y="3244676"/>
          <a:ext cx="1077913" cy="460375"/>
        </p:xfrm>
        <a:graphic>
          <a:graphicData uri="http://schemas.openxmlformats.org/presentationml/2006/ole">
            <mc:AlternateContent xmlns:mc="http://schemas.openxmlformats.org/markup-compatibility/2006">
              <mc:Choice xmlns:v="urn:schemas-microsoft-com:vml" Requires="v">
                <p:oleObj spid="_x0000_s63612" name="数式" r:id="rId7" imgW="533160" imgH="228600" progId="Equation.3">
                  <p:embed/>
                </p:oleObj>
              </mc:Choice>
              <mc:Fallback>
                <p:oleObj name="数式" r:id="rId7" imgW="533160" imgH="228600" progId="Equation.3">
                  <p:embed/>
                  <p:pic>
                    <p:nvPicPr>
                      <p:cNvPr id="0" name=""/>
                      <p:cNvPicPr>
                        <a:picLocks noChangeAspect="1" noChangeArrowheads="1"/>
                      </p:cNvPicPr>
                      <p:nvPr/>
                    </p:nvPicPr>
                    <p:blipFill>
                      <a:blip r:embed="rId8"/>
                      <a:srcRect/>
                      <a:stretch>
                        <a:fillRect/>
                      </a:stretch>
                    </p:blipFill>
                    <p:spPr bwMode="auto">
                      <a:xfrm>
                        <a:off x="5219700" y="3244676"/>
                        <a:ext cx="1077913" cy="4603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19" name="直線矢印コネクタ 118"/>
          <p:cNvCxnSpPr>
            <a:stCxn id="118" idx="2"/>
            <a:endCxn id="110" idx="7"/>
          </p:cNvCxnSpPr>
          <p:nvPr/>
        </p:nvCxnSpPr>
        <p:spPr>
          <a:xfrm flipH="1">
            <a:off x="5168803" y="3705051"/>
            <a:ext cx="589853" cy="248659"/>
          </a:xfrm>
          <a:prstGeom prst="straightConnector1">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20" name="オブジェクト 119"/>
          <p:cNvGraphicFramePr>
            <a:graphicFrameLocks noChangeAspect="1"/>
          </p:cNvGraphicFramePr>
          <p:nvPr>
            <p:extLst>
              <p:ext uri="{D42A27DB-BD31-4B8C-83A1-F6EECF244321}">
                <p14:modId xmlns:p14="http://schemas.microsoft.com/office/powerpoint/2010/main" val="570962096"/>
              </p:ext>
            </p:extLst>
          </p:nvPr>
        </p:nvGraphicFramePr>
        <p:xfrm>
          <a:off x="6772349" y="3616697"/>
          <a:ext cx="1616075" cy="460375"/>
        </p:xfrm>
        <a:graphic>
          <a:graphicData uri="http://schemas.openxmlformats.org/presentationml/2006/ole">
            <mc:AlternateContent xmlns:mc="http://schemas.openxmlformats.org/markup-compatibility/2006">
              <mc:Choice xmlns:v="urn:schemas-microsoft-com:vml" Requires="v">
                <p:oleObj spid="_x0000_s63613" name="数式" r:id="rId9" imgW="799920" imgH="228600" progId="Equation.3">
                  <p:embed/>
                </p:oleObj>
              </mc:Choice>
              <mc:Fallback>
                <p:oleObj name="数式" r:id="rId9" imgW="799920" imgH="228600" progId="Equation.3">
                  <p:embed/>
                  <p:pic>
                    <p:nvPicPr>
                      <p:cNvPr id="0" name=""/>
                      <p:cNvPicPr>
                        <a:picLocks noChangeAspect="1" noChangeArrowheads="1"/>
                      </p:cNvPicPr>
                      <p:nvPr/>
                    </p:nvPicPr>
                    <p:blipFill>
                      <a:blip r:embed="rId10"/>
                      <a:srcRect/>
                      <a:stretch>
                        <a:fillRect/>
                      </a:stretch>
                    </p:blipFill>
                    <p:spPr bwMode="auto">
                      <a:xfrm>
                        <a:off x="6772349" y="3616697"/>
                        <a:ext cx="1616075" cy="4603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21" name="直線矢印コネクタ 120"/>
          <p:cNvCxnSpPr>
            <a:stCxn id="120" idx="2"/>
            <a:endCxn id="111" idx="6"/>
          </p:cNvCxnSpPr>
          <p:nvPr/>
        </p:nvCxnSpPr>
        <p:spPr>
          <a:xfrm flipH="1">
            <a:off x="6106269" y="4077072"/>
            <a:ext cx="1474117" cy="232916"/>
          </a:xfrm>
          <a:prstGeom prst="straightConnector1">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2" name="直線コネクタ 121"/>
          <p:cNvCxnSpPr/>
          <p:nvPr/>
        </p:nvCxnSpPr>
        <p:spPr>
          <a:xfrm>
            <a:off x="4624957" y="3409156"/>
            <a:ext cx="0" cy="1647701"/>
          </a:xfrm>
          <a:prstGeom prst="line">
            <a:avLst/>
          </a:prstGeom>
          <a:ln w="38100">
            <a:solidFill>
              <a:srgbClr val="FF0000"/>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123" name="オブジェクト 122"/>
          <p:cNvGraphicFramePr>
            <a:graphicFrameLocks noChangeAspect="1"/>
          </p:cNvGraphicFramePr>
          <p:nvPr>
            <p:extLst>
              <p:ext uri="{D42A27DB-BD31-4B8C-83A1-F6EECF244321}">
                <p14:modId xmlns:p14="http://schemas.microsoft.com/office/powerpoint/2010/main" val="3279183430"/>
              </p:ext>
            </p:extLst>
          </p:nvPr>
        </p:nvGraphicFramePr>
        <p:xfrm>
          <a:off x="1286297" y="4365716"/>
          <a:ext cx="333375" cy="434975"/>
        </p:xfrm>
        <a:graphic>
          <a:graphicData uri="http://schemas.openxmlformats.org/presentationml/2006/ole">
            <mc:AlternateContent xmlns:mc="http://schemas.openxmlformats.org/markup-compatibility/2006">
              <mc:Choice xmlns:v="urn:schemas-microsoft-com:vml" Requires="v">
                <p:oleObj spid="_x0000_s63614" name="数式" r:id="rId11" imgW="164880" imgH="215640" progId="Equation.3">
                  <p:embed/>
                </p:oleObj>
              </mc:Choice>
              <mc:Fallback>
                <p:oleObj name="数式" r:id="rId11" imgW="164880" imgH="215640" progId="Equation.3">
                  <p:embed/>
                  <p:pic>
                    <p:nvPicPr>
                      <p:cNvPr id="0" name=""/>
                      <p:cNvPicPr>
                        <a:picLocks noChangeAspect="1" noChangeArrowheads="1"/>
                      </p:cNvPicPr>
                      <p:nvPr/>
                    </p:nvPicPr>
                    <p:blipFill>
                      <a:blip r:embed="rId12"/>
                      <a:srcRect/>
                      <a:stretch>
                        <a:fillRect/>
                      </a:stretch>
                    </p:blipFill>
                    <p:spPr bwMode="auto">
                      <a:xfrm>
                        <a:off x="1286297" y="4365716"/>
                        <a:ext cx="333375" cy="4349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24" name="直線矢印コネクタ 123"/>
          <p:cNvCxnSpPr>
            <a:stCxn id="123" idx="3"/>
            <a:endCxn id="130" idx="2"/>
          </p:cNvCxnSpPr>
          <p:nvPr/>
        </p:nvCxnSpPr>
        <p:spPr>
          <a:xfrm>
            <a:off x="1619672" y="4583203"/>
            <a:ext cx="581980" cy="1"/>
          </a:xfrm>
          <a:prstGeom prst="straightConnector1">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25" name="オブジェクト 124"/>
          <p:cNvGraphicFramePr>
            <a:graphicFrameLocks noChangeAspect="1"/>
          </p:cNvGraphicFramePr>
          <p:nvPr>
            <p:extLst>
              <p:ext uri="{D42A27DB-BD31-4B8C-83A1-F6EECF244321}">
                <p14:modId xmlns:p14="http://schemas.microsoft.com/office/powerpoint/2010/main" val="3454225561"/>
              </p:ext>
            </p:extLst>
          </p:nvPr>
        </p:nvGraphicFramePr>
        <p:xfrm>
          <a:off x="7596336" y="4355255"/>
          <a:ext cx="538162" cy="460375"/>
        </p:xfrm>
        <a:graphic>
          <a:graphicData uri="http://schemas.openxmlformats.org/presentationml/2006/ole">
            <mc:AlternateContent xmlns:mc="http://schemas.openxmlformats.org/markup-compatibility/2006">
              <mc:Choice xmlns:v="urn:schemas-microsoft-com:vml" Requires="v">
                <p:oleObj spid="_x0000_s63615" name="数式" r:id="rId13" imgW="266400" imgH="228600" progId="Equation.3">
                  <p:embed/>
                </p:oleObj>
              </mc:Choice>
              <mc:Fallback>
                <p:oleObj name="数式" r:id="rId13" imgW="266400" imgH="228600" progId="Equation.3">
                  <p:embed/>
                  <p:pic>
                    <p:nvPicPr>
                      <p:cNvPr id="0" name=""/>
                      <p:cNvPicPr>
                        <a:picLocks noChangeAspect="1" noChangeArrowheads="1"/>
                      </p:cNvPicPr>
                      <p:nvPr/>
                    </p:nvPicPr>
                    <p:blipFill>
                      <a:blip r:embed="rId14"/>
                      <a:srcRect/>
                      <a:stretch>
                        <a:fillRect/>
                      </a:stretch>
                    </p:blipFill>
                    <p:spPr bwMode="auto">
                      <a:xfrm>
                        <a:off x="7596336" y="4355255"/>
                        <a:ext cx="538162" cy="4603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26" name="直線矢印コネクタ 125"/>
          <p:cNvCxnSpPr>
            <a:stCxn id="125" idx="1"/>
            <a:endCxn id="134" idx="6"/>
          </p:cNvCxnSpPr>
          <p:nvPr/>
        </p:nvCxnSpPr>
        <p:spPr>
          <a:xfrm flipH="1">
            <a:off x="7008862" y="4585442"/>
            <a:ext cx="587474" cy="1"/>
          </a:xfrm>
          <a:prstGeom prst="straightConnector1">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7" name="円/楕円 126"/>
          <p:cNvSpPr/>
          <p:nvPr/>
        </p:nvSpPr>
        <p:spPr>
          <a:xfrm rot="870434" flipH="1">
            <a:off x="4864685" y="3806867"/>
            <a:ext cx="1392355" cy="730122"/>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28" name="オブジェクト 127"/>
          <p:cNvGraphicFramePr>
            <a:graphicFrameLocks noChangeAspect="1"/>
          </p:cNvGraphicFramePr>
          <p:nvPr>
            <p:extLst>
              <p:ext uri="{D42A27DB-BD31-4B8C-83A1-F6EECF244321}">
                <p14:modId xmlns:p14="http://schemas.microsoft.com/office/powerpoint/2010/main" val="2402907342"/>
              </p:ext>
            </p:extLst>
          </p:nvPr>
        </p:nvGraphicFramePr>
        <p:xfrm>
          <a:off x="5174729" y="4171929"/>
          <a:ext cx="333375" cy="461963"/>
        </p:xfrm>
        <a:graphic>
          <a:graphicData uri="http://schemas.openxmlformats.org/presentationml/2006/ole">
            <mc:AlternateContent xmlns:mc="http://schemas.openxmlformats.org/markup-compatibility/2006">
              <mc:Choice xmlns:v="urn:schemas-microsoft-com:vml" Requires="v">
                <p:oleObj spid="_x0000_s63616" name="数式" r:id="rId15" imgW="164880" imgH="228600" progId="Equation.3">
                  <p:embed/>
                </p:oleObj>
              </mc:Choice>
              <mc:Fallback>
                <p:oleObj name="数式" r:id="rId15" imgW="164880" imgH="22860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174729" y="4171929"/>
                        <a:ext cx="333375" cy="461963"/>
                      </a:xfrm>
                      <a:prstGeom prst="rect">
                        <a:avLst/>
                      </a:prstGeom>
                      <a:solidFill>
                        <a:schemeClr val="bg1"/>
                      </a:solidFill>
                      <a:ln>
                        <a:solidFill>
                          <a:srgbClr val="92D050"/>
                        </a:solidFill>
                      </a:ln>
                      <a:extLst/>
                    </p:spPr>
                  </p:pic>
                </p:oleObj>
              </mc:Fallback>
            </mc:AlternateContent>
          </a:graphicData>
        </a:graphic>
      </p:graphicFrame>
      <p:graphicFrame>
        <p:nvGraphicFramePr>
          <p:cNvPr id="129" name="オブジェクト 128"/>
          <p:cNvGraphicFramePr>
            <a:graphicFrameLocks noChangeAspect="1"/>
          </p:cNvGraphicFramePr>
          <p:nvPr>
            <p:extLst>
              <p:ext uri="{D42A27DB-BD31-4B8C-83A1-F6EECF244321}">
                <p14:modId xmlns:p14="http://schemas.microsoft.com/office/powerpoint/2010/main" val="3885347537"/>
              </p:ext>
            </p:extLst>
          </p:nvPr>
        </p:nvGraphicFramePr>
        <p:xfrm>
          <a:off x="3707904" y="4176650"/>
          <a:ext cx="333375" cy="434975"/>
        </p:xfrm>
        <a:graphic>
          <a:graphicData uri="http://schemas.openxmlformats.org/presentationml/2006/ole">
            <mc:AlternateContent xmlns:mc="http://schemas.openxmlformats.org/markup-compatibility/2006">
              <mc:Choice xmlns:v="urn:schemas-microsoft-com:vml" Requires="v">
                <p:oleObj spid="_x0000_s63617" name="数式" r:id="rId17" imgW="164880" imgH="215640" progId="Equation.3">
                  <p:embed/>
                </p:oleObj>
              </mc:Choice>
              <mc:Fallback>
                <p:oleObj name="数式" r:id="rId17" imgW="164880" imgH="21564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707904" y="4176650"/>
                        <a:ext cx="333375" cy="434975"/>
                      </a:xfrm>
                      <a:prstGeom prst="rect">
                        <a:avLst/>
                      </a:prstGeom>
                      <a:solidFill>
                        <a:schemeClr val="bg1"/>
                      </a:solidFill>
                      <a:ln>
                        <a:solidFill>
                          <a:srgbClr val="FFC000"/>
                        </a:solidFill>
                      </a:ln>
                      <a:extLst/>
                    </p:spPr>
                  </p:pic>
                </p:oleObj>
              </mc:Fallback>
            </mc:AlternateContent>
          </a:graphicData>
        </a:graphic>
      </p:graphicFrame>
      <p:sp>
        <p:nvSpPr>
          <p:cNvPr id="130" name="円/楕円 129"/>
          <p:cNvSpPr>
            <a:spLocks noChangeAspect="1"/>
          </p:cNvSpPr>
          <p:nvPr/>
        </p:nvSpPr>
        <p:spPr>
          <a:xfrm>
            <a:off x="2201652" y="4468904"/>
            <a:ext cx="238125" cy="228600"/>
          </a:xfrm>
          <a:prstGeom prst="ellipse">
            <a:avLst/>
          </a:prstGeom>
          <a:solidFill>
            <a:schemeClr val="accent5"/>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1" name="円/楕円 130"/>
          <p:cNvSpPr/>
          <p:nvPr/>
        </p:nvSpPr>
        <p:spPr>
          <a:xfrm rot="20729566">
            <a:off x="2064380" y="4080084"/>
            <a:ext cx="1392355" cy="730122"/>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32" name="オブジェクト 131"/>
          <p:cNvGraphicFramePr>
            <a:graphicFrameLocks noChangeAspect="1"/>
          </p:cNvGraphicFramePr>
          <p:nvPr>
            <p:extLst>
              <p:ext uri="{D42A27DB-BD31-4B8C-83A1-F6EECF244321}">
                <p14:modId xmlns:p14="http://schemas.microsoft.com/office/powerpoint/2010/main" val="638863718"/>
              </p:ext>
            </p:extLst>
          </p:nvPr>
        </p:nvGraphicFramePr>
        <p:xfrm>
          <a:off x="2673127" y="4627191"/>
          <a:ext cx="333375" cy="434975"/>
        </p:xfrm>
        <a:graphic>
          <a:graphicData uri="http://schemas.openxmlformats.org/presentationml/2006/ole">
            <mc:AlternateContent xmlns:mc="http://schemas.openxmlformats.org/markup-compatibility/2006">
              <mc:Choice xmlns:v="urn:schemas-microsoft-com:vml" Requires="v">
                <p:oleObj spid="_x0000_s63618" name="数式" r:id="rId19" imgW="164880" imgH="215640" progId="Equation.3">
                  <p:embed/>
                </p:oleObj>
              </mc:Choice>
              <mc:Fallback>
                <p:oleObj name="数式" r:id="rId19" imgW="164880" imgH="215640"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673127" y="4627191"/>
                        <a:ext cx="333375" cy="434975"/>
                      </a:xfrm>
                      <a:prstGeom prst="rect">
                        <a:avLst/>
                      </a:prstGeom>
                      <a:solidFill>
                        <a:schemeClr val="bg1"/>
                      </a:solidFill>
                      <a:ln>
                        <a:solidFill>
                          <a:srgbClr val="7030A0"/>
                        </a:solidFill>
                      </a:ln>
                      <a:extLst/>
                    </p:spPr>
                  </p:pic>
                </p:oleObj>
              </mc:Fallback>
            </mc:AlternateContent>
          </a:graphicData>
        </a:graphic>
      </p:graphicFrame>
      <p:graphicFrame>
        <p:nvGraphicFramePr>
          <p:cNvPr id="133" name="オブジェクト 132"/>
          <p:cNvGraphicFramePr>
            <a:graphicFrameLocks noChangeAspect="1"/>
          </p:cNvGraphicFramePr>
          <p:nvPr>
            <p:extLst>
              <p:ext uri="{D42A27DB-BD31-4B8C-83A1-F6EECF244321}">
                <p14:modId xmlns:p14="http://schemas.microsoft.com/office/powerpoint/2010/main" val="2796026742"/>
              </p:ext>
            </p:extLst>
          </p:nvPr>
        </p:nvGraphicFramePr>
        <p:xfrm>
          <a:off x="4470969" y="4502497"/>
          <a:ext cx="307975" cy="434975"/>
        </p:xfrm>
        <a:graphic>
          <a:graphicData uri="http://schemas.openxmlformats.org/presentationml/2006/ole">
            <mc:AlternateContent xmlns:mc="http://schemas.openxmlformats.org/markup-compatibility/2006">
              <mc:Choice xmlns:v="urn:schemas-microsoft-com:vml" Requires="v">
                <p:oleObj spid="_x0000_s63619" name="数式" r:id="rId21" imgW="152280" imgH="215640" progId="Equation.3">
                  <p:embed/>
                </p:oleObj>
              </mc:Choice>
              <mc:Fallback>
                <p:oleObj name="数式" r:id="rId21" imgW="152280" imgH="215640" progId="Equation.3">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4470969" y="4502497"/>
                        <a:ext cx="307975" cy="434975"/>
                      </a:xfrm>
                      <a:prstGeom prst="rect">
                        <a:avLst/>
                      </a:prstGeom>
                      <a:solidFill>
                        <a:schemeClr val="bg1"/>
                      </a:solidFill>
                      <a:ln>
                        <a:solidFill>
                          <a:srgbClr val="FF0000"/>
                        </a:solidFill>
                      </a:ln>
                      <a:extLst/>
                    </p:spPr>
                  </p:pic>
                </p:oleObj>
              </mc:Fallback>
            </mc:AlternateContent>
          </a:graphicData>
        </a:graphic>
      </p:graphicFrame>
      <p:sp>
        <p:nvSpPr>
          <p:cNvPr id="134" name="円/楕円 133"/>
          <p:cNvSpPr>
            <a:spLocks noChangeAspect="1"/>
          </p:cNvSpPr>
          <p:nvPr/>
        </p:nvSpPr>
        <p:spPr>
          <a:xfrm>
            <a:off x="6770737" y="4471143"/>
            <a:ext cx="238125" cy="228600"/>
          </a:xfrm>
          <a:prstGeom prst="ellipse">
            <a:avLst/>
          </a:prstGeom>
          <a:solidFill>
            <a:schemeClr val="accent5"/>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5" name="円/楕円 134"/>
          <p:cNvSpPr/>
          <p:nvPr/>
        </p:nvSpPr>
        <p:spPr>
          <a:xfrm rot="870434" flipH="1">
            <a:off x="5767278" y="4082322"/>
            <a:ext cx="1392355" cy="730122"/>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36" name="オブジェクト 135"/>
          <p:cNvGraphicFramePr>
            <a:graphicFrameLocks noChangeAspect="1"/>
          </p:cNvGraphicFramePr>
          <p:nvPr>
            <p:extLst>
              <p:ext uri="{D42A27DB-BD31-4B8C-83A1-F6EECF244321}">
                <p14:modId xmlns:p14="http://schemas.microsoft.com/office/powerpoint/2010/main" val="1175835624"/>
              </p:ext>
            </p:extLst>
          </p:nvPr>
        </p:nvGraphicFramePr>
        <p:xfrm>
          <a:off x="6228184" y="4624809"/>
          <a:ext cx="333375" cy="460375"/>
        </p:xfrm>
        <a:graphic>
          <a:graphicData uri="http://schemas.openxmlformats.org/presentationml/2006/ole">
            <mc:AlternateContent xmlns:mc="http://schemas.openxmlformats.org/markup-compatibility/2006">
              <mc:Choice xmlns:v="urn:schemas-microsoft-com:vml" Requires="v">
                <p:oleObj spid="_x0000_s63620" name="数式" r:id="rId23" imgW="164880" imgH="228600" progId="Equation.3">
                  <p:embed/>
                </p:oleObj>
              </mc:Choice>
              <mc:Fallback>
                <p:oleObj name="数式" r:id="rId23" imgW="164880" imgH="228600" progId="Equation.3">
                  <p:embed/>
                  <p:pic>
                    <p:nvPicPr>
                      <p:cNvPr id="0" name=""/>
                      <p:cNvPicPr>
                        <a:picLocks noChangeAspect="1" noChangeArrowheads="1"/>
                      </p:cNvPicPr>
                      <p:nvPr/>
                    </p:nvPicPr>
                    <p:blipFill>
                      <a:blip r:embed="rId24"/>
                      <a:srcRect/>
                      <a:stretch>
                        <a:fillRect/>
                      </a:stretch>
                    </p:blipFill>
                    <p:spPr bwMode="auto">
                      <a:xfrm>
                        <a:off x="6228184" y="4624809"/>
                        <a:ext cx="333375" cy="460375"/>
                      </a:xfrm>
                      <a:prstGeom prst="rect">
                        <a:avLst/>
                      </a:prstGeom>
                      <a:solidFill>
                        <a:schemeClr val="bg1"/>
                      </a:solidFill>
                      <a:ln>
                        <a:solidFill>
                          <a:srgbClr val="0070C0"/>
                        </a:solidFill>
                      </a:ln>
                      <a:extLst/>
                    </p:spPr>
                  </p:pic>
                </p:oleObj>
              </mc:Fallback>
            </mc:AlternateContent>
          </a:graphicData>
        </a:graphic>
      </p:graphicFrame>
      <p:sp>
        <p:nvSpPr>
          <p:cNvPr id="137" name="円/楕円 136"/>
          <p:cNvSpPr>
            <a:spLocks noChangeAspect="1"/>
          </p:cNvSpPr>
          <p:nvPr/>
        </p:nvSpPr>
        <p:spPr>
          <a:xfrm>
            <a:off x="1534243" y="5554005"/>
            <a:ext cx="238125" cy="228600"/>
          </a:xfrm>
          <a:prstGeom prst="ellipse">
            <a:avLst/>
          </a:prstGeom>
          <a:solidFill>
            <a:schemeClr val="accent5"/>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8" name="テキスト ボックス 137"/>
          <p:cNvSpPr txBox="1"/>
          <p:nvPr/>
        </p:nvSpPr>
        <p:spPr>
          <a:xfrm>
            <a:off x="1678259" y="5499000"/>
            <a:ext cx="1529586" cy="369332"/>
          </a:xfrm>
          <a:prstGeom prst="rect">
            <a:avLst/>
          </a:prstGeom>
          <a:noFill/>
        </p:spPr>
        <p:txBody>
          <a:bodyPr wrap="none" rtlCol="0">
            <a:spAutoFit/>
          </a:bodyPr>
          <a:lstStyle/>
          <a:p>
            <a:r>
              <a:rPr kumimoji="1" lang="ja-JP" altLang="en-US" b="1" dirty="0" smtClean="0">
                <a:ea typeface="$ＪＳ明朝" pitchFamily="17" charset="-128"/>
              </a:rPr>
              <a:t>：節</a:t>
            </a:r>
            <a:r>
              <a:rPr kumimoji="1" lang="ja-JP" altLang="en-US" b="1" dirty="0" smtClean="0"/>
              <a:t> </a:t>
            </a:r>
            <a:r>
              <a:rPr kumimoji="1" lang="en-US" altLang="ja-JP" b="1" dirty="0" smtClean="0">
                <a:latin typeface="Times New Roman" pitchFamily="18" charset="0"/>
                <a:cs typeface="Times New Roman" pitchFamily="18" charset="0"/>
              </a:rPr>
              <a:t>j</a:t>
            </a:r>
            <a:r>
              <a:rPr kumimoji="1" lang="en-US" altLang="ja-JP" b="1" dirty="0" smtClean="0"/>
              <a:t> </a:t>
            </a:r>
            <a:r>
              <a:rPr kumimoji="1" lang="ja-JP" altLang="en-US" b="1" dirty="0" smtClean="0">
                <a:ea typeface="$ＪＳ明朝" pitchFamily="17" charset="-128"/>
              </a:rPr>
              <a:t>の頂点</a:t>
            </a:r>
            <a:endParaRPr kumimoji="1" lang="ja-JP" altLang="en-US" b="1" dirty="0">
              <a:ea typeface="$ＪＳ明朝" pitchFamily="17" charset="-128"/>
            </a:endParaRPr>
          </a:p>
        </p:txBody>
      </p:sp>
      <p:sp>
        <p:nvSpPr>
          <p:cNvPr id="139" name="円/楕円 138"/>
          <p:cNvSpPr/>
          <p:nvPr/>
        </p:nvSpPr>
        <p:spPr>
          <a:xfrm>
            <a:off x="4036423" y="5527019"/>
            <a:ext cx="1190625" cy="31329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0" name="テキスト ボックス 139"/>
          <p:cNvSpPr txBox="1"/>
          <p:nvPr/>
        </p:nvSpPr>
        <p:spPr>
          <a:xfrm>
            <a:off x="5134643" y="5499000"/>
            <a:ext cx="2893741" cy="369332"/>
          </a:xfrm>
          <a:prstGeom prst="rect">
            <a:avLst/>
          </a:prstGeom>
          <a:noFill/>
        </p:spPr>
        <p:txBody>
          <a:bodyPr wrap="none" rtlCol="0">
            <a:spAutoFit/>
          </a:bodyPr>
          <a:lstStyle/>
          <a:p>
            <a:r>
              <a:rPr kumimoji="1" lang="ja-JP" altLang="en-US" b="1" dirty="0" smtClean="0">
                <a:ea typeface="$ＪＳ明朝" pitchFamily="17" charset="-128"/>
              </a:rPr>
              <a:t>：論理変数 </a:t>
            </a:r>
            <a:r>
              <a:rPr kumimoji="1" lang="en-US" altLang="ja-JP" b="1" i="1" dirty="0" err="1" smtClean="0">
                <a:latin typeface="Times New Roman" pitchFamily="18" charset="0"/>
                <a:cs typeface="Times New Roman" pitchFamily="18" charset="0"/>
              </a:rPr>
              <a:t>i</a:t>
            </a:r>
            <a:r>
              <a:rPr kumimoji="1" lang="en-US" altLang="ja-JP" b="1" dirty="0" smtClean="0"/>
              <a:t> </a:t>
            </a:r>
            <a:r>
              <a:rPr kumimoji="1" lang="ja-JP" altLang="en-US" b="1" dirty="0" smtClean="0">
                <a:ea typeface="$ＪＳ明朝" pitchFamily="17" charset="-128"/>
              </a:rPr>
              <a:t>のハイパー辺</a:t>
            </a:r>
            <a:endParaRPr kumimoji="1" lang="ja-JP" altLang="en-US" b="1" dirty="0">
              <a:ea typeface="$ＪＳ明朝" pitchFamily="17" charset="-128"/>
            </a:endParaRPr>
          </a:p>
        </p:txBody>
      </p:sp>
      <p:graphicFrame>
        <p:nvGraphicFramePr>
          <p:cNvPr id="141" name="オブジェクト 140"/>
          <p:cNvGraphicFramePr>
            <a:graphicFrameLocks noChangeAspect="1"/>
          </p:cNvGraphicFramePr>
          <p:nvPr>
            <p:extLst>
              <p:ext uri="{D42A27DB-BD31-4B8C-83A1-F6EECF244321}">
                <p14:modId xmlns:p14="http://schemas.microsoft.com/office/powerpoint/2010/main" val="3234247929"/>
              </p:ext>
            </p:extLst>
          </p:nvPr>
        </p:nvGraphicFramePr>
        <p:xfrm>
          <a:off x="4516940" y="5659338"/>
          <a:ext cx="241300" cy="361950"/>
        </p:xfrm>
        <a:graphic>
          <a:graphicData uri="http://schemas.openxmlformats.org/presentationml/2006/ole">
            <mc:AlternateContent xmlns:mc="http://schemas.openxmlformats.org/markup-compatibility/2006">
              <mc:Choice xmlns:v="urn:schemas-microsoft-com:vml" Requires="v">
                <p:oleObj spid="_x0000_s63621" name="数式" r:id="rId25" imgW="152280" imgH="228600" progId="Equation.3">
                  <p:embed/>
                </p:oleObj>
              </mc:Choice>
              <mc:Fallback>
                <p:oleObj name="数式" r:id="rId25" imgW="152280" imgH="228600" progId="Equation.3">
                  <p:embed/>
                  <p:pic>
                    <p:nvPicPr>
                      <p:cNvPr id="0" name=""/>
                      <p:cNvPicPr>
                        <a:picLocks noChangeAspect="1" noChangeArrowheads="1"/>
                      </p:cNvPicPr>
                      <p:nvPr/>
                    </p:nvPicPr>
                    <p:blipFill>
                      <a:blip r:embed="rId26"/>
                      <a:srcRect/>
                      <a:stretch>
                        <a:fillRect/>
                      </a:stretch>
                    </p:blipFill>
                    <p:spPr bwMode="auto">
                      <a:xfrm>
                        <a:off x="4516940" y="5659338"/>
                        <a:ext cx="241300" cy="361950"/>
                      </a:xfrm>
                      <a:prstGeom prst="rect">
                        <a:avLst/>
                      </a:prstGeom>
                      <a:solidFill>
                        <a:schemeClr val="bg1"/>
                      </a:solidFill>
                      <a:ln w="9525">
                        <a:solidFill>
                          <a:schemeClr val="tx1"/>
                        </a:solidFill>
                        <a:miter lim="800000"/>
                        <a:headEnd/>
                        <a:tailEnd/>
                      </a:ln>
                    </p:spPr>
                  </p:pic>
                </p:oleObj>
              </mc:Fallback>
            </mc:AlternateContent>
          </a:graphicData>
        </a:graphic>
      </p:graphicFrame>
      <p:sp>
        <p:nvSpPr>
          <p:cNvPr id="142" name="テキスト ボックス 141"/>
          <p:cNvSpPr txBox="1"/>
          <p:nvPr/>
        </p:nvSpPr>
        <p:spPr>
          <a:xfrm>
            <a:off x="2148049" y="5116533"/>
            <a:ext cx="1225015" cy="369332"/>
          </a:xfrm>
          <a:prstGeom prst="rect">
            <a:avLst/>
          </a:prstGeom>
          <a:noFill/>
        </p:spPr>
        <p:txBody>
          <a:bodyPr wrap="none" rtlCol="0">
            <a:spAutoFit/>
          </a:bodyPr>
          <a:lstStyle/>
          <a:p>
            <a:r>
              <a:rPr lang="ja-JP" altLang="en-US" b="1" dirty="0" smtClean="0">
                <a:ea typeface="$ＪＳ明朝" pitchFamily="17" charset="-128"/>
              </a:rPr>
              <a:t>部分問題</a:t>
            </a:r>
            <a:r>
              <a:rPr lang="en-US" altLang="ja-JP" b="1" dirty="0" smtClean="0">
                <a:latin typeface="Times New Roman" pitchFamily="18" charset="0"/>
                <a:ea typeface="$ＪＳ明朝" pitchFamily="17" charset="-128"/>
                <a:cs typeface="Times New Roman" pitchFamily="18" charset="0"/>
              </a:rPr>
              <a:t>1</a:t>
            </a:r>
            <a:endParaRPr kumimoji="1" lang="ja-JP" altLang="en-US" b="1" dirty="0">
              <a:latin typeface="Times New Roman" pitchFamily="18" charset="0"/>
              <a:ea typeface="$ＪＳ明朝" pitchFamily="17" charset="-128"/>
              <a:cs typeface="Times New Roman" pitchFamily="18" charset="0"/>
            </a:endParaRPr>
          </a:p>
        </p:txBody>
      </p:sp>
      <p:sp>
        <p:nvSpPr>
          <p:cNvPr id="143" name="テキスト ボックス 142"/>
          <p:cNvSpPr txBox="1"/>
          <p:nvPr/>
        </p:nvSpPr>
        <p:spPr>
          <a:xfrm>
            <a:off x="5850947" y="5116533"/>
            <a:ext cx="1225015" cy="369332"/>
          </a:xfrm>
          <a:prstGeom prst="rect">
            <a:avLst/>
          </a:prstGeom>
          <a:noFill/>
        </p:spPr>
        <p:txBody>
          <a:bodyPr wrap="none" rtlCol="0">
            <a:spAutoFit/>
          </a:bodyPr>
          <a:lstStyle/>
          <a:p>
            <a:r>
              <a:rPr lang="ja-JP" altLang="en-US" b="1" dirty="0" smtClean="0">
                <a:ea typeface="$ＪＳ明朝" pitchFamily="17" charset="-128"/>
              </a:rPr>
              <a:t>部分問題</a:t>
            </a:r>
            <a:r>
              <a:rPr lang="en-US" altLang="ja-JP" b="1" dirty="0" smtClean="0">
                <a:latin typeface="Times New Roman" pitchFamily="18" charset="0"/>
                <a:ea typeface="$ＪＳ明朝" pitchFamily="17" charset="-128"/>
                <a:cs typeface="Times New Roman" pitchFamily="18" charset="0"/>
              </a:rPr>
              <a:t>2</a:t>
            </a:r>
            <a:endParaRPr kumimoji="1" lang="ja-JP" altLang="en-US" b="1" dirty="0">
              <a:latin typeface="Times New Roman" pitchFamily="18" charset="0"/>
              <a:ea typeface="$ＪＳ明朝" pitchFamily="17" charset="-128"/>
              <a:cs typeface="Times New Roman" pitchFamily="18" charset="0"/>
            </a:endParaRPr>
          </a:p>
        </p:txBody>
      </p:sp>
    </p:spTree>
    <p:extLst>
      <p:ext uri="{BB962C8B-B14F-4D97-AF65-F5344CB8AC3E}">
        <p14:creationId xmlns:p14="http://schemas.microsoft.com/office/powerpoint/2010/main" val="248877606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a:t>Multi-</a:t>
            </a:r>
            <a:r>
              <a:rPr lang="en-US" altLang="ja-JP" dirty="0" err="1"/>
              <a:t>MaxSAT</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節集合の分割方法</a:t>
            </a:r>
            <a:endParaRPr kumimoji="1" lang="en-US" altLang="ja-JP" dirty="0" smtClean="0"/>
          </a:p>
          <a:p>
            <a:pPr lvl="1"/>
            <a:r>
              <a:rPr lang="ja-JP" altLang="en-US" dirty="0"/>
              <a:t>節</a:t>
            </a:r>
            <a:r>
              <a:rPr lang="ja-JP" altLang="en-US" dirty="0" smtClean="0"/>
              <a:t>を頂点，変数をハイパー辺とみなし，ハイパーグラフ </a:t>
            </a:r>
            <a:r>
              <a:rPr lang="en-US" altLang="ja-JP" i="1" dirty="0" smtClean="0"/>
              <a:t>k</a:t>
            </a:r>
            <a:r>
              <a:rPr lang="en-US" altLang="ja-JP" dirty="0" smtClean="0"/>
              <a:t> </a:t>
            </a:r>
            <a:r>
              <a:rPr lang="ja-JP" altLang="en-US" dirty="0" smtClean="0"/>
              <a:t>分割問題を解く</a:t>
            </a:r>
            <a:endParaRPr kumimoji="1" lang="ja-JP" altLang="en-US" dirty="0"/>
          </a:p>
        </p:txBody>
      </p:sp>
      <p:grpSp>
        <p:nvGrpSpPr>
          <p:cNvPr id="5" name="グループ化 4"/>
          <p:cNvGrpSpPr/>
          <p:nvPr/>
        </p:nvGrpSpPr>
        <p:grpSpPr>
          <a:xfrm>
            <a:off x="742950" y="3212976"/>
            <a:ext cx="7696200" cy="2808312"/>
            <a:chOff x="742950" y="2924944"/>
            <a:chExt cx="7696200" cy="2808312"/>
          </a:xfrm>
        </p:grpSpPr>
        <p:sp>
          <p:nvSpPr>
            <p:cNvPr id="41" name="円/楕円 40"/>
            <p:cNvSpPr>
              <a:spLocks noChangeAspect="1"/>
            </p:cNvSpPr>
            <p:nvPr/>
          </p:nvSpPr>
          <p:spPr>
            <a:xfrm>
              <a:off x="1534243" y="5265973"/>
              <a:ext cx="238125" cy="228600"/>
            </a:xfrm>
            <a:prstGeom prst="ellipse">
              <a:avLst/>
            </a:prstGeom>
            <a:solidFill>
              <a:schemeClr val="accent5"/>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2" name="テキスト ボックス 41"/>
            <p:cNvSpPr txBox="1"/>
            <p:nvPr/>
          </p:nvSpPr>
          <p:spPr>
            <a:xfrm>
              <a:off x="1678259" y="5210968"/>
              <a:ext cx="1529586" cy="369332"/>
            </a:xfrm>
            <a:prstGeom prst="rect">
              <a:avLst/>
            </a:prstGeom>
            <a:noFill/>
          </p:spPr>
          <p:txBody>
            <a:bodyPr wrap="none" rtlCol="0">
              <a:spAutoFit/>
            </a:bodyPr>
            <a:lstStyle/>
            <a:p>
              <a:r>
                <a:rPr kumimoji="1" lang="ja-JP" altLang="en-US" b="1" dirty="0" smtClean="0">
                  <a:ea typeface="$ＪＳ明朝" pitchFamily="17" charset="-128"/>
                </a:rPr>
                <a:t>：節</a:t>
              </a:r>
              <a:r>
                <a:rPr kumimoji="1" lang="ja-JP" altLang="en-US" b="1" dirty="0" smtClean="0"/>
                <a:t> </a:t>
              </a:r>
              <a:r>
                <a:rPr kumimoji="1" lang="en-US" altLang="ja-JP" b="1" dirty="0" smtClean="0">
                  <a:latin typeface="Times New Roman" pitchFamily="18" charset="0"/>
                  <a:cs typeface="Times New Roman" pitchFamily="18" charset="0"/>
                </a:rPr>
                <a:t>j</a:t>
              </a:r>
              <a:r>
                <a:rPr kumimoji="1" lang="en-US" altLang="ja-JP" b="1" dirty="0" smtClean="0"/>
                <a:t> </a:t>
              </a:r>
              <a:r>
                <a:rPr kumimoji="1" lang="ja-JP" altLang="en-US" b="1" dirty="0" smtClean="0">
                  <a:ea typeface="$ＪＳ明朝" pitchFamily="17" charset="-128"/>
                </a:rPr>
                <a:t>の頂点</a:t>
              </a:r>
              <a:endParaRPr kumimoji="1" lang="ja-JP" altLang="en-US" b="1" dirty="0">
                <a:ea typeface="$ＪＳ明朝" pitchFamily="17" charset="-128"/>
              </a:endParaRPr>
            </a:p>
          </p:txBody>
        </p:sp>
        <p:sp>
          <p:nvSpPr>
            <p:cNvPr id="43" name="円/楕円 42"/>
            <p:cNvSpPr/>
            <p:nvPr/>
          </p:nvSpPr>
          <p:spPr>
            <a:xfrm>
              <a:off x="4036423" y="5238987"/>
              <a:ext cx="1190625" cy="31329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p:cNvSpPr txBox="1"/>
            <p:nvPr/>
          </p:nvSpPr>
          <p:spPr>
            <a:xfrm>
              <a:off x="5134643" y="5210968"/>
              <a:ext cx="2893741" cy="369332"/>
            </a:xfrm>
            <a:prstGeom prst="rect">
              <a:avLst/>
            </a:prstGeom>
            <a:noFill/>
          </p:spPr>
          <p:txBody>
            <a:bodyPr wrap="none" rtlCol="0">
              <a:spAutoFit/>
            </a:bodyPr>
            <a:lstStyle/>
            <a:p>
              <a:r>
                <a:rPr kumimoji="1" lang="ja-JP" altLang="en-US" b="1" dirty="0" smtClean="0">
                  <a:ea typeface="$ＪＳ明朝" pitchFamily="17" charset="-128"/>
                </a:rPr>
                <a:t>：論理変数 </a:t>
              </a:r>
              <a:r>
                <a:rPr kumimoji="1" lang="en-US" altLang="ja-JP" b="1" i="1" dirty="0" err="1" smtClean="0">
                  <a:latin typeface="Times New Roman" pitchFamily="18" charset="0"/>
                  <a:cs typeface="Times New Roman" pitchFamily="18" charset="0"/>
                </a:rPr>
                <a:t>i</a:t>
              </a:r>
              <a:r>
                <a:rPr kumimoji="1" lang="en-US" altLang="ja-JP" b="1" dirty="0" smtClean="0"/>
                <a:t> </a:t>
              </a:r>
              <a:r>
                <a:rPr kumimoji="1" lang="ja-JP" altLang="en-US" b="1" dirty="0" smtClean="0">
                  <a:ea typeface="$ＪＳ明朝" pitchFamily="17" charset="-128"/>
                </a:rPr>
                <a:t>のハイパー辺</a:t>
              </a:r>
              <a:endParaRPr kumimoji="1" lang="ja-JP" altLang="en-US" b="1" dirty="0">
                <a:ea typeface="$ＪＳ明朝" pitchFamily="17" charset="-128"/>
              </a:endParaRPr>
            </a:p>
          </p:txBody>
        </p:sp>
        <p:graphicFrame>
          <p:nvGraphicFramePr>
            <p:cNvPr id="45" name="オブジェクト 44"/>
            <p:cNvGraphicFramePr>
              <a:graphicFrameLocks noChangeAspect="1"/>
            </p:cNvGraphicFramePr>
            <p:nvPr>
              <p:extLst>
                <p:ext uri="{D42A27DB-BD31-4B8C-83A1-F6EECF244321}">
                  <p14:modId xmlns:p14="http://schemas.microsoft.com/office/powerpoint/2010/main" val="118921790"/>
                </p:ext>
              </p:extLst>
            </p:nvPr>
          </p:nvGraphicFramePr>
          <p:xfrm>
            <a:off x="4516940" y="5371306"/>
            <a:ext cx="241300" cy="361950"/>
          </p:xfrm>
          <a:graphic>
            <a:graphicData uri="http://schemas.openxmlformats.org/presentationml/2006/ole">
              <mc:AlternateContent xmlns:mc="http://schemas.openxmlformats.org/markup-compatibility/2006">
                <mc:Choice xmlns:v="urn:schemas-microsoft-com:vml" Requires="v">
                  <p:oleObj spid="_x0000_s64634" name="数式" r:id="rId3" imgW="152280" imgH="228600" progId="Equation.3">
                    <p:embed/>
                  </p:oleObj>
                </mc:Choice>
                <mc:Fallback>
                  <p:oleObj name="数式" r:id="rId3" imgW="152280" imgH="228600" progId="Equation.3">
                    <p:embed/>
                    <p:pic>
                      <p:nvPicPr>
                        <p:cNvPr id="0" name=""/>
                        <p:cNvPicPr>
                          <a:picLocks noChangeAspect="1" noChangeArrowheads="1"/>
                        </p:cNvPicPr>
                        <p:nvPr/>
                      </p:nvPicPr>
                      <p:blipFill>
                        <a:blip r:embed="rId4"/>
                        <a:srcRect/>
                        <a:stretch>
                          <a:fillRect/>
                        </a:stretch>
                      </p:blipFill>
                      <p:spPr bwMode="auto">
                        <a:xfrm>
                          <a:off x="4516940" y="5371306"/>
                          <a:ext cx="241300" cy="361950"/>
                        </a:xfrm>
                        <a:prstGeom prst="rect">
                          <a:avLst/>
                        </a:prstGeom>
                        <a:solidFill>
                          <a:schemeClr val="bg1"/>
                        </a:solidFill>
                        <a:ln w="9525">
                          <a:solidFill>
                            <a:schemeClr val="tx1"/>
                          </a:solidFill>
                          <a:miter lim="800000"/>
                          <a:headEnd/>
                          <a:tailEnd/>
                        </a:ln>
                      </p:spPr>
                    </p:pic>
                  </p:oleObj>
                </mc:Fallback>
              </mc:AlternateContent>
            </a:graphicData>
          </a:graphic>
        </p:graphicFrame>
        <p:graphicFrame>
          <p:nvGraphicFramePr>
            <p:cNvPr id="46" name="オブジェクト 45"/>
            <p:cNvGraphicFramePr>
              <a:graphicFrameLocks noChangeAspect="1"/>
            </p:cNvGraphicFramePr>
            <p:nvPr>
              <p:extLst>
                <p:ext uri="{D42A27DB-BD31-4B8C-83A1-F6EECF244321}">
                  <p14:modId xmlns:p14="http://schemas.microsoft.com/office/powerpoint/2010/main" val="1699205138"/>
                </p:ext>
              </p:extLst>
            </p:nvPr>
          </p:nvGraphicFramePr>
          <p:xfrm>
            <a:off x="4139952" y="4365104"/>
            <a:ext cx="923925" cy="460375"/>
          </p:xfrm>
          <a:graphic>
            <a:graphicData uri="http://schemas.openxmlformats.org/presentationml/2006/ole">
              <mc:AlternateContent xmlns:mc="http://schemas.openxmlformats.org/markup-compatibility/2006">
                <mc:Choice xmlns:v="urn:schemas-microsoft-com:vml" Requires="v">
                  <p:oleObj spid="_x0000_s64635" name="数式" r:id="rId5" imgW="457200" imgH="228600" progId="Equation.3">
                    <p:embed/>
                  </p:oleObj>
                </mc:Choice>
                <mc:Fallback>
                  <p:oleObj name="数式" r:id="rId5" imgW="457200" imgH="228600" progId="Equation.3">
                    <p:embed/>
                    <p:pic>
                      <p:nvPicPr>
                        <p:cNvPr id="0" name=""/>
                        <p:cNvPicPr>
                          <a:picLocks noChangeAspect="1" noChangeArrowheads="1"/>
                        </p:cNvPicPr>
                        <p:nvPr/>
                      </p:nvPicPr>
                      <p:blipFill>
                        <a:blip r:embed="rId6"/>
                        <a:srcRect/>
                        <a:stretch>
                          <a:fillRect/>
                        </a:stretch>
                      </p:blipFill>
                      <p:spPr bwMode="auto">
                        <a:xfrm>
                          <a:off x="4139952" y="4365104"/>
                          <a:ext cx="923925" cy="460375"/>
                        </a:xfrm>
                        <a:prstGeom prst="rect">
                          <a:avLst/>
                        </a:prstGeom>
                        <a:solidFill>
                          <a:schemeClr val="bg1"/>
                        </a:solidFill>
                        <a:ln>
                          <a:solidFill>
                            <a:srgbClr val="FF0000"/>
                          </a:solidFill>
                        </a:ln>
                        <a:extLst/>
                      </p:spPr>
                    </p:pic>
                  </p:oleObj>
                </mc:Fallback>
              </mc:AlternateContent>
            </a:graphicData>
          </a:graphic>
        </p:graphicFrame>
        <p:sp>
          <p:nvSpPr>
            <p:cNvPr id="47" name="テキスト ボックス 46"/>
            <p:cNvSpPr txBox="1"/>
            <p:nvPr/>
          </p:nvSpPr>
          <p:spPr>
            <a:xfrm>
              <a:off x="4070959" y="4828501"/>
              <a:ext cx="1107996" cy="369332"/>
            </a:xfrm>
            <a:prstGeom prst="rect">
              <a:avLst/>
            </a:prstGeom>
            <a:noFill/>
          </p:spPr>
          <p:txBody>
            <a:bodyPr wrap="none" rtlCol="0">
              <a:spAutoFit/>
            </a:bodyPr>
            <a:lstStyle/>
            <a:p>
              <a:r>
                <a:rPr lang="ja-JP" altLang="en-US" b="1" dirty="0" smtClean="0">
                  <a:solidFill>
                    <a:srgbClr val="FF0000"/>
                  </a:solidFill>
                  <a:ea typeface="$ＪＳ明朝" pitchFamily="17" charset="-128"/>
                </a:rPr>
                <a:t>一致制約</a:t>
              </a:r>
              <a:endParaRPr kumimoji="1" lang="ja-JP" altLang="en-US" b="1" dirty="0">
                <a:solidFill>
                  <a:srgbClr val="FF0000"/>
                </a:solidFill>
                <a:ea typeface="$ＪＳ明朝" pitchFamily="17" charset="-128"/>
              </a:endParaRPr>
            </a:p>
          </p:txBody>
        </p:sp>
        <p:sp>
          <p:nvSpPr>
            <p:cNvPr id="48" name="テキスト ボックス 47"/>
            <p:cNvSpPr txBox="1"/>
            <p:nvPr/>
          </p:nvSpPr>
          <p:spPr>
            <a:xfrm>
              <a:off x="2148049" y="4828501"/>
              <a:ext cx="1225015" cy="369332"/>
            </a:xfrm>
            <a:prstGeom prst="rect">
              <a:avLst/>
            </a:prstGeom>
            <a:noFill/>
          </p:spPr>
          <p:txBody>
            <a:bodyPr wrap="none" rtlCol="0">
              <a:spAutoFit/>
            </a:bodyPr>
            <a:lstStyle/>
            <a:p>
              <a:r>
                <a:rPr lang="ja-JP" altLang="en-US" b="1" dirty="0" smtClean="0">
                  <a:ea typeface="$ＪＳ明朝" pitchFamily="17" charset="-128"/>
                </a:rPr>
                <a:t>部分問題</a:t>
              </a:r>
              <a:r>
                <a:rPr lang="en-US" altLang="ja-JP" b="1" dirty="0" smtClean="0">
                  <a:latin typeface="Times New Roman" pitchFamily="18" charset="0"/>
                  <a:ea typeface="$ＪＳ明朝" pitchFamily="17" charset="-128"/>
                  <a:cs typeface="Times New Roman" pitchFamily="18" charset="0"/>
                </a:rPr>
                <a:t>1</a:t>
              </a:r>
              <a:endParaRPr kumimoji="1" lang="ja-JP" altLang="en-US" b="1" dirty="0">
                <a:latin typeface="Times New Roman" pitchFamily="18" charset="0"/>
                <a:ea typeface="$ＪＳ明朝" pitchFamily="17" charset="-128"/>
                <a:cs typeface="Times New Roman" pitchFamily="18" charset="0"/>
              </a:endParaRPr>
            </a:p>
          </p:txBody>
        </p:sp>
        <p:sp>
          <p:nvSpPr>
            <p:cNvPr id="49" name="テキスト ボックス 48"/>
            <p:cNvSpPr txBox="1"/>
            <p:nvPr/>
          </p:nvSpPr>
          <p:spPr>
            <a:xfrm>
              <a:off x="5850947" y="4828501"/>
              <a:ext cx="1225015" cy="369332"/>
            </a:xfrm>
            <a:prstGeom prst="rect">
              <a:avLst/>
            </a:prstGeom>
            <a:noFill/>
          </p:spPr>
          <p:txBody>
            <a:bodyPr wrap="none" rtlCol="0">
              <a:spAutoFit/>
            </a:bodyPr>
            <a:lstStyle/>
            <a:p>
              <a:r>
                <a:rPr lang="ja-JP" altLang="en-US" b="1" dirty="0" smtClean="0">
                  <a:ea typeface="$ＪＳ明朝" pitchFamily="17" charset="-128"/>
                </a:rPr>
                <a:t>部分問題</a:t>
              </a:r>
              <a:r>
                <a:rPr lang="en-US" altLang="ja-JP" b="1" dirty="0" smtClean="0">
                  <a:latin typeface="Times New Roman" pitchFamily="18" charset="0"/>
                  <a:ea typeface="$ＪＳ明朝" pitchFamily="17" charset="-128"/>
                  <a:cs typeface="Times New Roman" pitchFamily="18" charset="0"/>
                </a:rPr>
                <a:t>2</a:t>
              </a:r>
              <a:endParaRPr kumimoji="1" lang="ja-JP" altLang="en-US" b="1" dirty="0">
                <a:latin typeface="Times New Roman" pitchFamily="18" charset="0"/>
                <a:ea typeface="$ＪＳ明朝" pitchFamily="17" charset="-128"/>
                <a:cs typeface="Times New Roman" pitchFamily="18" charset="0"/>
              </a:endParaRPr>
            </a:p>
          </p:txBody>
        </p:sp>
        <p:sp>
          <p:nvSpPr>
            <p:cNvPr id="50" name="円/楕円 49"/>
            <p:cNvSpPr>
              <a:spLocks noChangeAspect="1"/>
            </p:cNvSpPr>
            <p:nvPr/>
          </p:nvSpPr>
          <p:spPr>
            <a:xfrm>
              <a:off x="4013051" y="3613719"/>
              <a:ext cx="238125" cy="228600"/>
            </a:xfrm>
            <a:prstGeom prst="ellipse">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円/楕円 50"/>
            <p:cNvSpPr>
              <a:spLocks noChangeAspect="1"/>
            </p:cNvSpPr>
            <p:nvPr/>
          </p:nvSpPr>
          <p:spPr>
            <a:xfrm>
              <a:off x="3109739" y="3889175"/>
              <a:ext cx="238125" cy="228600"/>
            </a:xfrm>
            <a:prstGeom prst="ellipse">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円/楕円 51"/>
            <p:cNvSpPr>
              <a:spLocks noChangeAspect="1"/>
            </p:cNvSpPr>
            <p:nvPr/>
          </p:nvSpPr>
          <p:spPr>
            <a:xfrm>
              <a:off x="4965551" y="3613719"/>
              <a:ext cx="238125" cy="228600"/>
            </a:xfrm>
            <a:prstGeom prst="ellipse">
              <a:avLst/>
            </a:prstGeom>
            <a:solidFill>
              <a:schemeClr val="accent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円/楕円 52"/>
            <p:cNvSpPr>
              <a:spLocks noChangeAspect="1"/>
            </p:cNvSpPr>
            <p:nvPr/>
          </p:nvSpPr>
          <p:spPr>
            <a:xfrm>
              <a:off x="5868144" y="3889175"/>
              <a:ext cx="238125" cy="228600"/>
            </a:xfrm>
            <a:prstGeom prst="ellipse">
              <a:avLst/>
            </a:prstGeom>
            <a:solidFill>
              <a:schemeClr val="accent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円/楕円 53"/>
            <p:cNvSpPr/>
            <p:nvPr/>
          </p:nvSpPr>
          <p:spPr>
            <a:xfrm rot="20729566">
              <a:off x="2972467" y="3500355"/>
              <a:ext cx="1392355" cy="730122"/>
            </a:xfrm>
            <a:prstGeom prst="ellips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55" name="オブジェクト 54"/>
            <p:cNvGraphicFramePr>
              <a:graphicFrameLocks noChangeAspect="1"/>
            </p:cNvGraphicFramePr>
            <p:nvPr>
              <p:extLst>
                <p:ext uri="{D42A27DB-BD31-4B8C-83A1-F6EECF244321}">
                  <p14:modId xmlns:p14="http://schemas.microsoft.com/office/powerpoint/2010/main" val="1948752738"/>
                </p:ext>
              </p:extLst>
            </p:nvPr>
          </p:nvGraphicFramePr>
          <p:xfrm>
            <a:off x="742950" y="3298006"/>
            <a:ext cx="1871663" cy="460375"/>
          </p:xfrm>
          <a:graphic>
            <a:graphicData uri="http://schemas.openxmlformats.org/presentationml/2006/ole">
              <mc:AlternateContent xmlns:mc="http://schemas.openxmlformats.org/markup-compatibility/2006">
                <mc:Choice xmlns:v="urn:schemas-microsoft-com:vml" Requires="v">
                  <p:oleObj spid="_x0000_s64636" name="数式" r:id="rId7" imgW="927000" imgH="228600" progId="Equation.3">
                    <p:embed/>
                  </p:oleObj>
                </mc:Choice>
                <mc:Fallback>
                  <p:oleObj name="数式" r:id="rId7" imgW="927000" imgH="228600" progId="Equation.3">
                    <p:embed/>
                    <p:pic>
                      <p:nvPicPr>
                        <p:cNvPr id="0" name=""/>
                        <p:cNvPicPr>
                          <a:picLocks noChangeAspect="1" noChangeArrowheads="1"/>
                        </p:cNvPicPr>
                        <p:nvPr/>
                      </p:nvPicPr>
                      <p:blipFill>
                        <a:blip r:embed="rId8"/>
                        <a:srcRect/>
                        <a:stretch>
                          <a:fillRect/>
                        </a:stretch>
                      </p:blipFill>
                      <p:spPr bwMode="auto">
                        <a:xfrm>
                          <a:off x="742950" y="3298006"/>
                          <a:ext cx="1871663" cy="460375"/>
                        </a:xfrm>
                        <a:prstGeom prst="rect">
                          <a:avLst/>
                        </a:prstGeom>
                        <a:solidFill>
                          <a:schemeClr val="bg1"/>
                        </a:solidFill>
                        <a:ln w="9525">
                          <a:solidFill>
                            <a:schemeClr val="tx1"/>
                          </a:solidFill>
                        </a:ln>
                      </p:spPr>
                    </p:pic>
                  </p:oleObj>
                </mc:Fallback>
              </mc:AlternateContent>
            </a:graphicData>
          </a:graphic>
        </p:graphicFrame>
        <p:cxnSp>
          <p:nvCxnSpPr>
            <p:cNvPr id="56" name="直線矢印コネクタ 55"/>
            <p:cNvCxnSpPr>
              <a:stCxn id="55" idx="2"/>
              <a:endCxn id="51" idx="2"/>
            </p:cNvCxnSpPr>
            <p:nvPr/>
          </p:nvCxnSpPr>
          <p:spPr>
            <a:xfrm>
              <a:off x="1678707" y="3745159"/>
              <a:ext cx="1431032" cy="258316"/>
            </a:xfrm>
            <a:prstGeom prst="straightConnector1">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57" name="オブジェクト 56"/>
            <p:cNvGraphicFramePr>
              <a:graphicFrameLocks noChangeAspect="1"/>
            </p:cNvGraphicFramePr>
            <p:nvPr>
              <p:extLst>
                <p:ext uri="{D42A27DB-BD31-4B8C-83A1-F6EECF244321}">
                  <p14:modId xmlns:p14="http://schemas.microsoft.com/office/powerpoint/2010/main" val="4092296527"/>
                </p:ext>
              </p:extLst>
            </p:nvPr>
          </p:nvGraphicFramePr>
          <p:xfrm>
            <a:off x="2914650" y="2937644"/>
            <a:ext cx="1103313" cy="460375"/>
          </p:xfrm>
          <a:graphic>
            <a:graphicData uri="http://schemas.openxmlformats.org/presentationml/2006/ole">
              <mc:AlternateContent xmlns:mc="http://schemas.openxmlformats.org/markup-compatibility/2006">
                <mc:Choice xmlns:v="urn:schemas-microsoft-com:vml" Requires="v">
                  <p:oleObj spid="_x0000_s64637" name="数式" r:id="rId9" imgW="545760" imgH="228600" progId="Equation.3">
                    <p:embed/>
                  </p:oleObj>
                </mc:Choice>
                <mc:Fallback>
                  <p:oleObj name="数式" r:id="rId9" imgW="545760" imgH="228600" progId="Equation.3">
                    <p:embed/>
                    <p:pic>
                      <p:nvPicPr>
                        <p:cNvPr id="0" name=""/>
                        <p:cNvPicPr>
                          <a:picLocks noChangeAspect="1" noChangeArrowheads="1"/>
                        </p:cNvPicPr>
                        <p:nvPr/>
                      </p:nvPicPr>
                      <p:blipFill>
                        <a:blip r:embed="rId10"/>
                        <a:srcRect/>
                        <a:stretch>
                          <a:fillRect/>
                        </a:stretch>
                      </p:blipFill>
                      <p:spPr bwMode="auto">
                        <a:xfrm>
                          <a:off x="2914650" y="2937644"/>
                          <a:ext cx="1103313" cy="460375"/>
                        </a:xfrm>
                        <a:prstGeom prst="rect">
                          <a:avLst/>
                        </a:prstGeom>
                        <a:solidFill>
                          <a:schemeClr val="bg1"/>
                        </a:solidFill>
                        <a:ln w="9525">
                          <a:solidFill>
                            <a:schemeClr val="tx1"/>
                          </a:solidFill>
                          <a:miter lim="800000"/>
                          <a:headEnd/>
                          <a:tailEnd/>
                        </a:ln>
                        <a:extLst/>
                      </p:spPr>
                    </p:pic>
                  </p:oleObj>
                </mc:Fallback>
              </mc:AlternateContent>
            </a:graphicData>
          </a:graphic>
        </p:graphicFrame>
        <p:cxnSp>
          <p:nvCxnSpPr>
            <p:cNvPr id="58" name="直線矢印コネクタ 57"/>
            <p:cNvCxnSpPr>
              <a:stCxn id="57" idx="2"/>
              <a:endCxn id="50" idx="1"/>
            </p:cNvCxnSpPr>
            <p:nvPr/>
          </p:nvCxnSpPr>
          <p:spPr>
            <a:xfrm>
              <a:off x="3466306" y="3398019"/>
              <a:ext cx="581618" cy="249178"/>
            </a:xfrm>
            <a:prstGeom prst="straightConnector1">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59" name="オブジェクト 58"/>
            <p:cNvGraphicFramePr>
              <a:graphicFrameLocks noChangeAspect="1"/>
            </p:cNvGraphicFramePr>
            <p:nvPr>
              <p:extLst>
                <p:ext uri="{D42A27DB-BD31-4B8C-83A1-F6EECF244321}">
                  <p14:modId xmlns:p14="http://schemas.microsoft.com/office/powerpoint/2010/main" val="649126367"/>
                </p:ext>
              </p:extLst>
            </p:nvPr>
          </p:nvGraphicFramePr>
          <p:xfrm>
            <a:off x="5181600" y="2924944"/>
            <a:ext cx="1154113" cy="485775"/>
          </p:xfrm>
          <a:graphic>
            <a:graphicData uri="http://schemas.openxmlformats.org/presentationml/2006/ole">
              <mc:AlternateContent xmlns:mc="http://schemas.openxmlformats.org/markup-compatibility/2006">
                <mc:Choice xmlns:v="urn:schemas-microsoft-com:vml" Requires="v">
                  <p:oleObj spid="_x0000_s64638" name="数式" r:id="rId11" imgW="571320" imgH="241200" progId="Equation.3">
                    <p:embed/>
                  </p:oleObj>
                </mc:Choice>
                <mc:Fallback>
                  <p:oleObj name="数式" r:id="rId11" imgW="571320" imgH="241200" progId="Equation.3">
                    <p:embed/>
                    <p:pic>
                      <p:nvPicPr>
                        <p:cNvPr id="0" name=""/>
                        <p:cNvPicPr>
                          <a:picLocks noChangeAspect="1" noChangeArrowheads="1"/>
                        </p:cNvPicPr>
                        <p:nvPr/>
                      </p:nvPicPr>
                      <p:blipFill>
                        <a:blip r:embed="rId12"/>
                        <a:srcRect/>
                        <a:stretch>
                          <a:fillRect/>
                        </a:stretch>
                      </p:blipFill>
                      <p:spPr bwMode="auto">
                        <a:xfrm>
                          <a:off x="5181600" y="2924944"/>
                          <a:ext cx="1154113" cy="485775"/>
                        </a:xfrm>
                        <a:prstGeom prst="rect">
                          <a:avLst/>
                        </a:prstGeom>
                        <a:solidFill>
                          <a:schemeClr val="bg1"/>
                        </a:solidFill>
                        <a:ln w="9525">
                          <a:solidFill>
                            <a:schemeClr val="tx1"/>
                          </a:solidFill>
                          <a:miter lim="800000"/>
                          <a:headEnd/>
                          <a:tailEnd/>
                        </a:ln>
                        <a:extLst/>
                      </p:spPr>
                    </p:pic>
                  </p:oleObj>
                </mc:Fallback>
              </mc:AlternateContent>
            </a:graphicData>
          </a:graphic>
        </p:graphicFrame>
        <p:cxnSp>
          <p:nvCxnSpPr>
            <p:cNvPr id="60" name="直線矢印コネクタ 59"/>
            <p:cNvCxnSpPr>
              <a:stCxn id="59" idx="2"/>
              <a:endCxn id="52" idx="7"/>
            </p:cNvCxnSpPr>
            <p:nvPr/>
          </p:nvCxnSpPr>
          <p:spPr>
            <a:xfrm flipH="1">
              <a:off x="5168803" y="3410719"/>
              <a:ext cx="589853" cy="236478"/>
            </a:xfrm>
            <a:prstGeom prst="straightConnector1">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61" name="オブジェクト 60"/>
            <p:cNvGraphicFramePr>
              <a:graphicFrameLocks noChangeAspect="1"/>
            </p:cNvGraphicFramePr>
            <p:nvPr>
              <p:extLst>
                <p:ext uri="{D42A27DB-BD31-4B8C-83A1-F6EECF244321}">
                  <p14:modId xmlns:p14="http://schemas.microsoft.com/office/powerpoint/2010/main" val="2990294395"/>
                </p:ext>
              </p:extLst>
            </p:nvPr>
          </p:nvGraphicFramePr>
          <p:xfrm>
            <a:off x="6721475" y="3298006"/>
            <a:ext cx="1717675" cy="485775"/>
          </p:xfrm>
          <a:graphic>
            <a:graphicData uri="http://schemas.openxmlformats.org/presentationml/2006/ole">
              <mc:AlternateContent xmlns:mc="http://schemas.openxmlformats.org/markup-compatibility/2006">
                <mc:Choice xmlns:v="urn:schemas-microsoft-com:vml" Requires="v">
                  <p:oleObj spid="_x0000_s64639" name="数式" r:id="rId13" imgW="850680" imgH="241200" progId="Equation.3">
                    <p:embed/>
                  </p:oleObj>
                </mc:Choice>
                <mc:Fallback>
                  <p:oleObj name="数式" r:id="rId13" imgW="850680" imgH="241200" progId="Equation.3">
                    <p:embed/>
                    <p:pic>
                      <p:nvPicPr>
                        <p:cNvPr id="0" name=""/>
                        <p:cNvPicPr>
                          <a:picLocks noChangeAspect="1" noChangeArrowheads="1"/>
                        </p:cNvPicPr>
                        <p:nvPr/>
                      </p:nvPicPr>
                      <p:blipFill>
                        <a:blip r:embed="rId14"/>
                        <a:srcRect/>
                        <a:stretch>
                          <a:fillRect/>
                        </a:stretch>
                      </p:blipFill>
                      <p:spPr bwMode="auto">
                        <a:xfrm>
                          <a:off x="6721475" y="3298006"/>
                          <a:ext cx="1717675" cy="485775"/>
                        </a:xfrm>
                        <a:prstGeom prst="rect">
                          <a:avLst/>
                        </a:prstGeom>
                        <a:solidFill>
                          <a:schemeClr val="bg1"/>
                        </a:solidFill>
                        <a:ln w="9525">
                          <a:solidFill>
                            <a:schemeClr val="tx1"/>
                          </a:solidFill>
                          <a:miter lim="800000"/>
                          <a:headEnd/>
                          <a:tailEnd/>
                        </a:ln>
                        <a:extLst/>
                      </p:spPr>
                    </p:pic>
                  </p:oleObj>
                </mc:Fallback>
              </mc:AlternateContent>
            </a:graphicData>
          </a:graphic>
        </p:graphicFrame>
        <p:cxnSp>
          <p:nvCxnSpPr>
            <p:cNvPr id="62" name="直線矢印コネクタ 61"/>
            <p:cNvCxnSpPr>
              <a:stCxn id="61" idx="2"/>
              <a:endCxn id="53" idx="6"/>
            </p:cNvCxnSpPr>
            <p:nvPr/>
          </p:nvCxnSpPr>
          <p:spPr>
            <a:xfrm flipH="1">
              <a:off x="6106269" y="3770559"/>
              <a:ext cx="1474117" cy="232916"/>
            </a:xfrm>
            <a:prstGeom prst="straightConnector1">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63" name="オブジェクト 62"/>
            <p:cNvGraphicFramePr>
              <a:graphicFrameLocks noChangeAspect="1"/>
            </p:cNvGraphicFramePr>
            <p:nvPr>
              <p:extLst>
                <p:ext uri="{D42A27DB-BD31-4B8C-83A1-F6EECF244321}">
                  <p14:modId xmlns:p14="http://schemas.microsoft.com/office/powerpoint/2010/main" val="2229083928"/>
                </p:ext>
              </p:extLst>
            </p:nvPr>
          </p:nvGraphicFramePr>
          <p:xfrm>
            <a:off x="1285875" y="4045719"/>
            <a:ext cx="333375" cy="460375"/>
          </p:xfrm>
          <a:graphic>
            <a:graphicData uri="http://schemas.openxmlformats.org/presentationml/2006/ole">
              <mc:AlternateContent xmlns:mc="http://schemas.openxmlformats.org/markup-compatibility/2006">
                <mc:Choice xmlns:v="urn:schemas-microsoft-com:vml" Requires="v">
                  <p:oleObj spid="_x0000_s64640" name="数式" r:id="rId15" imgW="164880" imgH="228600" progId="Equation.3">
                    <p:embed/>
                  </p:oleObj>
                </mc:Choice>
                <mc:Fallback>
                  <p:oleObj name="数式" r:id="rId15" imgW="164880" imgH="228600" progId="Equation.3">
                    <p:embed/>
                    <p:pic>
                      <p:nvPicPr>
                        <p:cNvPr id="0" name=""/>
                        <p:cNvPicPr>
                          <a:picLocks noChangeAspect="1" noChangeArrowheads="1"/>
                        </p:cNvPicPr>
                        <p:nvPr/>
                      </p:nvPicPr>
                      <p:blipFill>
                        <a:blip r:embed="rId16"/>
                        <a:srcRect/>
                        <a:stretch>
                          <a:fillRect/>
                        </a:stretch>
                      </p:blipFill>
                      <p:spPr bwMode="auto">
                        <a:xfrm>
                          <a:off x="1285875" y="4045719"/>
                          <a:ext cx="333375" cy="4603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64" name="直線矢印コネクタ 63"/>
            <p:cNvCxnSpPr>
              <a:stCxn id="63" idx="3"/>
              <a:endCxn id="70" idx="2"/>
            </p:cNvCxnSpPr>
            <p:nvPr/>
          </p:nvCxnSpPr>
          <p:spPr>
            <a:xfrm>
              <a:off x="1619672" y="4276690"/>
              <a:ext cx="581980" cy="1"/>
            </a:xfrm>
            <a:prstGeom prst="straightConnector1">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65" name="オブジェクト 64"/>
            <p:cNvGraphicFramePr>
              <a:graphicFrameLocks noChangeAspect="1"/>
            </p:cNvGraphicFramePr>
            <p:nvPr>
              <p:extLst>
                <p:ext uri="{D42A27DB-BD31-4B8C-83A1-F6EECF244321}">
                  <p14:modId xmlns:p14="http://schemas.microsoft.com/office/powerpoint/2010/main" val="4153652552"/>
                </p:ext>
              </p:extLst>
            </p:nvPr>
          </p:nvGraphicFramePr>
          <p:xfrm>
            <a:off x="7583488" y="4036194"/>
            <a:ext cx="563562" cy="485775"/>
          </p:xfrm>
          <a:graphic>
            <a:graphicData uri="http://schemas.openxmlformats.org/presentationml/2006/ole">
              <mc:AlternateContent xmlns:mc="http://schemas.openxmlformats.org/markup-compatibility/2006">
                <mc:Choice xmlns:v="urn:schemas-microsoft-com:vml" Requires="v">
                  <p:oleObj spid="_x0000_s64641" name="数式" r:id="rId17" imgW="279360" imgH="241200" progId="Equation.3">
                    <p:embed/>
                  </p:oleObj>
                </mc:Choice>
                <mc:Fallback>
                  <p:oleObj name="数式" r:id="rId17" imgW="279360" imgH="241200" progId="Equation.3">
                    <p:embed/>
                    <p:pic>
                      <p:nvPicPr>
                        <p:cNvPr id="0" name=""/>
                        <p:cNvPicPr>
                          <a:picLocks noChangeAspect="1" noChangeArrowheads="1"/>
                        </p:cNvPicPr>
                        <p:nvPr/>
                      </p:nvPicPr>
                      <p:blipFill>
                        <a:blip r:embed="rId18"/>
                        <a:srcRect/>
                        <a:stretch>
                          <a:fillRect/>
                        </a:stretch>
                      </p:blipFill>
                      <p:spPr bwMode="auto">
                        <a:xfrm>
                          <a:off x="7583488" y="4036194"/>
                          <a:ext cx="563562" cy="4857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66" name="直線矢印コネクタ 65"/>
            <p:cNvCxnSpPr>
              <a:stCxn id="65" idx="1"/>
              <a:endCxn id="73" idx="6"/>
            </p:cNvCxnSpPr>
            <p:nvPr/>
          </p:nvCxnSpPr>
          <p:spPr>
            <a:xfrm flipH="1" flipV="1">
              <a:off x="7008862" y="4278930"/>
              <a:ext cx="574626" cy="151"/>
            </a:xfrm>
            <a:prstGeom prst="straightConnector1">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7" name="円/楕円 66"/>
            <p:cNvSpPr/>
            <p:nvPr/>
          </p:nvSpPr>
          <p:spPr>
            <a:xfrm rot="870434" flipH="1">
              <a:off x="4864685" y="3500354"/>
              <a:ext cx="1392355" cy="730122"/>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68" name="オブジェクト 67"/>
            <p:cNvGraphicFramePr>
              <a:graphicFrameLocks noChangeAspect="1"/>
            </p:cNvGraphicFramePr>
            <p:nvPr>
              <p:extLst>
                <p:ext uri="{D42A27DB-BD31-4B8C-83A1-F6EECF244321}">
                  <p14:modId xmlns:p14="http://schemas.microsoft.com/office/powerpoint/2010/main" val="3824678096"/>
                </p:ext>
              </p:extLst>
            </p:nvPr>
          </p:nvGraphicFramePr>
          <p:xfrm>
            <a:off x="5174729" y="3865416"/>
            <a:ext cx="333375" cy="461963"/>
          </p:xfrm>
          <a:graphic>
            <a:graphicData uri="http://schemas.openxmlformats.org/presentationml/2006/ole">
              <mc:AlternateContent xmlns:mc="http://schemas.openxmlformats.org/markup-compatibility/2006">
                <mc:Choice xmlns:v="urn:schemas-microsoft-com:vml" Requires="v">
                  <p:oleObj spid="_x0000_s64642" name="数式" r:id="rId19" imgW="164880" imgH="228600" progId="Equation.3">
                    <p:embed/>
                  </p:oleObj>
                </mc:Choice>
                <mc:Fallback>
                  <p:oleObj name="数式" r:id="rId19" imgW="164880" imgH="228600"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174729" y="3865416"/>
                          <a:ext cx="333375" cy="461963"/>
                        </a:xfrm>
                        <a:prstGeom prst="rect">
                          <a:avLst/>
                        </a:prstGeom>
                        <a:solidFill>
                          <a:schemeClr val="bg1"/>
                        </a:solidFill>
                        <a:ln>
                          <a:solidFill>
                            <a:srgbClr val="92D050"/>
                          </a:solidFill>
                        </a:ln>
                        <a:extLst/>
                      </p:spPr>
                    </p:pic>
                  </p:oleObj>
                </mc:Fallback>
              </mc:AlternateContent>
            </a:graphicData>
          </a:graphic>
        </p:graphicFrame>
        <p:graphicFrame>
          <p:nvGraphicFramePr>
            <p:cNvPr id="69" name="オブジェクト 68"/>
            <p:cNvGraphicFramePr>
              <a:graphicFrameLocks noChangeAspect="1"/>
            </p:cNvGraphicFramePr>
            <p:nvPr>
              <p:extLst>
                <p:ext uri="{D42A27DB-BD31-4B8C-83A1-F6EECF244321}">
                  <p14:modId xmlns:p14="http://schemas.microsoft.com/office/powerpoint/2010/main" val="247294560"/>
                </p:ext>
              </p:extLst>
            </p:nvPr>
          </p:nvGraphicFramePr>
          <p:xfrm>
            <a:off x="3707904" y="3870137"/>
            <a:ext cx="333375" cy="434975"/>
          </p:xfrm>
          <a:graphic>
            <a:graphicData uri="http://schemas.openxmlformats.org/presentationml/2006/ole">
              <mc:AlternateContent xmlns:mc="http://schemas.openxmlformats.org/markup-compatibility/2006">
                <mc:Choice xmlns:v="urn:schemas-microsoft-com:vml" Requires="v">
                  <p:oleObj spid="_x0000_s64643" name="数式" r:id="rId21" imgW="164880" imgH="215640" progId="Equation.3">
                    <p:embed/>
                  </p:oleObj>
                </mc:Choice>
                <mc:Fallback>
                  <p:oleObj name="数式" r:id="rId21" imgW="164880" imgH="215640" progId="Equation.3">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707904" y="3870137"/>
                          <a:ext cx="333375" cy="434975"/>
                        </a:xfrm>
                        <a:prstGeom prst="rect">
                          <a:avLst/>
                        </a:prstGeom>
                        <a:solidFill>
                          <a:schemeClr val="bg1"/>
                        </a:solidFill>
                        <a:ln>
                          <a:solidFill>
                            <a:srgbClr val="FFC000"/>
                          </a:solidFill>
                        </a:ln>
                        <a:extLst/>
                      </p:spPr>
                    </p:pic>
                  </p:oleObj>
                </mc:Fallback>
              </mc:AlternateContent>
            </a:graphicData>
          </a:graphic>
        </p:graphicFrame>
        <p:sp>
          <p:nvSpPr>
            <p:cNvPr id="70" name="円/楕円 69"/>
            <p:cNvSpPr>
              <a:spLocks noChangeAspect="1"/>
            </p:cNvSpPr>
            <p:nvPr/>
          </p:nvSpPr>
          <p:spPr>
            <a:xfrm>
              <a:off x="2201652" y="4162391"/>
              <a:ext cx="238125" cy="228600"/>
            </a:xfrm>
            <a:prstGeom prst="ellipse">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円/楕円 70"/>
            <p:cNvSpPr/>
            <p:nvPr/>
          </p:nvSpPr>
          <p:spPr>
            <a:xfrm rot="20729566">
              <a:off x="2064380" y="3773571"/>
              <a:ext cx="1392355" cy="730122"/>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72" name="オブジェクト 71"/>
            <p:cNvGraphicFramePr>
              <a:graphicFrameLocks noChangeAspect="1"/>
            </p:cNvGraphicFramePr>
            <p:nvPr>
              <p:extLst>
                <p:ext uri="{D42A27DB-BD31-4B8C-83A1-F6EECF244321}">
                  <p14:modId xmlns:p14="http://schemas.microsoft.com/office/powerpoint/2010/main" val="119559511"/>
                </p:ext>
              </p:extLst>
            </p:nvPr>
          </p:nvGraphicFramePr>
          <p:xfrm>
            <a:off x="2673127" y="4320678"/>
            <a:ext cx="333375" cy="434975"/>
          </p:xfrm>
          <a:graphic>
            <a:graphicData uri="http://schemas.openxmlformats.org/presentationml/2006/ole">
              <mc:AlternateContent xmlns:mc="http://schemas.openxmlformats.org/markup-compatibility/2006">
                <mc:Choice xmlns:v="urn:schemas-microsoft-com:vml" Requires="v">
                  <p:oleObj spid="_x0000_s64644" name="数式" r:id="rId23" imgW="164880" imgH="215640" progId="Equation.3">
                    <p:embed/>
                  </p:oleObj>
                </mc:Choice>
                <mc:Fallback>
                  <p:oleObj name="数式" r:id="rId23" imgW="164880" imgH="215640" progId="Equation.3">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2673127" y="4320678"/>
                          <a:ext cx="333375" cy="434975"/>
                        </a:xfrm>
                        <a:prstGeom prst="rect">
                          <a:avLst/>
                        </a:prstGeom>
                        <a:solidFill>
                          <a:schemeClr val="bg1"/>
                        </a:solidFill>
                        <a:ln>
                          <a:solidFill>
                            <a:srgbClr val="7030A0"/>
                          </a:solidFill>
                        </a:ln>
                        <a:extLst/>
                      </p:spPr>
                    </p:pic>
                  </p:oleObj>
                </mc:Fallback>
              </mc:AlternateContent>
            </a:graphicData>
          </a:graphic>
        </p:graphicFrame>
        <p:sp>
          <p:nvSpPr>
            <p:cNvPr id="73" name="円/楕円 72"/>
            <p:cNvSpPr>
              <a:spLocks noChangeAspect="1"/>
            </p:cNvSpPr>
            <p:nvPr/>
          </p:nvSpPr>
          <p:spPr>
            <a:xfrm>
              <a:off x="6770737" y="4164630"/>
              <a:ext cx="238125" cy="228600"/>
            </a:xfrm>
            <a:prstGeom prst="ellipse">
              <a:avLst/>
            </a:prstGeom>
            <a:solidFill>
              <a:schemeClr val="accent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円/楕円 73"/>
            <p:cNvSpPr/>
            <p:nvPr/>
          </p:nvSpPr>
          <p:spPr>
            <a:xfrm rot="870434" flipH="1">
              <a:off x="5767278" y="3775809"/>
              <a:ext cx="1392355" cy="730122"/>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75" name="オブジェクト 74"/>
            <p:cNvGraphicFramePr>
              <a:graphicFrameLocks noChangeAspect="1"/>
            </p:cNvGraphicFramePr>
            <p:nvPr>
              <p:extLst>
                <p:ext uri="{D42A27DB-BD31-4B8C-83A1-F6EECF244321}">
                  <p14:modId xmlns:p14="http://schemas.microsoft.com/office/powerpoint/2010/main" val="1574977744"/>
                </p:ext>
              </p:extLst>
            </p:nvPr>
          </p:nvGraphicFramePr>
          <p:xfrm>
            <a:off x="6228184" y="4318296"/>
            <a:ext cx="333375" cy="460375"/>
          </p:xfrm>
          <a:graphic>
            <a:graphicData uri="http://schemas.openxmlformats.org/presentationml/2006/ole">
              <mc:AlternateContent xmlns:mc="http://schemas.openxmlformats.org/markup-compatibility/2006">
                <mc:Choice xmlns:v="urn:schemas-microsoft-com:vml" Requires="v">
                  <p:oleObj spid="_x0000_s64645" name="数式" r:id="rId25" imgW="164880" imgH="228600" progId="Equation.3">
                    <p:embed/>
                  </p:oleObj>
                </mc:Choice>
                <mc:Fallback>
                  <p:oleObj name="数式" r:id="rId25" imgW="164880" imgH="228600" progId="Equation.3">
                    <p:embed/>
                    <p:pic>
                      <p:nvPicPr>
                        <p:cNvPr id="0" name=""/>
                        <p:cNvPicPr>
                          <a:picLocks noChangeAspect="1" noChangeArrowheads="1"/>
                        </p:cNvPicPr>
                        <p:nvPr/>
                      </p:nvPicPr>
                      <p:blipFill>
                        <a:blip r:embed="rId26"/>
                        <a:srcRect/>
                        <a:stretch>
                          <a:fillRect/>
                        </a:stretch>
                      </p:blipFill>
                      <p:spPr bwMode="auto">
                        <a:xfrm>
                          <a:off x="6228184" y="4318296"/>
                          <a:ext cx="333375" cy="460375"/>
                        </a:xfrm>
                        <a:prstGeom prst="rect">
                          <a:avLst/>
                        </a:prstGeom>
                        <a:solidFill>
                          <a:schemeClr val="bg1"/>
                        </a:solidFill>
                        <a:ln>
                          <a:solidFill>
                            <a:srgbClr val="0070C0"/>
                          </a:solidFill>
                        </a:ln>
                        <a:extLst/>
                      </p:spPr>
                    </p:pic>
                  </p:oleObj>
                </mc:Fallback>
              </mc:AlternateContent>
            </a:graphicData>
          </a:graphic>
        </p:graphicFrame>
      </p:grpSp>
    </p:spTree>
    <p:extLst>
      <p:ext uri="{BB962C8B-B14F-4D97-AF65-F5344CB8AC3E}">
        <p14:creationId xmlns:p14="http://schemas.microsoft.com/office/powerpoint/2010/main" val="827538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a:t>Multi-</a:t>
            </a:r>
            <a:r>
              <a:rPr lang="en-US" altLang="ja-JP" dirty="0" err="1"/>
              <a:t>MaxSAT</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参考：ハイパーグラフ </a:t>
            </a:r>
            <a:r>
              <a:rPr lang="en-US" altLang="ja-JP" i="1" dirty="0"/>
              <a:t>k</a:t>
            </a:r>
            <a:r>
              <a:rPr lang="en-US" altLang="ja-JP" dirty="0"/>
              <a:t> </a:t>
            </a:r>
            <a:r>
              <a:rPr lang="ja-JP" altLang="en-US" dirty="0"/>
              <a:t>分割</a:t>
            </a:r>
            <a:r>
              <a:rPr lang="ja-JP" altLang="en-US" dirty="0" smtClean="0"/>
              <a:t>問題</a:t>
            </a:r>
            <a:endParaRPr lang="en-US" altLang="ja-JP" dirty="0" smtClean="0"/>
          </a:p>
          <a:p>
            <a:pPr lvl="1"/>
            <a:r>
              <a:rPr lang="en-US" altLang="ja-JP" i="1" dirty="0" smtClean="0"/>
              <a:t>k </a:t>
            </a:r>
            <a:r>
              <a:rPr lang="ja-JP" altLang="en-US" dirty="0"/>
              <a:t>は所与</a:t>
            </a:r>
            <a:endParaRPr lang="en-US" altLang="ja-JP" dirty="0"/>
          </a:p>
          <a:p>
            <a:pPr lvl="1"/>
            <a:r>
              <a:rPr lang="en-US" altLang="ja-JP" i="1" dirty="0" smtClean="0"/>
              <a:t>k</a:t>
            </a:r>
            <a:r>
              <a:rPr lang="en-US" altLang="ja-JP" dirty="0" smtClean="0"/>
              <a:t> = 2, 3 </a:t>
            </a:r>
            <a:r>
              <a:rPr lang="ja-JP" altLang="en-US" dirty="0"/>
              <a:t>の場合，多項式時間で解けることがわかって</a:t>
            </a:r>
            <a:r>
              <a:rPr lang="ja-JP" altLang="en-US" dirty="0" smtClean="0"/>
              <a:t>いる</a:t>
            </a:r>
            <a:endParaRPr lang="en-US" altLang="ja-JP" dirty="0"/>
          </a:p>
          <a:p>
            <a:pPr lvl="1"/>
            <a:r>
              <a:rPr lang="en-US" altLang="ja-JP" i="1" dirty="0"/>
              <a:t>k</a:t>
            </a:r>
            <a:r>
              <a:rPr lang="en-US" altLang="ja-JP" dirty="0"/>
              <a:t> </a:t>
            </a:r>
            <a:r>
              <a:rPr lang="ja-JP" altLang="en-US" dirty="0"/>
              <a:t>≧</a:t>
            </a:r>
            <a:r>
              <a:rPr lang="en-US" altLang="ja-JP" dirty="0" smtClean="0"/>
              <a:t> 4 </a:t>
            </a:r>
            <a:r>
              <a:rPr lang="ja-JP" altLang="en-US" dirty="0"/>
              <a:t>の場合</a:t>
            </a:r>
            <a:r>
              <a:rPr lang="ja-JP" altLang="en-US" dirty="0" smtClean="0"/>
              <a:t>，多項式</a:t>
            </a:r>
            <a:r>
              <a:rPr lang="ja-JP" altLang="en-US" dirty="0"/>
              <a:t>時間で</a:t>
            </a:r>
            <a:r>
              <a:rPr lang="ja-JP" altLang="en-US" dirty="0" smtClean="0"/>
              <a:t>解けるかどうかは分かっていない</a:t>
            </a:r>
            <a:endParaRPr lang="en-US" altLang="ja-JP" dirty="0"/>
          </a:p>
          <a:p>
            <a:pPr lvl="1"/>
            <a:r>
              <a:rPr lang="ja-JP" altLang="en-US" dirty="0"/>
              <a:t>ただし</a:t>
            </a:r>
            <a:r>
              <a:rPr lang="ja-JP" altLang="en-US" dirty="0" smtClean="0"/>
              <a:t>，</a:t>
            </a:r>
            <a:r>
              <a:rPr lang="en-US" altLang="ja-JP" i="1" dirty="0" smtClean="0">
                <a:solidFill>
                  <a:srgbClr val="FF0000"/>
                </a:solidFill>
              </a:rPr>
              <a:t>l </a:t>
            </a:r>
            <a:r>
              <a:rPr lang="ja-JP" altLang="en-US" dirty="0">
                <a:solidFill>
                  <a:srgbClr val="FF0000"/>
                </a:solidFill>
              </a:rPr>
              <a:t>一様</a:t>
            </a:r>
            <a:r>
              <a:rPr lang="ja-JP" altLang="en-US" dirty="0"/>
              <a:t>なハイパーグラフは，多項式時間で解けることが分かっている</a:t>
            </a:r>
            <a:endParaRPr lang="en-US" altLang="ja-JP" dirty="0"/>
          </a:p>
          <a:p>
            <a:pPr lvl="1"/>
            <a:endParaRPr kumimoji="1" lang="ja-JP" altLang="en-US" dirty="0"/>
          </a:p>
        </p:txBody>
      </p:sp>
      <p:sp>
        <p:nvSpPr>
          <p:cNvPr id="4" name="テキスト ボックス 3"/>
          <p:cNvSpPr txBox="1"/>
          <p:nvPr/>
        </p:nvSpPr>
        <p:spPr>
          <a:xfrm>
            <a:off x="611560" y="5590981"/>
            <a:ext cx="8168711" cy="646331"/>
          </a:xfrm>
          <a:prstGeom prst="rect">
            <a:avLst/>
          </a:prstGeom>
          <a:noFill/>
        </p:spPr>
        <p:txBody>
          <a:bodyPr wrap="none" rtlCol="0">
            <a:spAutoFit/>
          </a:bodyPr>
          <a:lstStyle/>
          <a:p>
            <a:r>
              <a:rPr lang="ja-JP" altLang="en-US" dirty="0"/>
              <a:t>福永 </a:t>
            </a:r>
            <a:r>
              <a:rPr lang="ja-JP" altLang="en-US" dirty="0" smtClean="0"/>
              <a:t>拓郎</a:t>
            </a:r>
            <a:r>
              <a:rPr lang="en-US" altLang="ja-JP" dirty="0" smtClean="0"/>
              <a:t>: </a:t>
            </a:r>
            <a:r>
              <a:rPr lang="ja-JP" altLang="en-US" dirty="0" smtClean="0"/>
              <a:t>全域</a:t>
            </a:r>
            <a:r>
              <a:rPr lang="ja-JP" altLang="en-US" dirty="0"/>
              <a:t>木詰め込みに基づいたハイパーグラフ</a:t>
            </a:r>
            <a:r>
              <a:rPr lang="ja-JP" altLang="en-US" dirty="0" smtClean="0"/>
              <a:t>分割</a:t>
            </a:r>
            <a:r>
              <a:rPr lang="en-US" altLang="ja-JP" dirty="0" smtClean="0"/>
              <a:t>,</a:t>
            </a:r>
          </a:p>
          <a:p>
            <a:r>
              <a:rPr lang="ja-JP" altLang="en-US" dirty="0" smtClean="0"/>
              <a:t>電子</a:t>
            </a:r>
            <a:r>
              <a:rPr lang="ja-JP" altLang="en-US" dirty="0"/>
              <a:t>情報通信学会技術研究報告</a:t>
            </a:r>
            <a:r>
              <a:rPr lang="en-US" altLang="ja-JP" dirty="0"/>
              <a:t>. COMP, </a:t>
            </a:r>
            <a:r>
              <a:rPr lang="ja-JP" altLang="en-US" dirty="0" smtClean="0"/>
              <a:t>コンピュテーション</a:t>
            </a:r>
            <a:r>
              <a:rPr lang="en-US" altLang="ja-JP" dirty="0"/>
              <a:t>, 110(12), </a:t>
            </a:r>
            <a:r>
              <a:rPr lang="en-US" altLang="ja-JP" dirty="0" smtClean="0"/>
              <a:t>55--62</a:t>
            </a:r>
            <a:r>
              <a:rPr lang="en-US" altLang="ja-JP" dirty="0"/>
              <a:t>, </a:t>
            </a:r>
            <a:r>
              <a:rPr lang="en-US" altLang="ja-JP" dirty="0" smtClean="0"/>
              <a:t>2010</a:t>
            </a:r>
            <a:endParaRPr kumimoji="1" lang="ja-JP" altLang="en-US" dirty="0"/>
          </a:p>
        </p:txBody>
      </p:sp>
    </p:spTree>
    <p:extLst>
      <p:ext uri="{BB962C8B-B14F-4D97-AF65-F5344CB8AC3E}">
        <p14:creationId xmlns:p14="http://schemas.microsoft.com/office/powerpoint/2010/main" val="17913413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目次</a:t>
            </a:r>
            <a:endParaRPr kumimoji="1" lang="ja-JP" altLang="en-US" dirty="0"/>
          </a:p>
        </p:txBody>
      </p:sp>
      <p:sp>
        <p:nvSpPr>
          <p:cNvPr id="3" name="コンテンツ プレースホルダー 2"/>
          <p:cNvSpPr>
            <a:spLocks noGrp="1"/>
          </p:cNvSpPr>
          <p:nvPr>
            <p:ph idx="1"/>
          </p:nvPr>
        </p:nvSpPr>
        <p:spPr>
          <a:xfrm>
            <a:off x="228600" y="1268700"/>
            <a:ext cx="8686800" cy="5112628"/>
          </a:xfrm>
        </p:spPr>
        <p:txBody>
          <a:bodyPr>
            <a:normAutofit/>
          </a:bodyPr>
          <a:lstStyle/>
          <a:p>
            <a:r>
              <a:rPr lang="ja-JP" altLang="en-US" dirty="0"/>
              <a:t>研究の</a:t>
            </a:r>
            <a:r>
              <a:rPr lang="ja-JP" altLang="en-US" dirty="0" smtClean="0"/>
              <a:t>背景</a:t>
            </a:r>
            <a:r>
              <a:rPr lang="ja-JP" altLang="en-US" dirty="0"/>
              <a:t>と目的</a:t>
            </a:r>
            <a:endParaRPr lang="en-US" altLang="ja-JP" dirty="0"/>
          </a:p>
          <a:p>
            <a:r>
              <a:rPr lang="ja-JP" altLang="en-US" dirty="0"/>
              <a:t>充足可能性判定問題（</a:t>
            </a:r>
            <a:r>
              <a:rPr lang="en-US" altLang="ja-JP" dirty="0"/>
              <a:t>SAT</a:t>
            </a:r>
            <a:r>
              <a:rPr lang="ja-JP" altLang="en-US" dirty="0"/>
              <a:t>問題）</a:t>
            </a:r>
            <a:endParaRPr lang="en-US" altLang="ja-JP" dirty="0"/>
          </a:p>
          <a:p>
            <a:r>
              <a:rPr lang="ja-JP" altLang="en-US" dirty="0"/>
              <a:t>最大充足化問題（</a:t>
            </a:r>
            <a:r>
              <a:rPr lang="en-US" altLang="ja-JP" dirty="0"/>
              <a:t>Max-SAT</a:t>
            </a:r>
            <a:r>
              <a:rPr lang="ja-JP" altLang="en-US" dirty="0"/>
              <a:t>問題）</a:t>
            </a:r>
            <a:endParaRPr lang="en-US" altLang="ja-JP" dirty="0"/>
          </a:p>
          <a:p>
            <a:r>
              <a:rPr lang="en-US" altLang="ja-JP" dirty="0"/>
              <a:t>Multi-</a:t>
            </a:r>
            <a:r>
              <a:rPr lang="en-US" altLang="ja-JP" dirty="0" err="1"/>
              <a:t>MaxSAT</a:t>
            </a:r>
            <a:endParaRPr lang="en-US" altLang="ja-JP" dirty="0"/>
          </a:p>
          <a:p>
            <a:r>
              <a:rPr lang="ja-JP" altLang="en-US" dirty="0" smtClean="0">
                <a:solidFill>
                  <a:srgbClr val="FF0000"/>
                </a:solidFill>
              </a:rPr>
              <a:t>実験</a:t>
            </a:r>
            <a:endParaRPr lang="en-US" altLang="ja-JP" dirty="0">
              <a:solidFill>
                <a:srgbClr val="FF0000"/>
              </a:solidFill>
            </a:endParaRPr>
          </a:p>
          <a:p>
            <a:r>
              <a:rPr lang="ja-JP" altLang="en-US" dirty="0"/>
              <a:t>既知の問題</a:t>
            </a:r>
            <a:endParaRPr lang="en-US" altLang="ja-JP" dirty="0"/>
          </a:p>
          <a:p>
            <a:r>
              <a:rPr lang="ja-JP" altLang="en-US" dirty="0" smtClean="0"/>
              <a:t>まとめ</a:t>
            </a:r>
            <a:r>
              <a:rPr lang="ja-JP" altLang="en-US" dirty="0"/>
              <a:t>と今後の課題</a:t>
            </a:r>
          </a:p>
        </p:txBody>
      </p:sp>
    </p:spTree>
    <p:extLst>
      <p:ext uri="{BB962C8B-B14F-4D97-AF65-F5344CB8AC3E}">
        <p14:creationId xmlns:p14="http://schemas.microsoft.com/office/powerpoint/2010/main" val="192367145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実験</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ja-JP" altLang="en-US" dirty="0" smtClean="0"/>
              <a:t>下界値を導出する既存手法である</a:t>
            </a:r>
            <a:r>
              <a:rPr lang="en-US" altLang="ja-JP" dirty="0" smtClean="0"/>
              <a:t>Max-SAT Resolution</a:t>
            </a:r>
            <a:r>
              <a:rPr lang="ja-JP" altLang="en-US" dirty="0" smtClean="0"/>
              <a:t>と</a:t>
            </a:r>
            <a:r>
              <a:rPr lang="en-US" altLang="ja-JP" dirty="0" smtClean="0"/>
              <a:t>Multi-</a:t>
            </a:r>
            <a:r>
              <a:rPr lang="en-US" altLang="ja-JP" dirty="0" err="1" smtClean="0"/>
              <a:t>MaxSAT</a:t>
            </a:r>
            <a:r>
              <a:rPr lang="ja-JP" altLang="en-US" dirty="0" smtClean="0"/>
              <a:t>を比較</a:t>
            </a:r>
            <a:endParaRPr lang="en-US" altLang="ja-JP" dirty="0" smtClean="0"/>
          </a:p>
          <a:p>
            <a:pPr lvl="1"/>
            <a:r>
              <a:rPr lang="ja-JP" altLang="en-US" dirty="0" smtClean="0"/>
              <a:t>分割数：</a:t>
            </a:r>
            <a:endParaRPr lang="en-US" altLang="ja-JP" dirty="0" smtClean="0"/>
          </a:p>
          <a:p>
            <a:endParaRPr lang="en-US" altLang="ja-JP" dirty="0" smtClean="0"/>
          </a:p>
          <a:p>
            <a:r>
              <a:rPr lang="ja-JP" altLang="en-US" dirty="0" smtClean="0"/>
              <a:t>問題例：</a:t>
            </a:r>
            <a:r>
              <a:rPr lang="en-US" altLang="ja-JP" dirty="0"/>
              <a:t>Max-SAT Evaluation </a:t>
            </a:r>
            <a:r>
              <a:rPr lang="en-US" altLang="ja-JP" dirty="0" smtClean="0"/>
              <a:t>2012</a:t>
            </a:r>
          </a:p>
          <a:p>
            <a:pPr lvl="1"/>
            <a:r>
              <a:rPr lang="en-US" altLang="ja-JP" dirty="0" smtClean="0"/>
              <a:t>Weighted Partial Max-SAT</a:t>
            </a:r>
            <a:r>
              <a:rPr lang="ja-JP" altLang="en-US" dirty="0" smtClean="0"/>
              <a:t>問題</a:t>
            </a:r>
            <a:endParaRPr lang="en-US" altLang="ja-JP" dirty="0"/>
          </a:p>
          <a:p>
            <a:pPr lvl="2"/>
            <a:r>
              <a:rPr lang="en-US" altLang="ja-JP" dirty="0" smtClean="0"/>
              <a:t>Random</a:t>
            </a:r>
            <a:r>
              <a:rPr lang="ja-JP" altLang="en-US" dirty="0" smtClean="0"/>
              <a:t>部門</a:t>
            </a:r>
            <a:r>
              <a:rPr lang="en-US" altLang="ja-JP" dirty="0" smtClean="0"/>
              <a:t>		119</a:t>
            </a:r>
            <a:r>
              <a:rPr lang="ja-JP" altLang="en-US" dirty="0" smtClean="0"/>
              <a:t>問 </a:t>
            </a:r>
            <a:r>
              <a:rPr lang="en-US" altLang="ja-JP" dirty="0" smtClean="0"/>
              <a:t>(Max-2SAT, Max-3SAT)</a:t>
            </a:r>
          </a:p>
          <a:p>
            <a:pPr lvl="2"/>
            <a:r>
              <a:rPr lang="en-US" altLang="ja-JP" dirty="0" smtClean="0"/>
              <a:t>Crafted</a:t>
            </a:r>
            <a:r>
              <a:rPr lang="ja-JP" altLang="en-US" dirty="0" smtClean="0"/>
              <a:t>部門</a:t>
            </a:r>
            <a:r>
              <a:rPr lang="en-US" altLang="ja-JP" dirty="0" smtClean="0"/>
              <a:t>		170</a:t>
            </a:r>
            <a:r>
              <a:rPr lang="ja-JP" altLang="en-US" dirty="0" smtClean="0"/>
              <a:t>問</a:t>
            </a:r>
            <a:r>
              <a:rPr lang="en-US" altLang="ja-JP" dirty="0"/>
              <a:t> </a:t>
            </a:r>
            <a:r>
              <a:rPr lang="en-US" altLang="ja-JP" dirty="0" smtClean="0"/>
              <a:t>(</a:t>
            </a:r>
            <a:r>
              <a:rPr lang="en-US" altLang="ja-JP" dirty="0" err="1" smtClean="0"/>
              <a:t>auc</a:t>
            </a:r>
            <a:r>
              <a:rPr lang="en-US" altLang="ja-JP" dirty="0" smtClean="0"/>
              <a:t>-path, </a:t>
            </a:r>
            <a:r>
              <a:rPr lang="en-US" altLang="ja-JP" dirty="0" err="1" smtClean="0"/>
              <a:t>auc</a:t>
            </a:r>
            <a:r>
              <a:rPr lang="en-US" altLang="ja-JP" dirty="0" smtClean="0"/>
              <a:t>-scheduling)</a:t>
            </a:r>
          </a:p>
          <a:p>
            <a:endParaRPr lang="en-US" altLang="ja-JP" dirty="0" smtClean="0"/>
          </a:p>
          <a:p>
            <a:r>
              <a:rPr lang="ja-JP" altLang="en-US" dirty="0" smtClean="0"/>
              <a:t>評価指標</a:t>
            </a:r>
            <a:endParaRPr lang="en-US" altLang="ja-JP" dirty="0" smtClean="0"/>
          </a:p>
          <a:p>
            <a:pPr lvl="1"/>
            <a:r>
              <a:rPr kumimoji="1" lang="ja-JP" altLang="en-US" dirty="0" smtClean="0"/>
              <a:t>下界値 </a:t>
            </a:r>
            <a:r>
              <a:rPr kumimoji="1" lang="en-US" altLang="ja-JP" dirty="0" smtClean="0"/>
              <a:t>/ </a:t>
            </a:r>
            <a:r>
              <a:rPr kumimoji="1" lang="ja-JP" altLang="en-US" dirty="0" smtClean="0"/>
              <a:t>最適値</a:t>
            </a:r>
            <a:endParaRPr kumimoji="1" lang="ja-JP" altLang="en-US" dirty="0"/>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1927379012"/>
              </p:ext>
            </p:extLst>
          </p:nvPr>
        </p:nvGraphicFramePr>
        <p:xfrm>
          <a:off x="2267744" y="2132856"/>
          <a:ext cx="2232248" cy="512415"/>
        </p:xfrm>
        <a:graphic>
          <a:graphicData uri="http://schemas.openxmlformats.org/presentationml/2006/ole">
            <mc:AlternateContent xmlns:mc="http://schemas.openxmlformats.org/markup-compatibility/2006">
              <mc:Choice xmlns:v="urn:schemas-microsoft-com:vml" Requires="v">
                <p:oleObj spid="_x0000_s59415" name="数式" r:id="rId3" imgW="939600" imgH="215640" progId="Equation.3">
                  <p:embed/>
                </p:oleObj>
              </mc:Choice>
              <mc:Fallback>
                <p:oleObj name="数式" r:id="rId3" imgW="939600" imgH="215640" progId="Equation.3">
                  <p:embed/>
                  <p:pic>
                    <p:nvPicPr>
                      <p:cNvPr id="0" name="オブジェクト 7"/>
                      <p:cNvPicPr>
                        <a:picLocks noChangeAspect="1" noChangeArrowheads="1"/>
                      </p:cNvPicPr>
                      <p:nvPr/>
                    </p:nvPicPr>
                    <p:blipFill>
                      <a:blip r:embed="rId4"/>
                      <a:srcRect/>
                      <a:stretch>
                        <a:fillRect/>
                      </a:stretch>
                    </p:blipFill>
                    <p:spPr bwMode="auto">
                      <a:xfrm>
                        <a:off x="2267744" y="2132856"/>
                        <a:ext cx="2232248" cy="51241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5341402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目次</a:t>
            </a:r>
            <a:endParaRPr kumimoji="1" lang="ja-JP" altLang="en-US" dirty="0"/>
          </a:p>
        </p:txBody>
      </p:sp>
      <p:sp>
        <p:nvSpPr>
          <p:cNvPr id="3" name="コンテンツ プレースホルダー 2"/>
          <p:cNvSpPr>
            <a:spLocks noGrp="1"/>
          </p:cNvSpPr>
          <p:nvPr>
            <p:ph idx="1"/>
          </p:nvPr>
        </p:nvSpPr>
        <p:spPr>
          <a:xfrm>
            <a:off x="228600" y="1268700"/>
            <a:ext cx="8686800" cy="5112628"/>
          </a:xfrm>
        </p:spPr>
        <p:txBody>
          <a:bodyPr>
            <a:normAutofit/>
          </a:bodyPr>
          <a:lstStyle/>
          <a:p>
            <a:r>
              <a:rPr lang="ja-JP" altLang="en-US" dirty="0">
                <a:solidFill>
                  <a:srgbClr val="FF0000"/>
                </a:solidFill>
              </a:rPr>
              <a:t>研究の背景と目的</a:t>
            </a:r>
            <a:endParaRPr lang="en-US" altLang="ja-JP" dirty="0">
              <a:solidFill>
                <a:srgbClr val="FF0000"/>
              </a:solidFill>
            </a:endParaRPr>
          </a:p>
          <a:p>
            <a:r>
              <a:rPr lang="ja-JP" altLang="en-US" dirty="0" smtClean="0"/>
              <a:t>充足</a:t>
            </a:r>
            <a:r>
              <a:rPr lang="ja-JP" altLang="en-US" dirty="0"/>
              <a:t>可能性判定問題（</a:t>
            </a:r>
            <a:r>
              <a:rPr lang="en-US" altLang="ja-JP" dirty="0"/>
              <a:t>SAT</a:t>
            </a:r>
            <a:r>
              <a:rPr lang="ja-JP" altLang="en-US" dirty="0"/>
              <a:t>問題）</a:t>
            </a:r>
            <a:endParaRPr lang="en-US" altLang="ja-JP" dirty="0"/>
          </a:p>
          <a:p>
            <a:r>
              <a:rPr kumimoji="1" lang="ja-JP" altLang="en-US" dirty="0" smtClean="0"/>
              <a:t>最大充足化問題（</a:t>
            </a:r>
            <a:r>
              <a:rPr kumimoji="1" lang="en-US" altLang="ja-JP" dirty="0" smtClean="0"/>
              <a:t>Max-SAT</a:t>
            </a:r>
            <a:r>
              <a:rPr kumimoji="1" lang="ja-JP" altLang="en-US" dirty="0" smtClean="0"/>
              <a:t>問題）</a:t>
            </a:r>
            <a:endParaRPr kumimoji="1" lang="en-US" altLang="ja-JP" dirty="0" smtClean="0"/>
          </a:p>
          <a:p>
            <a:r>
              <a:rPr lang="en-US" altLang="ja-JP" dirty="0"/>
              <a:t>Multi-</a:t>
            </a:r>
            <a:r>
              <a:rPr lang="en-US" altLang="ja-JP" dirty="0" err="1"/>
              <a:t>MaxSAT</a:t>
            </a:r>
            <a:endParaRPr kumimoji="1" lang="en-US" altLang="ja-JP" dirty="0" smtClean="0"/>
          </a:p>
          <a:p>
            <a:r>
              <a:rPr lang="ja-JP" altLang="en-US" dirty="0" smtClean="0"/>
              <a:t>実験</a:t>
            </a:r>
            <a:endParaRPr lang="en-US" altLang="ja-JP" dirty="0" smtClean="0"/>
          </a:p>
          <a:p>
            <a:r>
              <a:rPr lang="ja-JP" altLang="en-US" dirty="0"/>
              <a:t>既知の問題</a:t>
            </a:r>
            <a:endParaRPr lang="en-US" altLang="ja-JP" dirty="0"/>
          </a:p>
          <a:p>
            <a:r>
              <a:rPr lang="ja-JP" altLang="en-US" dirty="0" smtClean="0"/>
              <a:t>まとめと</a:t>
            </a:r>
            <a:r>
              <a:rPr kumimoji="1" lang="ja-JP" altLang="en-US" dirty="0" smtClean="0"/>
              <a:t>今後</a:t>
            </a:r>
            <a:r>
              <a:rPr kumimoji="1" lang="ja-JP" altLang="en-US" dirty="0"/>
              <a:t>の課題</a:t>
            </a:r>
          </a:p>
        </p:txBody>
      </p:sp>
    </p:spTree>
    <p:extLst>
      <p:ext uri="{BB962C8B-B14F-4D97-AF65-F5344CB8AC3E}">
        <p14:creationId xmlns:p14="http://schemas.microsoft.com/office/powerpoint/2010/main" val="325422481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実験</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smtClean="0"/>
              <a:t>実験環境</a:t>
            </a:r>
            <a:endParaRPr lang="en-US" altLang="ja-JP" dirty="0" smtClean="0"/>
          </a:p>
          <a:p>
            <a:pPr lvl="1"/>
            <a:r>
              <a:rPr lang="en-US" altLang="ja-JP" dirty="0"/>
              <a:t>CPU : Core i7 </a:t>
            </a:r>
            <a:r>
              <a:rPr lang="en-US" altLang="ja-JP" dirty="0" smtClean="0"/>
              <a:t>2600 </a:t>
            </a:r>
            <a:r>
              <a:rPr lang="en-US" altLang="ja-JP" dirty="0"/>
              <a:t>(</a:t>
            </a:r>
            <a:r>
              <a:rPr lang="en-US" altLang="ja-JP" dirty="0" smtClean="0"/>
              <a:t>3.4GHz</a:t>
            </a:r>
            <a:r>
              <a:rPr lang="en-US" altLang="ja-JP" dirty="0"/>
              <a:t>, </a:t>
            </a:r>
            <a:r>
              <a:rPr lang="en-US" altLang="ja-JP" dirty="0" smtClean="0"/>
              <a:t>4 </a:t>
            </a:r>
            <a:r>
              <a:rPr lang="en-US" altLang="ja-JP" dirty="0"/>
              <a:t>cores, 8</a:t>
            </a:r>
            <a:r>
              <a:rPr lang="en-US" altLang="ja-JP" dirty="0" smtClean="0"/>
              <a:t> threads)</a:t>
            </a:r>
          </a:p>
          <a:p>
            <a:pPr lvl="1"/>
            <a:r>
              <a:rPr lang="en-US" altLang="ja-JP" dirty="0" smtClean="0"/>
              <a:t>Memory : 8GB</a:t>
            </a:r>
          </a:p>
          <a:p>
            <a:pPr lvl="1"/>
            <a:r>
              <a:rPr lang="en-US" altLang="ja-JP" dirty="0" smtClean="0"/>
              <a:t>OS : Ubuntu 11.10 (64bit)</a:t>
            </a:r>
          </a:p>
          <a:p>
            <a:pPr lvl="1"/>
            <a:r>
              <a:rPr lang="ja-JP" altLang="en-US" dirty="0" smtClean="0"/>
              <a:t>言語</a:t>
            </a:r>
            <a:r>
              <a:rPr lang="en-US" altLang="ja-JP" dirty="0" smtClean="0"/>
              <a:t> : Java 1.6.0_27</a:t>
            </a:r>
          </a:p>
          <a:p>
            <a:pPr lvl="1"/>
            <a:r>
              <a:rPr lang="ja-JP" altLang="en-US" dirty="0" smtClean="0"/>
              <a:t>部分問題を解くソルバー </a:t>
            </a:r>
            <a:r>
              <a:rPr lang="en-US" altLang="ja-JP" dirty="0" smtClean="0"/>
              <a:t>: </a:t>
            </a:r>
            <a:r>
              <a:rPr lang="en-US" altLang="ja-JP" dirty="0" err="1" smtClean="0"/>
              <a:t>akmaxsat</a:t>
            </a:r>
            <a:endParaRPr lang="en-US" altLang="ja-JP" dirty="0" smtClean="0"/>
          </a:p>
          <a:p>
            <a:pPr lvl="2"/>
            <a:r>
              <a:rPr lang="en-US" altLang="ja-JP" dirty="0" smtClean="0"/>
              <a:t>Max-SAT Evaluation 2012 </a:t>
            </a:r>
            <a:r>
              <a:rPr lang="en-US" altLang="ja-JP" dirty="0" err="1" smtClean="0"/>
              <a:t>WPMax</a:t>
            </a:r>
            <a:r>
              <a:rPr lang="en-US" altLang="ja-JP" dirty="0" smtClean="0"/>
              <a:t>-SAT Random Winner</a:t>
            </a:r>
          </a:p>
          <a:p>
            <a:pPr lvl="1"/>
            <a:r>
              <a:rPr lang="en-US" altLang="ja-JP" dirty="0" smtClean="0"/>
              <a:t>QP</a:t>
            </a:r>
            <a:r>
              <a:rPr lang="ja-JP" altLang="en-US" dirty="0" smtClean="0"/>
              <a:t>ソルバー</a:t>
            </a:r>
            <a:r>
              <a:rPr lang="en-US" altLang="ja-JP" dirty="0" smtClean="0"/>
              <a:t> : </a:t>
            </a:r>
            <a:r>
              <a:rPr lang="en-US" altLang="ja-JP" dirty="0" err="1" smtClean="0"/>
              <a:t>Cplex</a:t>
            </a:r>
            <a:r>
              <a:rPr lang="en-US" altLang="ja-JP" dirty="0" smtClean="0"/>
              <a:t> 12.4</a:t>
            </a:r>
          </a:p>
          <a:p>
            <a:pPr lvl="1"/>
            <a:r>
              <a:rPr lang="en-US" altLang="ja-JP" dirty="0" smtClean="0"/>
              <a:t>Time out : 5 min (300 sec)</a:t>
            </a:r>
          </a:p>
        </p:txBody>
      </p:sp>
    </p:spTree>
    <p:extLst>
      <p:ext uri="{BB962C8B-B14F-4D97-AF65-F5344CB8AC3E}">
        <p14:creationId xmlns:p14="http://schemas.microsoft.com/office/powerpoint/2010/main" val="16977533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実験</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実験結果</a:t>
            </a:r>
            <a:endParaRPr kumimoji="1" lang="en-US" altLang="ja-JP" dirty="0" smtClean="0"/>
          </a:p>
          <a:p>
            <a:pPr lvl="1"/>
            <a:r>
              <a:rPr lang="en-US" altLang="ja-JP" dirty="0" smtClean="0"/>
              <a:t>Weighted Partial Max-SAT</a:t>
            </a:r>
            <a:r>
              <a:rPr lang="ja-JP" altLang="en-US" dirty="0"/>
              <a:t> </a:t>
            </a:r>
            <a:r>
              <a:rPr lang="en-US" altLang="ja-JP" dirty="0" smtClean="0"/>
              <a:t>: Random Max-2SAT</a:t>
            </a:r>
            <a:endParaRPr kumimoji="1" lang="ja-JP" altLang="en-US" dirty="0"/>
          </a:p>
        </p:txBody>
      </p:sp>
      <p:graphicFrame>
        <p:nvGraphicFramePr>
          <p:cNvPr id="4" name="グラフ 3"/>
          <p:cNvGraphicFramePr>
            <a:graphicFrameLocks/>
          </p:cNvGraphicFramePr>
          <p:nvPr>
            <p:extLst>
              <p:ext uri="{D42A27DB-BD31-4B8C-83A1-F6EECF244321}">
                <p14:modId xmlns:p14="http://schemas.microsoft.com/office/powerpoint/2010/main" val="3402680020"/>
              </p:ext>
            </p:extLst>
          </p:nvPr>
        </p:nvGraphicFramePr>
        <p:xfrm>
          <a:off x="899592" y="2492896"/>
          <a:ext cx="7543800" cy="39433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0922102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実験</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実験結果</a:t>
            </a:r>
            <a:endParaRPr kumimoji="1" lang="en-US" altLang="ja-JP" dirty="0" smtClean="0"/>
          </a:p>
          <a:p>
            <a:pPr lvl="1"/>
            <a:r>
              <a:rPr lang="en-US" altLang="ja-JP" dirty="0"/>
              <a:t>Weighted Partial Max-SAT</a:t>
            </a:r>
            <a:r>
              <a:rPr lang="ja-JP" altLang="en-US" dirty="0"/>
              <a:t> </a:t>
            </a:r>
            <a:r>
              <a:rPr lang="en-US" altLang="ja-JP" dirty="0"/>
              <a:t>: Random </a:t>
            </a:r>
            <a:r>
              <a:rPr lang="en-US" altLang="ja-JP" dirty="0" smtClean="0"/>
              <a:t>Max-3SAT</a:t>
            </a:r>
            <a:endParaRPr lang="ja-JP" altLang="en-US" dirty="0"/>
          </a:p>
        </p:txBody>
      </p:sp>
      <p:graphicFrame>
        <p:nvGraphicFramePr>
          <p:cNvPr id="6" name="グラフ 5"/>
          <p:cNvGraphicFramePr>
            <a:graphicFrameLocks/>
          </p:cNvGraphicFramePr>
          <p:nvPr>
            <p:extLst>
              <p:ext uri="{D42A27DB-BD31-4B8C-83A1-F6EECF244321}">
                <p14:modId xmlns:p14="http://schemas.microsoft.com/office/powerpoint/2010/main" val="194953836"/>
              </p:ext>
            </p:extLst>
          </p:nvPr>
        </p:nvGraphicFramePr>
        <p:xfrm>
          <a:off x="899592" y="2492896"/>
          <a:ext cx="7543800" cy="39433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787714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実験</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実験結果</a:t>
            </a:r>
            <a:endParaRPr kumimoji="1" lang="en-US" altLang="ja-JP" dirty="0" smtClean="0"/>
          </a:p>
          <a:p>
            <a:pPr lvl="1"/>
            <a:r>
              <a:rPr lang="en-US" altLang="ja-JP" dirty="0" smtClean="0"/>
              <a:t>Weighted Partial Max-SAT : Crafted (</a:t>
            </a:r>
            <a:r>
              <a:rPr lang="en-US" altLang="ja-JP" dirty="0" err="1" smtClean="0"/>
              <a:t>auc</a:t>
            </a:r>
            <a:r>
              <a:rPr lang="en-US" altLang="ja-JP" dirty="0" smtClean="0"/>
              <a:t>-path)</a:t>
            </a:r>
            <a:endParaRPr kumimoji="1" lang="ja-JP" altLang="en-US" dirty="0"/>
          </a:p>
        </p:txBody>
      </p:sp>
      <p:graphicFrame>
        <p:nvGraphicFramePr>
          <p:cNvPr id="6" name="グラフ 5"/>
          <p:cNvGraphicFramePr>
            <a:graphicFrameLocks/>
          </p:cNvGraphicFramePr>
          <p:nvPr>
            <p:extLst>
              <p:ext uri="{D42A27DB-BD31-4B8C-83A1-F6EECF244321}">
                <p14:modId xmlns:p14="http://schemas.microsoft.com/office/powerpoint/2010/main" val="3326860478"/>
              </p:ext>
            </p:extLst>
          </p:nvPr>
        </p:nvGraphicFramePr>
        <p:xfrm>
          <a:off x="899592" y="2492896"/>
          <a:ext cx="7543800" cy="39433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6784977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実験</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実験結果</a:t>
            </a:r>
            <a:endParaRPr kumimoji="1" lang="en-US" altLang="ja-JP" dirty="0" smtClean="0"/>
          </a:p>
          <a:p>
            <a:pPr lvl="1"/>
            <a:r>
              <a:rPr lang="en-US" altLang="ja-JP" dirty="0" smtClean="0"/>
              <a:t>Weighted Partial Max-SAT : </a:t>
            </a:r>
            <a:r>
              <a:rPr lang="en-US" altLang="ja-JP" dirty="0"/>
              <a:t>Crafted (</a:t>
            </a:r>
            <a:r>
              <a:rPr lang="en-US" altLang="ja-JP" dirty="0" err="1"/>
              <a:t>auc</a:t>
            </a:r>
            <a:r>
              <a:rPr lang="en-US" altLang="ja-JP" dirty="0"/>
              <a:t>-scheduling)</a:t>
            </a:r>
            <a:endParaRPr kumimoji="1" lang="ja-JP" altLang="en-US" dirty="0"/>
          </a:p>
        </p:txBody>
      </p:sp>
      <p:graphicFrame>
        <p:nvGraphicFramePr>
          <p:cNvPr id="5" name="グラフ 4"/>
          <p:cNvGraphicFramePr>
            <a:graphicFrameLocks/>
          </p:cNvGraphicFramePr>
          <p:nvPr>
            <p:extLst>
              <p:ext uri="{D42A27DB-BD31-4B8C-83A1-F6EECF244321}">
                <p14:modId xmlns:p14="http://schemas.microsoft.com/office/powerpoint/2010/main" val="357814729"/>
              </p:ext>
            </p:extLst>
          </p:nvPr>
        </p:nvGraphicFramePr>
        <p:xfrm>
          <a:off x="899592" y="2492896"/>
          <a:ext cx="7543800" cy="39433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2737622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目次</a:t>
            </a:r>
            <a:endParaRPr kumimoji="1" lang="ja-JP" altLang="en-US" dirty="0"/>
          </a:p>
        </p:txBody>
      </p:sp>
      <p:sp>
        <p:nvSpPr>
          <p:cNvPr id="3" name="コンテンツ プレースホルダー 2"/>
          <p:cNvSpPr>
            <a:spLocks noGrp="1"/>
          </p:cNvSpPr>
          <p:nvPr>
            <p:ph idx="1"/>
          </p:nvPr>
        </p:nvSpPr>
        <p:spPr>
          <a:xfrm>
            <a:off x="228600" y="1268700"/>
            <a:ext cx="8686800" cy="5112628"/>
          </a:xfrm>
        </p:spPr>
        <p:txBody>
          <a:bodyPr>
            <a:normAutofit/>
          </a:bodyPr>
          <a:lstStyle/>
          <a:p>
            <a:r>
              <a:rPr kumimoji="1" lang="ja-JP" altLang="en-US" dirty="0" smtClean="0"/>
              <a:t>研究の</a:t>
            </a:r>
            <a:r>
              <a:rPr lang="ja-JP" altLang="en-US" dirty="0"/>
              <a:t>背景と目的</a:t>
            </a:r>
            <a:endParaRPr kumimoji="1" lang="en-US" altLang="ja-JP" dirty="0" smtClean="0"/>
          </a:p>
          <a:p>
            <a:r>
              <a:rPr lang="ja-JP" altLang="en-US" dirty="0"/>
              <a:t>充足可能性判定問題（</a:t>
            </a:r>
            <a:r>
              <a:rPr lang="en-US" altLang="ja-JP" dirty="0"/>
              <a:t>SAT</a:t>
            </a:r>
            <a:r>
              <a:rPr lang="ja-JP" altLang="en-US" dirty="0"/>
              <a:t>問題）</a:t>
            </a:r>
            <a:endParaRPr lang="en-US" altLang="ja-JP" dirty="0"/>
          </a:p>
          <a:p>
            <a:r>
              <a:rPr kumimoji="1" lang="ja-JP" altLang="en-US" dirty="0" smtClean="0"/>
              <a:t>最大充足化問題（</a:t>
            </a:r>
            <a:r>
              <a:rPr kumimoji="1" lang="en-US" altLang="ja-JP" dirty="0" smtClean="0"/>
              <a:t>Max-SAT</a:t>
            </a:r>
            <a:r>
              <a:rPr kumimoji="1" lang="ja-JP" altLang="en-US" dirty="0" smtClean="0"/>
              <a:t>問題）</a:t>
            </a:r>
            <a:endParaRPr kumimoji="1" lang="en-US" altLang="ja-JP" dirty="0" smtClean="0"/>
          </a:p>
          <a:p>
            <a:r>
              <a:rPr lang="en-US" altLang="ja-JP" dirty="0"/>
              <a:t>Multi-</a:t>
            </a:r>
            <a:r>
              <a:rPr lang="en-US" altLang="ja-JP" dirty="0" err="1"/>
              <a:t>MaxSAT</a:t>
            </a:r>
            <a:endParaRPr kumimoji="1" lang="en-US" altLang="ja-JP" dirty="0" smtClean="0"/>
          </a:p>
          <a:p>
            <a:r>
              <a:rPr lang="ja-JP" altLang="en-US" dirty="0" smtClean="0"/>
              <a:t>実験</a:t>
            </a:r>
            <a:endParaRPr lang="en-US" altLang="ja-JP" dirty="0" smtClean="0"/>
          </a:p>
          <a:p>
            <a:r>
              <a:rPr lang="ja-JP" altLang="en-US" dirty="0">
                <a:solidFill>
                  <a:srgbClr val="FF0000"/>
                </a:solidFill>
              </a:rPr>
              <a:t>既知の問題</a:t>
            </a:r>
            <a:endParaRPr lang="en-US" altLang="ja-JP" dirty="0">
              <a:solidFill>
                <a:srgbClr val="FF0000"/>
              </a:solidFill>
            </a:endParaRPr>
          </a:p>
          <a:p>
            <a:r>
              <a:rPr lang="ja-JP" altLang="en-US" dirty="0"/>
              <a:t>まとめと今後の課題</a:t>
            </a:r>
          </a:p>
        </p:txBody>
      </p:sp>
    </p:spTree>
    <p:extLst>
      <p:ext uri="{BB962C8B-B14F-4D97-AF65-F5344CB8AC3E}">
        <p14:creationId xmlns:p14="http://schemas.microsoft.com/office/powerpoint/2010/main" val="107211416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既知の問題</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smtClean="0"/>
              <a:t>計算コスト</a:t>
            </a:r>
            <a:endParaRPr lang="en-US" altLang="ja-JP" dirty="0" smtClean="0"/>
          </a:p>
          <a:p>
            <a:pPr lvl="1"/>
            <a:r>
              <a:rPr lang="ja-JP" altLang="en-US" dirty="0"/>
              <a:t>部分問題</a:t>
            </a:r>
            <a:r>
              <a:rPr lang="ja-JP" altLang="en-US" dirty="0" smtClean="0"/>
              <a:t>を解くのに厳密解法を用いるため，</a:t>
            </a:r>
            <a:r>
              <a:rPr lang="ja-JP" altLang="en-US" dirty="0" smtClean="0">
                <a:solidFill>
                  <a:srgbClr val="FF0000"/>
                </a:solidFill>
              </a:rPr>
              <a:t>非常に計算コストが高い</a:t>
            </a:r>
            <a:endParaRPr lang="en-US" altLang="ja-JP" dirty="0" smtClean="0">
              <a:solidFill>
                <a:srgbClr val="FF0000"/>
              </a:solidFill>
            </a:endParaRPr>
          </a:p>
          <a:p>
            <a:endParaRPr lang="en-US" altLang="ja-JP" dirty="0"/>
          </a:p>
          <a:p>
            <a:r>
              <a:rPr lang="ja-JP" altLang="en-US" dirty="0" smtClean="0"/>
              <a:t>解決策（案）</a:t>
            </a:r>
            <a:endParaRPr lang="en-US" altLang="ja-JP" dirty="0" smtClean="0"/>
          </a:p>
          <a:p>
            <a:pPr lvl="1"/>
            <a:r>
              <a:rPr lang="ja-JP" altLang="en-US" dirty="0"/>
              <a:t>部分</a:t>
            </a:r>
            <a:r>
              <a:rPr lang="ja-JP" altLang="en-US" dirty="0" smtClean="0"/>
              <a:t>問題ごとに（</a:t>
            </a:r>
            <a:r>
              <a:rPr lang="en-US" altLang="ja-JP" dirty="0" smtClean="0"/>
              <a:t>Max-SAT Resolution</a:t>
            </a:r>
            <a:r>
              <a:rPr lang="ja-JP" altLang="en-US" dirty="0" smtClean="0"/>
              <a:t>や</a:t>
            </a:r>
            <a:r>
              <a:rPr lang="en-US" altLang="ja-JP" dirty="0" smtClean="0"/>
              <a:t>SAT</a:t>
            </a:r>
            <a:r>
              <a:rPr lang="ja-JP" altLang="en-US" dirty="0" smtClean="0"/>
              <a:t>ベースで下界値から探索するソルバーを</a:t>
            </a:r>
            <a:r>
              <a:rPr lang="ja-JP" altLang="en-US" dirty="0"/>
              <a:t>用いて）</a:t>
            </a:r>
            <a:r>
              <a:rPr lang="ja-JP" altLang="en-US" dirty="0" smtClean="0"/>
              <a:t>下界値を導出し，全ての部分問題の下界値を足せば，全体の問題の下界値になるので計算コストが抑えられる</a:t>
            </a:r>
            <a:endParaRPr lang="en-US" altLang="ja-JP" dirty="0"/>
          </a:p>
        </p:txBody>
      </p:sp>
    </p:spTree>
    <p:extLst>
      <p:ext uri="{BB962C8B-B14F-4D97-AF65-F5344CB8AC3E}">
        <p14:creationId xmlns:p14="http://schemas.microsoft.com/office/powerpoint/2010/main" val="39507179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既知の問題</a:t>
            </a:r>
            <a:endParaRPr kumimoji="1" lang="ja-JP" altLang="en-US" dirty="0"/>
          </a:p>
        </p:txBody>
      </p:sp>
      <p:sp>
        <p:nvSpPr>
          <p:cNvPr id="3" name="コンテンツ プレースホルダー 2"/>
          <p:cNvSpPr>
            <a:spLocks noGrp="1"/>
          </p:cNvSpPr>
          <p:nvPr>
            <p:ph idx="1"/>
          </p:nvPr>
        </p:nvSpPr>
        <p:spPr/>
        <p:txBody>
          <a:bodyPr>
            <a:normAutofit/>
          </a:bodyPr>
          <a:lstStyle/>
          <a:p>
            <a:r>
              <a:rPr lang="en-US" altLang="ja-JP" dirty="0" smtClean="0"/>
              <a:t>Industrial</a:t>
            </a:r>
            <a:r>
              <a:rPr lang="ja-JP" altLang="en-US" dirty="0" smtClean="0"/>
              <a:t>部門の問題例</a:t>
            </a:r>
            <a:endParaRPr lang="en-US" altLang="ja-JP" dirty="0" smtClean="0"/>
          </a:p>
          <a:p>
            <a:pPr lvl="1"/>
            <a:r>
              <a:rPr lang="ja-JP" altLang="en-US" dirty="0"/>
              <a:t>内部</a:t>
            </a:r>
            <a:r>
              <a:rPr lang="ja-JP" altLang="en-US" dirty="0" smtClean="0"/>
              <a:t>ソルバーに</a:t>
            </a:r>
            <a:r>
              <a:rPr lang="en-US" altLang="ja-JP" dirty="0" smtClean="0"/>
              <a:t>Industrial</a:t>
            </a:r>
            <a:r>
              <a:rPr lang="ja-JP" altLang="en-US" dirty="0" smtClean="0"/>
              <a:t>部門の問題例に弱い</a:t>
            </a:r>
            <a:r>
              <a:rPr lang="en-US" altLang="ja-JP" dirty="0" err="1" smtClean="0"/>
              <a:t>akmaxsat</a:t>
            </a:r>
            <a:r>
              <a:rPr lang="ja-JP" altLang="en-US" dirty="0" smtClean="0"/>
              <a:t>を用いたため，</a:t>
            </a:r>
            <a:r>
              <a:rPr lang="ja-JP" altLang="en-US" dirty="0" smtClean="0">
                <a:solidFill>
                  <a:srgbClr val="FF0000"/>
                </a:solidFill>
              </a:rPr>
              <a:t>ほとんどタイムアウトしてしまった</a:t>
            </a:r>
            <a:endParaRPr lang="en-US" altLang="ja-JP" dirty="0" smtClean="0">
              <a:solidFill>
                <a:srgbClr val="FF0000"/>
              </a:solidFill>
            </a:endParaRPr>
          </a:p>
          <a:p>
            <a:endParaRPr lang="en-US" altLang="ja-JP" dirty="0"/>
          </a:p>
          <a:p>
            <a:r>
              <a:rPr lang="ja-JP" altLang="en-US" dirty="0" smtClean="0"/>
              <a:t>解決策（案）</a:t>
            </a:r>
            <a:endParaRPr lang="en-US" altLang="ja-JP" dirty="0"/>
          </a:p>
          <a:p>
            <a:pPr lvl="1"/>
            <a:r>
              <a:rPr lang="en-US" altLang="ja-JP" dirty="0"/>
              <a:t>Industrial</a:t>
            </a:r>
            <a:r>
              <a:rPr lang="ja-JP" altLang="en-US" dirty="0"/>
              <a:t>部門の問題例に強いソルバー</a:t>
            </a:r>
            <a:r>
              <a:rPr lang="ja-JP" altLang="en-US" dirty="0" smtClean="0"/>
              <a:t>（</a:t>
            </a:r>
            <a:r>
              <a:rPr lang="en-US" altLang="ja-JP" smtClean="0"/>
              <a:t>pwbo</a:t>
            </a:r>
            <a:r>
              <a:rPr lang="ja-JP" altLang="en-US" smtClean="0"/>
              <a:t>等</a:t>
            </a:r>
            <a:r>
              <a:rPr lang="ja-JP" altLang="en-US" dirty="0"/>
              <a:t>）を用いる</a:t>
            </a:r>
            <a:endParaRPr lang="en-US" altLang="ja-JP" dirty="0"/>
          </a:p>
          <a:p>
            <a:pPr lvl="1"/>
            <a:r>
              <a:rPr lang="ja-JP" altLang="en-US" dirty="0"/>
              <a:t>マルチスレッドにしてポートフォリオ型に拡張する</a:t>
            </a:r>
            <a:endParaRPr lang="en-US" altLang="ja-JP" dirty="0"/>
          </a:p>
          <a:p>
            <a:pPr lvl="1"/>
            <a:endParaRPr lang="en-US" altLang="ja-JP" dirty="0"/>
          </a:p>
        </p:txBody>
      </p:sp>
    </p:spTree>
    <p:extLst>
      <p:ext uri="{BB962C8B-B14F-4D97-AF65-F5344CB8AC3E}">
        <p14:creationId xmlns:p14="http://schemas.microsoft.com/office/powerpoint/2010/main" val="113991233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既知の問題</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大規模な問題例の対処</a:t>
            </a:r>
            <a:endParaRPr lang="en-US" altLang="ja-JP" dirty="0" smtClean="0"/>
          </a:p>
          <a:p>
            <a:pPr lvl="1"/>
            <a:r>
              <a:rPr lang="ja-JP" altLang="en-US" dirty="0" smtClean="0"/>
              <a:t>変数が極めて多い問題例は，分割すると</a:t>
            </a:r>
            <a:r>
              <a:rPr lang="ja-JP" altLang="en-US" dirty="0" smtClean="0">
                <a:solidFill>
                  <a:srgbClr val="FF0000"/>
                </a:solidFill>
              </a:rPr>
              <a:t>大量のラグランジュ乗数を生み出してしまう</a:t>
            </a:r>
            <a:endParaRPr lang="en-US" altLang="ja-JP" dirty="0" smtClean="0">
              <a:solidFill>
                <a:srgbClr val="FF0000"/>
              </a:solidFill>
            </a:endParaRPr>
          </a:p>
          <a:p>
            <a:pPr lvl="1"/>
            <a:r>
              <a:rPr lang="ja-JP" altLang="en-US" dirty="0"/>
              <a:t>その</a:t>
            </a:r>
            <a:r>
              <a:rPr lang="ja-JP" altLang="en-US" dirty="0" smtClean="0"/>
              <a:t>結果，部分問題に</a:t>
            </a:r>
            <a:r>
              <a:rPr lang="ja-JP" altLang="en-US" dirty="0" smtClean="0">
                <a:solidFill>
                  <a:srgbClr val="FF0000"/>
                </a:solidFill>
              </a:rPr>
              <a:t>大量のソフト単位節が発生し</a:t>
            </a:r>
            <a:r>
              <a:rPr lang="ja-JP" altLang="en-US" dirty="0" smtClean="0"/>
              <a:t>，求解速度の低下を招いていると考えられる</a:t>
            </a:r>
            <a:endParaRPr lang="en-US" altLang="ja-JP" dirty="0" smtClean="0"/>
          </a:p>
          <a:p>
            <a:endParaRPr lang="en-US" altLang="ja-JP" dirty="0"/>
          </a:p>
          <a:p>
            <a:r>
              <a:rPr lang="ja-JP" altLang="en-US" dirty="0" smtClean="0"/>
              <a:t>解決策（案）</a:t>
            </a:r>
            <a:endParaRPr lang="en-US" altLang="ja-JP" dirty="0"/>
          </a:p>
          <a:p>
            <a:pPr lvl="1"/>
            <a:r>
              <a:rPr lang="ja-JP" altLang="en-US" dirty="0"/>
              <a:t>多少下界値が悪くなることを覚悟で，ラグランジュ乗数を間引く</a:t>
            </a:r>
            <a:endParaRPr lang="en-US" altLang="ja-JP" dirty="0"/>
          </a:p>
        </p:txBody>
      </p:sp>
    </p:spTree>
    <p:extLst>
      <p:ext uri="{BB962C8B-B14F-4D97-AF65-F5344CB8AC3E}">
        <p14:creationId xmlns:p14="http://schemas.microsoft.com/office/powerpoint/2010/main" val="122235882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目次</a:t>
            </a:r>
            <a:endParaRPr kumimoji="1" lang="ja-JP" altLang="en-US" dirty="0"/>
          </a:p>
        </p:txBody>
      </p:sp>
      <p:sp>
        <p:nvSpPr>
          <p:cNvPr id="3" name="コンテンツ プレースホルダー 2"/>
          <p:cNvSpPr>
            <a:spLocks noGrp="1"/>
          </p:cNvSpPr>
          <p:nvPr>
            <p:ph idx="1"/>
          </p:nvPr>
        </p:nvSpPr>
        <p:spPr>
          <a:xfrm>
            <a:off x="228600" y="1268700"/>
            <a:ext cx="8686800" cy="5112628"/>
          </a:xfrm>
        </p:spPr>
        <p:txBody>
          <a:bodyPr>
            <a:normAutofit/>
          </a:bodyPr>
          <a:lstStyle/>
          <a:p>
            <a:r>
              <a:rPr kumimoji="1" lang="ja-JP" altLang="en-US" dirty="0" smtClean="0"/>
              <a:t>研究の</a:t>
            </a:r>
            <a:r>
              <a:rPr lang="ja-JP" altLang="en-US" dirty="0"/>
              <a:t>背景と目的</a:t>
            </a:r>
            <a:endParaRPr kumimoji="1" lang="en-US" altLang="ja-JP" dirty="0" smtClean="0"/>
          </a:p>
          <a:p>
            <a:r>
              <a:rPr lang="ja-JP" altLang="en-US" dirty="0"/>
              <a:t>充足可能性判定問題（</a:t>
            </a:r>
            <a:r>
              <a:rPr lang="en-US" altLang="ja-JP" dirty="0"/>
              <a:t>SAT</a:t>
            </a:r>
            <a:r>
              <a:rPr lang="ja-JP" altLang="en-US" dirty="0"/>
              <a:t>問題）</a:t>
            </a:r>
            <a:endParaRPr lang="en-US" altLang="ja-JP" dirty="0"/>
          </a:p>
          <a:p>
            <a:r>
              <a:rPr kumimoji="1" lang="ja-JP" altLang="en-US" dirty="0" smtClean="0"/>
              <a:t>最大充足化問題（</a:t>
            </a:r>
            <a:r>
              <a:rPr kumimoji="1" lang="en-US" altLang="ja-JP" dirty="0" smtClean="0"/>
              <a:t>Max-SAT</a:t>
            </a:r>
            <a:r>
              <a:rPr kumimoji="1" lang="ja-JP" altLang="en-US" dirty="0" smtClean="0"/>
              <a:t>問題）</a:t>
            </a:r>
            <a:endParaRPr kumimoji="1" lang="en-US" altLang="ja-JP" dirty="0" smtClean="0"/>
          </a:p>
          <a:p>
            <a:r>
              <a:rPr lang="en-US" altLang="ja-JP" dirty="0"/>
              <a:t>Multi-</a:t>
            </a:r>
            <a:r>
              <a:rPr lang="en-US" altLang="ja-JP" dirty="0" err="1"/>
              <a:t>MaxSAT</a:t>
            </a:r>
            <a:endParaRPr kumimoji="1" lang="en-US" altLang="ja-JP" dirty="0" smtClean="0"/>
          </a:p>
          <a:p>
            <a:r>
              <a:rPr lang="ja-JP" altLang="en-US" dirty="0" smtClean="0"/>
              <a:t>実験</a:t>
            </a:r>
            <a:endParaRPr lang="en-US" altLang="ja-JP" dirty="0" smtClean="0"/>
          </a:p>
          <a:p>
            <a:r>
              <a:rPr lang="ja-JP" altLang="en-US" dirty="0"/>
              <a:t>既知の問題</a:t>
            </a:r>
            <a:endParaRPr lang="en-US" altLang="ja-JP" dirty="0"/>
          </a:p>
          <a:p>
            <a:r>
              <a:rPr lang="ja-JP" altLang="en-US" dirty="0" smtClean="0">
                <a:solidFill>
                  <a:srgbClr val="FF0000"/>
                </a:solidFill>
              </a:rPr>
              <a:t>まとめと</a:t>
            </a:r>
            <a:r>
              <a:rPr kumimoji="1" lang="ja-JP" altLang="en-US" dirty="0" smtClean="0">
                <a:solidFill>
                  <a:srgbClr val="FF0000"/>
                </a:solidFill>
              </a:rPr>
              <a:t>今後</a:t>
            </a:r>
            <a:r>
              <a:rPr kumimoji="1" lang="ja-JP" altLang="en-US" dirty="0">
                <a:solidFill>
                  <a:srgbClr val="FF0000"/>
                </a:solidFill>
              </a:rPr>
              <a:t>の課題</a:t>
            </a:r>
          </a:p>
        </p:txBody>
      </p:sp>
    </p:spTree>
    <p:extLst>
      <p:ext uri="{BB962C8B-B14F-4D97-AF65-F5344CB8AC3E}">
        <p14:creationId xmlns:p14="http://schemas.microsoft.com/office/powerpoint/2010/main" val="7610558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研究の背景と目的</a:t>
            </a:r>
            <a:endParaRPr kumimoji="1" lang="ja-JP" altLang="en-US" dirty="0"/>
          </a:p>
        </p:txBody>
      </p:sp>
      <p:sp>
        <p:nvSpPr>
          <p:cNvPr id="3" name="コンテンツ プレースホルダー 2"/>
          <p:cNvSpPr>
            <a:spLocks noGrp="1"/>
          </p:cNvSpPr>
          <p:nvPr>
            <p:ph idx="1"/>
          </p:nvPr>
        </p:nvSpPr>
        <p:spPr/>
        <p:txBody>
          <a:bodyPr>
            <a:normAutofit/>
          </a:bodyPr>
          <a:lstStyle/>
          <a:p>
            <a:r>
              <a:rPr lang="en-US" altLang="ja-JP" dirty="0" smtClean="0"/>
              <a:t>Max-SAT</a:t>
            </a:r>
            <a:r>
              <a:rPr lang="ja-JP" altLang="en-US" dirty="0" smtClean="0"/>
              <a:t>問題は様々な実用問題に応用されている</a:t>
            </a:r>
            <a:endParaRPr lang="en-US" altLang="ja-JP" dirty="0" smtClean="0"/>
          </a:p>
          <a:p>
            <a:pPr lvl="1"/>
            <a:r>
              <a:rPr kumimoji="1" lang="ja-JP" altLang="en-US" dirty="0" smtClean="0"/>
              <a:t>スケジューリング</a:t>
            </a:r>
            <a:endParaRPr kumimoji="1" lang="en-US" altLang="ja-JP" dirty="0" smtClean="0"/>
          </a:p>
          <a:p>
            <a:pPr lvl="1"/>
            <a:r>
              <a:rPr lang="en-US" altLang="ja-JP" dirty="0" smtClean="0"/>
              <a:t>VLSI</a:t>
            </a:r>
            <a:r>
              <a:rPr lang="ja-JP" altLang="en-US" dirty="0" smtClean="0"/>
              <a:t>設計</a:t>
            </a:r>
            <a:endParaRPr lang="en-US" altLang="ja-JP" dirty="0" smtClean="0"/>
          </a:p>
          <a:p>
            <a:pPr lvl="1"/>
            <a:r>
              <a:rPr kumimoji="1" lang="ja-JP" altLang="en-US" dirty="0" smtClean="0"/>
              <a:t>システム生物学</a:t>
            </a:r>
            <a:endParaRPr kumimoji="1" lang="en-US" altLang="ja-JP" dirty="0" smtClean="0"/>
          </a:p>
          <a:p>
            <a:pPr lvl="1"/>
            <a:r>
              <a:rPr lang="ja-JP" altLang="en-US" dirty="0"/>
              <a:t>癌</a:t>
            </a:r>
            <a:r>
              <a:rPr lang="ja-JP" altLang="en-US" dirty="0" smtClean="0"/>
              <a:t>の治療計画</a:t>
            </a:r>
            <a:endParaRPr lang="en-US" altLang="ja-JP" dirty="0" smtClean="0"/>
          </a:p>
        </p:txBody>
      </p:sp>
      <p:sp>
        <p:nvSpPr>
          <p:cNvPr id="4" name="テキスト ボックス 3"/>
          <p:cNvSpPr txBox="1"/>
          <p:nvPr/>
        </p:nvSpPr>
        <p:spPr>
          <a:xfrm>
            <a:off x="631521" y="5374377"/>
            <a:ext cx="8063426" cy="430887"/>
          </a:xfrm>
          <a:prstGeom prst="rect">
            <a:avLst/>
          </a:prstGeom>
          <a:solidFill>
            <a:schemeClr val="bg1"/>
          </a:solidFill>
          <a:ln>
            <a:solidFill>
              <a:schemeClr val="tx1"/>
            </a:solidFill>
          </a:ln>
        </p:spPr>
        <p:txBody>
          <a:bodyPr wrap="none" rtlCol="0">
            <a:spAutoFit/>
          </a:bodyPr>
          <a:lstStyle/>
          <a:p>
            <a:pPr algn="ctr"/>
            <a:r>
              <a:rPr lang="ja-JP" altLang="en-US" sz="2200" dirty="0"/>
              <a:t>これらの問題に対処するために</a:t>
            </a:r>
            <a:r>
              <a:rPr lang="ja-JP" altLang="en-US" sz="2200" dirty="0">
                <a:solidFill>
                  <a:srgbClr val="FF0000"/>
                </a:solidFill>
              </a:rPr>
              <a:t>性能の</a:t>
            </a:r>
            <a:r>
              <a:rPr lang="ja-JP" altLang="en-US" sz="2200" dirty="0" smtClean="0">
                <a:solidFill>
                  <a:srgbClr val="FF0000"/>
                </a:solidFill>
              </a:rPr>
              <a:t>良いソルバーの</a:t>
            </a:r>
            <a:r>
              <a:rPr lang="ja-JP" altLang="en-US" sz="2200" dirty="0">
                <a:solidFill>
                  <a:srgbClr val="FF0000"/>
                </a:solidFill>
              </a:rPr>
              <a:t>開発が必須</a:t>
            </a:r>
          </a:p>
        </p:txBody>
      </p:sp>
    </p:spTree>
    <p:extLst>
      <p:ext uri="{BB962C8B-B14F-4D97-AF65-F5344CB8AC3E}">
        <p14:creationId xmlns:p14="http://schemas.microsoft.com/office/powerpoint/2010/main" val="274301233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まとめ</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Multi-</a:t>
            </a:r>
            <a:r>
              <a:rPr kumimoji="1" lang="en-US" altLang="ja-JP" dirty="0" err="1" smtClean="0"/>
              <a:t>MaxSAT</a:t>
            </a:r>
            <a:r>
              <a:rPr kumimoji="1" lang="ja-JP" altLang="en-US" dirty="0" smtClean="0"/>
              <a:t>の下界値を導出するアルゴリズムを重み付き部分</a:t>
            </a:r>
            <a:r>
              <a:rPr kumimoji="1" lang="en-US" altLang="ja-JP" dirty="0" smtClean="0"/>
              <a:t>Max-SAT</a:t>
            </a:r>
            <a:r>
              <a:rPr kumimoji="1" lang="ja-JP" altLang="en-US" dirty="0" smtClean="0"/>
              <a:t>問題に適用し，実験的に評価した</a:t>
            </a:r>
            <a:endParaRPr kumimoji="1" lang="en-US" altLang="ja-JP" dirty="0" smtClean="0"/>
          </a:p>
          <a:p>
            <a:r>
              <a:rPr lang="ja-JP" altLang="en-US" dirty="0"/>
              <a:t>その</a:t>
            </a:r>
            <a:r>
              <a:rPr lang="ja-JP" altLang="en-US" dirty="0" smtClean="0"/>
              <a:t>結果，</a:t>
            </a:r>
            <a:r>
              <a:rPr lang="en-US" altLang="ja-JP" dirty="0" smtClean="0"/>
              <a:t>2</a:t>
            </a:r>
            <a:r>
              <a:rPr lang="ja-JP" altLang="en-US" dirty="0" smtClean="0"/>
              <a:t>分割においては既存手法である</a:t>
            </a:r>
            <a:r>
              <a:rPr lang="en-US" altLang="ja-JP" dirty="0" smtClean="0"/>
              <a:t>Max-SAT Resolution</a:t>
            </a:r>
            <a:r>
              <a:rPr lang="ja-JP" altLang="en-US" dirty="0" smtClean="0"/>
              <a:t>よりも良い下界値を得ることができた</a:t>
            </a:r>
            <a:endParaRPr kumimoji="1" lang="ja-JP" altLang="en-US" dirty="0"/>
          </a:p>
        </p:txBody>
      </p:sp>
    </p:spTree>
    <p:extLst>
      <p:ext uri="{BB962C8B-B14F-4D97-AF65-F5344CB8AC3E}">
        <p14:creationId xmlns:p14="http://schemas.microsoft.com/office/powerpoint/2010/main" val="354605441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今後の課題</a:t>
            </a:r>
            <a:endParaRPr kumimoji="1" lang="ja-JP" altLang="en-US" dirty="0"/>
          </a:p>
        </p:txBody>
      </p:sp>
      <p:sp>
        <p:nvSpPr>
          <p:cNvPr id="3" name="コンテンツ プレースホルダー 2"/>
          <p:cNvSpPr>
            <a:spLocks noGrp="1"/>
          </p:cNvSpPr>
          <p:nvPr>
            <p:ph idx="1"/>
          </p:nvPr>
        </p:nvSpPr>
        <p:spPr/>
        <p:txBody>
          <a:bodyPr/>
          <a:lstStyle/>
          <a:p>
            <a:r>
              <a:rPr lang="ja-JP" altLang="en-US" dirty="0"/>
              <a:t>既知の問題</a:t>
            </a:r>
            <a:r>
              <a:rPr lang="ja-JP" altLang="en-US" dirty="0" smtClean="0"/>
              <a:t>に対処する</a:t>
            </a:r>
            <a:endParaRPr lang="en-US" altLang="ja-JP" dirty="0" smtClean="0"/>
          </a:p>
          <a:p>
            <a:r>
              <a:rPr lang="ja-JP" altLang="en-US" dirty="0"/>
              <a:t>下界値</a:t>
            </a:r>
            <a:r>
              <a:rPr lang="ja-JP" altLang="en-US" dirty="0" smtClean="0"/>
              <a:t>を導出する</a:t>
            </a:r>
            <a:r>
              <a:rPr lang="en-US" altLang="ja-JP" dirty="0" smtClean="0"/>
              <a:t>SAT</a:t>
            </a:r>
            <a:r>
              <a:rPr lang="ja-JP" altLang="en-US" dirty="0" smtClean="0"/>
              <a:t>ベースの厳密解法と比較を行う</a:t>
            </a:r>
            <a:endParaRPr lang="en-US" altLang="ja-JP" dirty="0" smtClean="0"/>
          </a:p>
          <a:p>
            <a:r>
              <a:rPr lang="ja-JP" altLang="en-US" dirty="0" smtClean="0"/>
              <a:t>最適値が</a:t>
            </a:r>
            <a:r>
              <a:rPr lang="en-US" altLang="ja-JP" dirty="0" smtClean="0"/>
              <a:t>UNKNOWN</a:t>
            </a:r>
            <a:r>
              <a:rPr lang="ja-JP" altLang="en-US" dirty="0" smtClean="0"/>
              <a:t>な問題例に対して良い下界を導出する</a:t>
            </a:r>
            <a:endParaRPr lang="en-US" altLang="ja-JP" dirty="0" smtClean="0"/>
          </a:p>
          <a:p>
            <a:r>
              <a:rPr kumimoji="1" lang="en-US" altLang="ja-JP" dirty="0" smtClean="0"/>
              <a:t>Multi-</a:t>
            </a:r>
            <a:r>
              <a:rPr kumimoji="1" lang="en-US" altLang="ja-JP" dirty="0" err="1" smtClean="0"/>
              <a:t>MaxSAT</a:t>
            </a:r>
            <a:r>
              <a:rPr kumimoji="1" lang="ja-JP" altLang="en-US" dirty="0" smtClean="0"/>
              <a:t>ソルバーを組み込んだ厳密解法を実装し，実験的に評価する</a:t>
            </a:r>
            <a:endParaRPr kumimoji="1" lang="en-US" altLang="ja-JP" dirty="0" smtClean="0"/>
          </a:p>
          <a:p>
            <a:pPr lvl="1"/>
            <a:r>
              <a:rPr lang="ja-JP" altLang="en-US" dirty="0"/>
              <a:t>分枝</a:t>
            </a:r>
            <a:r>
              <a:rPr lang="ja-JP" altLang="en-US" dirty="0" smtClean="0"/>
              <a:t>限定法ベース</a:t>
            </a:r>
            <a:endParaRPr lang="en-US" altLang="ja-JP" dirty="0" smtClean="0"/>
          </a:p>
          <a:p>
            <a:pPr lvl="1"/>
            <a:r>
              <a:rPr kumimoji="1" lang="en-US" altLang="ja-JP" dirty="0" smtClean="0"/>
              <a:t>SAT</a:t>
            </a:r>
            <a:r>
              <a:rPr kumimoji="1" lang="ja-JP" altLang="en-US" dirty="0" smtClean="0"/>
              <a:t>ベース</a:t>
            </a:r>
            <a:endParaRPr kumimoji="1" lang="ja-JP" altLang="en-US" dirty="0"/>
          </a:p>
        </p:txBody>
      </p:sp>
    </p:spTree>
    <p:extLst>
      <p:ext uri="{BB962C8B-B14F-4D97-AF65-F5344CB8AC3E}">
        <p14:creationId xmlns:p14="http://schemas.microsoft.com/office/powerpoint/2010/main" val="41747227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研究の背景と目的</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Multi-</a:t>
            </a:r>
            <a:r>
              <a:rPr kumimoji="1" lang="en-US" altLang="ja-JP" dirty="0" err="1" smtClean="0"/>
              <a:t>MaxSAT</a:t>
            </a:r>
            <a:r>
              <a:rPr kumimoji="1" lang="ja-JP" altLang="en-US" dirty="0" smtClean="0"/>
              <a:t>というソルバーに注目</a:t>
            </a:r>
            <a:endParaRPr kumimoji="1" lang="en-US" altLang="ja-JP" dirty="0" smtClean="0"/>
          </a:p>
          <a:p>
            <a:pPr lvl="1"/>
            <a:r>
              <a:rPr lang="ja-JP" altLang="en-US" dirty="0" smtClean="0"/>
              <a:t>重み付き</a:t>
            </a:r>
            <a:r>
              <a:rPr lang="en-US" altLang="ja-JP" dirty="0" smtClean="0"/>
              <a:t>Max-SAT</a:t>
            </a:r>
            <a:r>
              <a:rPr lang="ja-JP" altLang="en-US" dirty="0"/>
              <a:t>問題に対するヒューリスティック解法の</a:t>
            </a:r>
            <a:r>
              <a:rPr lang="en-US" altLang="ja-JP" dirty="0"/>
              <a:t>1</a:t>
            </a:r>
            <a:r>
              <a:rPr lang="ja-JP" altLang="en-US" dirty="0" smtClean="0"/>
              <a:t>つで，</a:t>
            </a:r>
            <a:r>
              <a:rPr lang="ja-JP" altLang="en-US" dirty="0"/>
              <a:t>原問題に対する</a:t>
            </a:r>
            <a:r>
              <a:rPr lang="ja-JP" altLang="en-US" dirty="0">
                <a:solidFill>
                  <a:srgbClr val="FF0000"/>
                </a:solidFill>
              </a:rPr>
              <a:t>下界値</a:t>
            </a:r>
            <a:r>
              <a:rPr lang="ja-JP" altLang="en-US" dirty="0"/>
              <a:t>を</a:t>
            </a:r>
            <a:r>
              <a:rPr lang="ja-JP" altLang="en-US" dirty="0" smtClean="0"/>
              <a:t>与える</a:t>
            </a:r>
            <a:endParaRPr lang="en-US" altLang="ja-JP" dirty="0" smtClean="0"/>
          </a:p>
          <a:p>
            <a:pPr lvl="1"/>
            <a:r>
              <a:rPr lang="ja-JP" altLang="en-US" dirty="0" smtClean="0"/>
              <a:t>下界値を求めるアルゴリズムは，自然に重み付き</a:t>
            </a:r>
            <a:r>
              <a:rPr lang="ja-JP" altLang="en-US" u="sng" dirty="0" smtClean="0"/>
              <a:t>部分</a:t>
            </a:r>
            <a:r>
              <a:rPr lang="en-US" altLang="ja-JP" dirty="0" smtClean="0"/>
              <a:t>Max-SAT</a:t>
            </a:r>
            <a:r>
              <a:rPr lang="ja-JP" altLang="en-US" dirty="0" smtClean="0"/>
              <a:t>問題に適用できる</a:t>
            </a:r>
            <a:endParaRPr lang="en-US" altLang="ja-JP" dirty="0"/>
          </a:p>
        </p:txBody>
      </p:sp>
      <p:cxnSp>
        <p:nvCxnSpPr>
          <p:cNvPr id="18" name="直線コネクタ 17"/>
          <p:cNvCxnSpPr/>
          <p:nvPr/>
        </p:nvCxnSpPr>
        <p:spPr>
          <a:xfrm>
            <a:off x="1910911" y="4712115"/>
            <a:ext cx="5397393"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4638420" y="4342783"/>
            <a:ext cx="877163" cy="369332"/>
          </a:xfrm>
          <a:prstGeom prst="rect">
            <a:avLst/>
          </a:prstGeom>
          <a:noFill/>
        </p:spPr>
        <p:txBody>
          <a:bodyPr wrap="none" rtlCol="0">
            <a:spAutoFit/>
          </a:bodyPr>
          <a:lstStyle/>
          <a:p>
            <a:r>
              <a:rPr lang="ja-JP" altLang="en-US" dirty="0"/>
              <a:t>最適値</a:t>
            </a:r>
            <a:endParaRPr kumimoji="1" lang="ja-JP" altLang="en-US" dirty="0"/>
          </a:p>
        </p:txBody>
      </p:sp>
      <p:sp>
        <p:nvSpPr>
          <p:cNvPr id="20" name="テキスト ボックス 19"/>
          <p:cNvSpPr txBox="1"/>
          <p:nvPr/>
        </p:nvSpPr>
        <p:spPr>
          <a:xfrm>
            <a:off x="4638420" y="5550342"/>
            <a:ext cx="1107996" cy="461665"/>
          </a:xfrm>
          <a:prstGeom prst="rect">
            <a:avLst/>
          </a:prstGeom>
          <a:noFill/>
        </p:spPr>
        <p:txBody>
          <a:bodyPr wrap="none" rtlCol="0">
            <a:spAutoFit/>
          </a:bodyPr>
          <a:lstStyle/>
          <a:p>
            <a:r>
              <a:rPr kumimoji="1" lang="ja-JP" altLang="en-US" sz="2400" dirty="0" smtClean="0">
                <a:solidFill>
                  <a:srgbClr val="FF0000"/>
                </a:solidFill>
              </a:rPr>
              <a:t>下界値</a:t>
            </a:r>
            <a:endParaRPr kumimoji="1" lang="ja-JP" altLang="en-US" sz="2400" dirty="0">
              <a:solidFill>
                <a:srgbClr val="FF0000"/>
              </a:solidFill>
            </a:endParaRPr>
          </a:p>
        </p:txBody>
      </p:sp>
      <p:sp>
        <p:nvSpPr>
          <p:cNvPr id="21" name="テキスト ボックス 20"/>
          <p:cNvSpPr txBox="1"/>
          <p:nvPr/>
        </p:nvSpPr>
        <p:spPr>
          <a:xfrm>
            <a:off x="2611387" y="6011996"/>
            <a:ext cx="3910046" cy="369332"/>
          </a:xfrm>
          <a:prstGeom prst="rect">
            <a:avLst/>
          </a:prstGeom>
          <a:noFill/>
        </p:spPr>
        <p:txBody>
          <a:bodyPr wrap="none" rtlCol="0">
            <a:spAutoFit/>
          </a:bodyPr>
          <a:lstStyle/>
          <a:p>
            <a:pPr algn="r"/>
            <a:r>
              <a:rPr kumimoji="1" lang="ja-JP" altLang="en-US" dirty="0" smtClean="0"/>
              <a:t>必ず最適値以下であると保証された値</a:t>
            </a:r>
            <a:endParaRPr kumimoji="1" lang="ja-JP" altLang="en-US" dirty="0"/>
          </a:p>
        </p:txBody>
      </p:sp>
      <p:sp>
        <p:nvSpPr>
          <p:cNvPr id="22" name="下矢印 21"/>
          <p:cNvSpPr/>
          <p:nvPr/>
        </p:nvSpPr>
        <p:spPr>
          <a:xfrm>
            <a:off x="4451827" y="4901957"/>
            <a:ext cx="229170" cy="64838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円/楕円 22"/>
          <p:cNvSpPr/>
          <p:nvPr/>
        </p:nvSpPr>
        <p:spPr>
          <a:xfrm>
            <a:off x="4494404" y="5709167"/>
            <a:ext cx="144016" cy="1440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円/楕円 23"/>
          <p:cNvSpPr/>
          <p:nvPr/>
        </p:nvSpPr>
        <p:spPr>
          <a:xfrm>
            <a:off x="4494404" y="4640107"/>
            <a:ext cx="144016"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矢印コネクタ 4"/>
          <p:cNvCxnSpPr>
            <a:endCxn id="6" idx="2"/>
          </p:cNvCxnSpPr>
          <p:nvPr/>
        </p:nvCxnSpPr>
        <p:spPr>
          <a:xfrm flipV="1">
            <a:off x="1910911" y="4446404"/>
            <a:ext cx="0" cy="177442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241497" y="4077072"/>
            <a:ext cx="1338828" cy="369332"/>
          </a:xfrm>
          <a:prstGeom prst="rect">
            <a:avLst/>
          </a:prstGeom>
          <a:noFill/>
        </p:spPr>
        <p:txBody>
          <a:bodyPr wrap="none" rtlCol="0">
            <a:spAutoFit/>
          </a:bodyPr>
          <a:lstStyle/>
          <a:p>
            <a:pPr algn="ctr"/>
            <a:r>
              <a:rPr kumimoji="1" lang="ja-JP" altLang="en-US" dirty="0" smtClean="0"/>
              <a:t>目的関数値</a:t>
            </a:r>
            <a:endParaRPr kumimoji="1" lang="ja-JP" altLang="en-US" dirty="0"/>
          </a:p>
        </p:txBody>
      </p:sp>
    </p:spTree>
    <p:extLst>
      <p:ext uri="{BB962C8B-B14F-4D97-AF65-F5344CB8AC3E}">
        <p14:creationId xmlns:p14="http://schemas.microsoft.com/office/powerpoint/2010/main" val="19697074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研究の背景と目的</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下界値の重要性</a:t>
            </a:r>
            <a:endParaRPr lang="en-US" altLang="ja-JP" dirty="0" smtClean="0"/>
          </a:p>
          <a:p>
            <a:pPr lvl="1"/>
            <a:r>
              <a:rPr lang="ja-JP" altLang="en-US" dirty="0"/>
              <a:t>分枝</a:t>
            </a:r>
            <a:r>
              <a:rPr lang="ja-JP" altLang="en-US" dirty="0" smtClean="0"/>
              <a:t>限定法ベースのソルバーでは，限定操作において下界値がとても重要</a:t>
            </a:r>
            <a:endParaRPr lang="en-US" altLang="ja-JP" dirty="0" smtClean="0"/>
          </a:p>
          <a:p>
            <a:pPr lvl="1"/>
            <a:r>
              <a:rPr lang="en-US" altLang="ja-JP" dirty="0" smtClean="0"/>
              <a:t>SAT</a:t>
            </a:r>
            <a:r>
              <a:rPr lang="ja-JP" altLang="en-US" dirty="0" smtClean="0"/>
              <a:t>ベースで下界値から探索するソルバーでは，良い初期下界値があれば探索空間を削減できる</a:t>
            </a:r>
            <a:endParaRPr lang="en-US" altLang="ja-JP" dirty="0" smtClean="0"/>
          </a:p>
          <a:p>
            <a:endParaRPr lang="en-US" altLang="ja-JP" dirty="0"/>
          </a:p>
          <a:p>
            <a:r>
              <a:rPr lang="ja-JP" altLang="en-US" dirty="0" smtClean="0"/>
              <a:t>本研究の目的</a:t>
            </a:r>
            <a:endParaRPr lang="en-US" altLang="ja-JP" dirty="0"/>
          </a:p>
          <a:p>
            <a:pPr lvl="1"/>
            <a:r>
              <a:rPr lang="en-US" altLang="ja-JP" dirty="0">
                <a:solidFill>
                  <a:srgbClr val="FF0000"/>
                </a:solidFill>
              </a:rPr>
              <a:t>Multi-</a:t>
            </a:r>
            <a:r>
              <a:rPr lang="en-US" altLang="ja-JP" dirty="0" err="1">
                <a:solidFill>
                  <a:srgbClr val="FF0000"/>
                </a:solidFill>
              </a:rPr>
              <a:t>MaxSAT</a:t>
            </a:r>
            <a:r>
              <a:rPr lang="ja-JP" altLang="en-US" dirty="0">
                <a:solidFill>
                  <a:srgbClr val="FF0000"/>
                </a:solidFill>
              </a:rPr>
              <a:t>を用いて</a:t>
            </a:r>
            <a:r>
              <a:rPr lang="ja-JP" altLang="en-US" dirty="0" smtClean="0">
                <a:solidFill>
                  <a:srgbClr val="FF0000"/>
                </a:solidFill>
              </a:rPr>
              <a:t>重み付き部分</a:t>
            </a:r>
            <a:r>
              <a:rPr lang="en-US" altLang="ja-JP" dirty="0" smtClean="0">
                <a:solidFill>
                  <a:srgbClr val="FF0000"/>
                </a:solidFill>
              </a:rPr>
              <a:t>Max-SAT</a:t>
            </a:r>
            <a:r>
              <a:rPr lang="ja-JP" altLang="en-US" dirty="0">
                <a:solidFill>
                  <a:srgbClr val="FF0000"/>
                </a:solidFill>
              </a:rPr>
              <a:t>問題に対する</a:t>
            </a:r>
            <a:r>
              <a:rPr lang="ja-JP" altLang="en-US" u="sng" dirty="0">
                <a:solidFill>
                  <a:srgbClr val="FF0000"/>
                </a:solidFill>
              </a:rPr>
              <a:t>より良い</a:t>
            </a:r>
            <a:r>
              <a:rPr lang="ja-JP" altLang="en-US" dirty="0">
                <a:solidFill>
                  <a:srgbClr val="FF0000"/>
                </a:solidFill>
              </a:rPr>
              <a:t>下界値を求める</a:t>
            </a:r>
            <a:endParaRPr lang="en-US" altLang="ja-JP" dirty="0">
              <a:solidFill>
                <a:srgbClr val="FF0000"/>
              </a:solidFill>
            </a:endParaRPr>
          </a:p>
        </p:txBody>
      </p:sp>
    </p:spTree>
    <p:extLst>
      <p:ext uri="{BB962C8B-B14F-4D97-AF65-F5344CB8AC3E}">
        <p14:creationId xmlns:p14="http://schemas.microsoft.com/office/powerpoint/2010/main" val="23438683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目次</a:t>
            </a:r>
            <a:endParaRPr kumimoji="1" lang="ja-JP" altLang="en-US" dirty="0"/>
          </a:p>
        </p:txBody>
      </p:sp>
      <p:sp>
        <p:nvSpPr>
          <p:cNvPr id="3" name="コンテンツ プレースホルダー 2"/>
          <p:cNvSpPr>
            <a:spLocks noGrp="1"/>
          </p:cNvSpPr>
          <p:nvPr>
            <p:ph idx="1"/>
          </p:nvPr>
        </p:nvSpPr>
        <p:spPr>
          <a:xfrm>
            <a:off x="228600" y="1268700"/>
            <a:ext cx="8686800" cy="5112628"/>
          </a:xfrm>
        </p:spPr>
        <p:txBody>
          <a:bodyPr>
            <a:normAutofit/>
          </a:bodyPr>
          <a:lstStyle/>
          <a:p>
            <a:r>
              <a:rPr lang="ja-JP" altLang="en-US" dirty="0"/>
              <a:t>研究の背景と目的</a:t>
            </a:r>
            <a:endParaRPr kumimoji="1" lang="en-US" altLang="ja-JP" dirty="0" smtClean="0"/>
          </a:p>
          <a:p>
            <a:r>
              <a:rPr lang="ja-JP" altLang="en-US" dirty="0" smtClean="0">
                <a:solidFill>
                  <a:srgbClr val="FF0000"/>
                </a:solidFill>
              </a:rPr>
              <a:t>充足</a:t>
            </a:r>
            <a:r>
              <a:rPr lang="ja-JP" altLang="en-US" dirty="0">
                <a:solidFill>
                  <a:srgbClr val="FF0000"/>
                </a:solidFill>
              </a:rPr>
              <a:t>可能性判定問題（</a:t>
            </a:r>
            <a:r>
              <a:rPr lang="en-US" altLang="ja-JP" dirty="0">
                <a:solidFill>
                  <a:srgbClr val="FF0000"/>
                </a:solidFill>
              </a:rPr>
              <a:t>SAT</a:t>
            </a:r>
            <a:r>
              <a:rPr lang="ja-JP" altLang="en-US" dirty="0">
                <a:solidFill>
                  <a:srgbClr val="FF0000"/>
                </a:solidFill>
              </a:rPr>
              <a:t>問題）</a:t>
            </a:r>
            <a:endParaRPr lang="en-US" altLang="ja-JP" dirty="0">
              <a:solidFill>
                <a:srgbClr val="FF0000"/>
              </a:solidFill>
            </a:endParaRPr>
          </a:p>
          <a:p>
            <a:r>
              <a:rPr kumimoji="1" lang="ja-JP" altLang="en-US" dirty="0" smtClean="0"/>
              <a:t>最大充足化問題（</a:t>
            </a:r>
            <a:r>
              <a:rPr kumimoji="1" lang="en-US" altLang="ja-JP" dirty="0" smtClean="0"/>
              <a:t>Max-SAT</a:t>
            </a:r>
            <a:r>
              <a:rPr kumimoji="1" lang="ja-JP" altLang="en-US" dirty="0" smtClean="0"/>
              <a:t>問題）</a:t>
            </a:r>
            <a:endParaRPr kumimoji="1" lang="en-US" altLang="ja-JP" dirty="0" smtClean="0"/>
          </a:p>
          <a:p>
            <a:r>
              <a:rPr lang="en-US" altLang="ja-JP" dirty="0" smtClean="0"/>
              <a:t>Multi-</a:t>
            </a:r>
            <a:r>
              <a:rPr lang="en-US" altLang="ja-JP" dirty="0" err="1" smtClean="0"/>
              <a:t>MaxSAT</a:t>
            </a:r>
            <a:endParaRPr lang="en-US" altLang="ja-JP" dirty="0" smtClean="0"/>
          </a:p>
          <a:p>
            <a:r>
              <a:rPr lang="ja-JP" altLang="en-US" dirty="0" smtClean="0"/>
              <a:t>実験</a:t>
            </a:r>
            <a:endParaRPr lang="en-US" altLang="ja-JP" dirty="0" smtClean="0"/>
          </a:p>
          <a:p>
            <a:r>
              <a:rPr lang="ja-JP" altLang="en-US" dirty="0" smtClean="0"/>
              <a:t>既知</a:t>
            </a:r>
            <a:r>
              <a:rPr lang="ja-JP" altLang="en-US" dirty="0"/>
              <a:t>の問題</a:t>
            </a:r>
            <a:endParaRPr lang="en-US" altLang="ja-JP" dirty="0"/>
          </a:p>
          <a:p>
            <a:r>
              <a:rPr lang="ja-JP" altLang="en-US" dirty="0" smtClean="0"/>
              <a:t>まとめと</a:t>
            </a:r>
            <a:r>
              <a:rPr kumimoji="1" lang="ja-JP" altLang="en-US" dirty="0" smtClean="0"/>
              <a:t>今後</a:t>
            </a:r>
            <a:r>
              <a:rPr kumimoji="1" lang="ja-JP" altLang="en-US" dirty="0"/>
              <a:t>の課題</a:t>
            </a:r>
          </a:p>
        </p:txBody>
      </p:sp>
    </p:spTree>
    <p:extLst>
      <p:ext uri="{BB962C8B-B14F-4D97-AF65-F5344CB8AC3E}">
        <p14:creationId xmlns:p14="http://schemas.microsoft.com/office/powerpoint/2010/main" val="32542248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充足可能性判定問題（</a:t>
            </a:r>
            <a:r>
              <a:rPr kumimoji="1" lang="en-US" altLang="ja-JP" dirty="0" smtClean="0"/>
              <a:t>SAT</a:t>
            </a:r>
            <a:r>
              <a:rPr kumimoji="1" lang="ja-JP" altLang="en-US" dirty="0" smtClean="0"/>
              <a:t>問題）</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命題論理式</a:t>
            </a:r>
            <a:endParaRPr kumimoji="1" lang="en-US" altLang="ja-JP" dirty="0" smtClean="0"/>
          </a:p>
          <a:p>
            <a:pPr lvl="1"/>
            <a:r>
              <a:rPr lang="ja-JP" altLang="en-US" dirty="0" smtClean="0"/>
              <a:t>節の連言で表現する</a:t>
            </a:r>
            <a:r>
              <a:rPr lang="en-US" altLang="ja-JP" dirty="0" smtClean="0"/>
              <a:t>CNF</a:t>
            </a:r>
            <a:r>
              <a:rPr lang="ja-JP" altLang="en-US" dirty="0" smtClean="0"/>
              <a:t>を用いる</a:t>
            </a:r>
            <a:endParaRPr kumimoji="1" lang="ja-JP" altLang="en-US" dirty="0"/>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3602818365"/>
              </p:ext>
            </p:extLst>
          </p:nvPr>
        </p:nvGraphicFramePr>
        <p:xfrm>
          <a:off x="3203848" y="2708920"/>
          <a:ext cx="3900487" cy="541337"/>
        </p:xfrm>
        <a:graphic>
          <a:graphicData uri="http://schemas.openxmlformats.org/presentationml/2006/ole">
            <mc:AlternateContent xmlns:mc="http://schemas.openxmlformats.org/markup-compatibility/2006">
              <mc:Choice xmlns:v="urn:schemas-microsoft-com:vml" Requires="v">
                <p:oleObj spid="_x0000_s1486" name="数式" r:id="rId4" imgW="1650960" imgH="228600" progId="Equation.3">
                  <p:embed/>
                </p:oleObj>
              </mc:Choice>
              <mc:Fallback>
                <p:oleObj name="数式" r:id="rId4" imgW="1650960" imgH="228600" progId="Equation.3">
                  <p:embed/>
                  <p:pic>
                    <p:nvPicPr>
                      <p:cNvPr id="0" name="オブジェクト 3"/>
                      <p:cNvPicPr>
                        <a:picLocks noChangeAspect="1" noChangeArrowheads="1"/>
                      </p:cNvPicPr>
                      <p:nvPr/>
                    </p:nvPicPr>
                    <p:blipFill>
                      <a:blip r:embed="rId5"/>
                      <a:srcRect/>
                      <a:stretch>
                        <a:fillRect/>
                      </a:stretch>
                    </p:blipFill>
                    <p:spPr bwMode="auto">
                      <a:xfrm>
                        <a:off x="3203848" y="2708920"/>
                        <a:ext cx="3900487" cy="541337"/>
                      </a:xfrm>
                      <a:prstGeom prst="rect">
                        <a:avLst/>
                      </a:prstGeom>
                      <a:noFill/>
                      <a:ln>
                        <a:noFill/>
                      </a:ln>
                    </p:spPr>
                  </p:pic>
                </p:oleObj>
              </mc:Fallback>
            </mc:AlternateContent>
          </a:graphicData>
        </a:graphic>
      </p:graphicFrame>
      <p:sp>
        <p:nvSpPr>
          <p:cNvPr id="6" name="テキスト ボックス 5"/>
          <p:cNvSpPr txBox="1"/>
          <p:nvPr/>
        </p:nvSpPr>
        <p:spPr>
          <a:xfrm>
            <a:off x="1625105" y="2719357"/>
            <a:ext cx="1569660" cy="461665"/>
          </a:xfrm>
          <a:prstGeom prst="rect">
            <a:avLst/>
          </a:prstGeom>
          <a:noFill/>
        </p:spPr>
        <p:txBody>
          <a:bodyPr wrap="none" rtlCol="0">
            <a:spAutoFit/>
          </a:bodyPr>
          <a:lstStyle/>
          <a:p>
            <a:r>
              <a:rPr lang="ja-JP" altLang="en-US" sz="2400" dirty="0"/>
              <a:t>論理</a:t>
            </a:r>
            <a:r>
              <a:rPr lang="ja-JP" altLang="en-US" sz="2400" dirty="0" smtClean="0"/>
              <a:t>変数：</a:t>
            </a:r>
            <a:endParaRPr kumimoji="1" lang="ja-JP" altLang="en-US" sz="2400" dirty="0"/>
          </a:p>
        </p:txBody>
      </p:sp>
      <p:sp>
        <p:nvSpPr>
          <p:cNvPr id="7" name="テキスト ボックス 6"/>
          <p:cNvSpPr txBox="1"/>
          <p:nvPr/>
        </p:nvSpPr>
        <p:spPr>
          <a:xfrm>
            <a:off x="1798229" y="3287757"/>
            <a:ext cx="1396536" cy="461665"/>
          </a:xfrm>
          <a:prstGeom prst="rect">
            <a:avLst/>
          </a:prstGeom>
          <a:noFill/>
        </p:spPr>
        <p:txBody>
          <a:bodyPr wrap="none" rtlCol="0">
            <a:spAutoFit/>
          </a:bodyPr>
          <a:lstStyle/>
          <a:p>
            <a:r>
              <a:rPr kumimoji="1" lang="ja-JP" altLang="en-US" sz="2400" dirty="0" smtClean="0"/>
              <a:t>リテラル：</a:t>
            </a:r>
            <a:endParaRPr kumimoji="1" lang="ja-JP" altLang="en-US" sz="2400" dirty="0"/>
          </a:p>
        </p:txBody>
      </p:sp>
      <p:sp>
        <p:nvSpPr>
          <p:cNvPr id="9" name="テキスト ボックス 8"/>
          <p:cNvSpPr txBox="1"/>
          <p:nvPr/>
        </p:nvSpPr>
        <p:spPr>
          <a:xfrm>
            <a:off x="4716016" y="3333923"/>
            <a:ext cx="3090911" cy="369332"/>
          </a:xfrm>
          <a:prstGeom prst="rect">
            <a:avLst/>
          </a:prstGeom>
          <a:noFill/>
        </p:spPr>
        <p:txBody>
          <a:bodyPr wrap="none" rtlCol="0">
            <a:spAutoFit/>
          </a:bodyPr>
          <a:lstStyle/>
          <a:p>
            <a:r>
              <a:rPr kumimoji="1" lang="ja-JP" altLang="en-US" dirty="0" smtClean="0"/>
              <a:t>（真か偽で表された論理変数）</a:t>
            </a:r>
            <a:endParaRPr kumimoji="1" lang="ja-JP" altLang="en-US" dirty="0"/>
          </a:p>
        </p:txBody>
      </p:sp>
      <p:sp>
        <p:nvSpPr>
          <p:cNvPr id="10" name="テキスト ボックス 9"/>
          <p:cNvSpPr txBox="1"/>
          <p:nvPr/>
        </p:nvSpPr>
        <p:spPr>
          <a:xfrm>
            <a:off x="2548434" y="3893438"/>
            <a:ext cx="646331" cy="461665"/>
          </a:xfrm>
          <a:prstGeom prst="rect">
            <a:avLst/>
          </a:prstGeom>
          <a:noFill/>
        </p:spPr>
        <p:txBody>
          <a:bodyPr wrap="none" rtlCol="0">
            <a:spAutoFit/>
          </a:bodyPr>
          <a:lstStyle/>
          <a:p>
            <a:r>
              <a:rPr lang="ja-JP" altLang="en-US" sz="2400" dirty="0"/>
              <a:t>節</a:t>
            </a:r>
            <a:r>
              <a:rPr kumimoji="1" lang="ja-JP" altLang="en-US" sz="2400" dirty="0" smtClean="0"/>
              <a:t>：</a:t>
            </a:r>
            <a:endParaRPr kumimoji="1" lang="ja-JP" altLang="en-US" sz="2400" dirty="0"/>
          </a:p>
        </p:txBody>
      </p:sp>
      <p:sp>
        <p:nvSpPr>
          <p:cNvPr id="11" name="テキスト ボックス 10"/>
          <p:cNvSpPr txBox="1"/>
          <p:nvPr/>
        </p:nvSpPr>
        <p:spPr>
          <a:xfrm>
            <a:off x="4716016" y="3939604"/>
            <a:ext cx="1901483" cy="369332"/>
          </a:xfrm>
          <a:prstGeom prst="rect">
            <a:avLst/>
          </a:prstGeom>
          <a:noFill/>
        </p:spPr>
        <p:txBody>
          <a:bodyPr wrap="none" rtlCol="0">
            <a:spAutoFit/>
          </a:bodyPr>
          <a:lstStyle/>
          <a:p>
            <a:r>
              <a:rPr kumimoji="1" lang="ja-JP" altLang="en-US" dirty="0" smtClean="0"/>
              <a:t>（リテラルの選言）</a:t>
            </a:r>
            <a:endParaRPr kumimoji="1" lang="ja-JP" altLang="en-US" dirty="0"/>
          </a:p>
        </p:txBody>
      </p:sp>
      <p:graphicFrame>
        <p:nvGraphicFramePr>
          <p:cNvPr id="13" name="オブジェクト 12"/>
          <p:cNvGraphicFramePr>
            <a:graphicFrameLocks noChangeAspect="1"/>
          </p:cNvGraphicFramePr>
          <p:nvPr>
            <p:extLst>
              <p:ext uri="{D42A27DB-BD31-4B8C-83A1-F6EECF244321}">
                <p14:modId xmlns:p14="http://schemas.microsoft.com/office/powerpoint/2010/main" val="1313669942"/>
              </p:ext>
            </p:extLst>
          </p:nvPr>
        </p:nvGraphicFramePr>
        <p:xfrm>
          <a:off x="3194765" y="3285224"/>
          <a:ext cx="989012" cy="541338"/>
        </p:xfrm>
        <a:graphic>
          <a:graphicData uri="http://schemas.openxmlformats.org/presentationml/2006/ole">
            <mc:AlternateContent xmlns:mc="http://schemas.openxmlformats.org/markup-compatibility/2006">
              <mc:Choice xmlns:v="urn:schemas-microsoft-com:vml" Requires="v">
                <p:oleObj spid="_x0000_s1487" name="数式" r:id="rId6" imgW="419040" imgH="228600" progId="Equation.3">
                  <p:embed/>
                </p:oleObj>
              </mc:Choice>
              <mc:Fallback>
                <p:oleObj name="数式" r:id="rId6" imgW="419040" imgH="228600" progId="Equation.3">
                  <p:embed/>
                  <p:pic>
                    <p:nvPicPr>
                      <p:cNvPr id="0" name="オブジェクト 4"/>
                      <p:cNvPicPr>
                        <a:picLocks noChangeAspect="1" noChangeArrowheads="1"/>
                      </p:cNvPicPr>
                      <p:nvPr/>
                    </p:nvPicPr>
                    <p:blipFill>
                      <a:blip r:embed="rId7"/>
                      <a:srcRect/>
                      <a:stretch>
                        <a:fillRect/>
                      </a:stretch>
                    </p:blipFill>
                    <p:spPr bwMode="auto">
                      <a:xfrm>
                        <a:off x="3194765" y="3285224"/>
                        <a:ext cx="989012" cy="54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 name="オブジェクト 13"/>
          <p:cNvGraphicFramePr>
            <a:graphicFrameLocks noChangeAspect="1"/>
          </p:cNvGraphicFramePr>
          <p:nvPr>
            <p:extLst>
              <p:ext uri="{D42A27DB-BD31-4B8C-83A1-F6EECF244321}">
                <p14:modId xmlns:p14="http://schemas.microsoft.com/office/powerpoint/2010/main" val="3451504326"/>
              </p:ext>
            </p:extLst>
          </p:nvPr>
        </p:nvGraphicFramePr>
        <p:xfrm>
          <a:off x="3209281" y="3875088"/>
          <a:ext cx="1258887" cy="511175"/>
        </p:xfrm>
        <a:graphic>
          <a:graphicData uri="http://schemas.openxmlformats.org/presentationml/2006/ole">
            <mc:AlternateContent xmlns:mc="http://schemas.openxmlformats.org/markup-compatibility/2006">
              <mc:Choice xmlns:v="urn:schemas-microsoft-com:vml" Requires="v">
                <p:oleObj spid="_x0000_s1488" name="数式" r:id="rId8" imgW="533160" imgH="215640" progId="Equation.3">
                  <p:embed/>
                </p:oleObj>
              </mc:Choice>
              <mc:Fallback>
                <p:oleObj name="数式" r:id="rId8" imgW="533160" imgH="215640" progId="Equation.3">
                  <p:embed/>
                  <p:pic>
                    <p:nvPicPr>
                      <p:cNvPr id="0" name="オブジェクト 12"/>
                      <p:cNvPicPr>
                        <a:picLocks noChangeAspect="1" noChangeArrowheads="1"/>
                      </p:cNvPicPr>
                      <p:nvPr/>
                    </p:nvPicPr>
                    <p:blipFill>
                      <a:blip r:embed="rId9"/>
                      <a:srcRect/>
                      <a:stretch>
                        <a:fillRect/>
                      </a:stretch>
                    </p:blipFill>
                    <p:spPr bwMode="auto">
                      <a:xfrm>
                        <a:off x="3209281" y="3875088"/>
                        <a:ext cx="1258887"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 name="オブジェクト 14"/>
          <p:cNvGraphicFramePr>
            <a:graphicFrameLocks noChangeAspect="1"/>
          </p:cNvGraphicFramePr>
          <p:nvPr>
            <p:extLst>
              <p:ext uri="{D42A27DB-BD31-4B8C-83A1-F6EECF244321}">
                <p14:modId xmlns:p14="http://schemas.microsoft.com/office/powerpoint/2010/main" val="767105255"/>
              </p:ext>
            </p:extLst>
          </p:nvPr>
        </p:nvGraphicFramePr>
        <p:xfrm>
          <a:off x="1517650" y="5045075"/>
          <a:ext cx="6246813" cy="579438"/>
        </p:xfrm>
        <a:graphic>
          <a:graphicData uri="http://schemas.openxmlformats.org/presentationml/2006/ole">
            <mc:AlternateContent xmlns:mc="http://schemas.openxmlformats.org/markup-compatibility/2006">
              <mc:Choice xmlns:v="urn:schemas-microsoft-com:vml" Requires="v">
                <p:oleObj spid="_x0000_s1489" name="数式" r:id="rId10" imgW="2336760" imgH="215640" progId="Equation.3">
                  <p:embed/>
                </p:oleObj>
              </mc:Choice>
              <mc:Fallback>
                <p:oleObj name="数式" r:id="rId10" imgW="2336760" imgH="215640" progId="Equation.3">
                  <p:embed/>
                  <p:pic>
                    <p:nvPicPr>
                      <p:cNvPr id="0" name="オブジェクト 13"/>
                      <p:cNvPicPr>
                        <a:picLocks noChangeAspect="1" noChangeArrowheads="1"/>
                      </p:cNvPicPr>
                      <p:nvPr/>
                    </p:nvPicPr>
                    <p:blipFill>
                      <a:blip r:embed="rId11"/>
                      <a:srcRect/>
                      <a:stretch>
                        <a:fillRect/>
                      </a:stretch>
                    </p:blipFill>
                    <p:spPr bwMode="auto">
                      <a:xfrm>
                        <a:off x="1517650" y="5045075"/>
                        <a:ext cx="6246813" cy="579438"/>
                      </a:xfrm>
                      <a:prstGeom prst="rect">
                        <a:avLst/>
                      </a:prstGeom>
                      <a:noFill/>
                      <a:ln>
                        <a:noFill/>
                      </a:ln>
                    </p:spPr>
                  </p:pic>
                </p:oleObj>
              </mc:Fallback>
            </mc:AlternateContent>
          </a:graphicData>
        </a:graphic>
      </p:graphicFrame>
      <p:sp>
        <p:nvSpPr>
          <p:cNvPr id="17" name="テキスト ボックス 16"/>
          <p:cNvSpPr txBox="1"/>
          <p:nvPr/>
        </p:nvSpPr>
        <p:spPr>
          <a:xfrm>
            <a:off x="1529743" y="5991671"/>
            <a:ext cx="6354625" cy="461665"/>
          </a:xfrm>
          <a:prstGeom prst="rect">
            <a:avLst/>
          </a:prstGeom>
          <a:noFill/>
        </p:spPr>
        <p:txBody>
          <a:bodyPr wrap="none" rtlCol="0">
            <a:spAutoFit/>
          </a:bodyPr>
          <a:lstStyle/>
          <a:p>
            <a:r>
              <a:rPr kumimoji="1" lang="ja-JP" altLang="en-US" sz="2400" dirty="0" smtClean="0"/>
              <a:t>連言標準形式（</a:t>
            </a:r>
            <a:r>
              <a:rPr kumimoji="1" lang="en-US" altLang="ja-JP" sz="2400" dirty="0" smtClean="0"/>
              <a:t>CNF: </a:t>
            </a:r>
            <a:r>
              <a:rPr lang="en-US" altLang="ja-JP" sz="2400" dirty="0" smtClean="0"/>
              <a:t>Conjunctive Normal Form</a:t>
            </a:r>
            <a:r>
              <a:rPr kumimoji="1" lang="ja-JP" altLang="en-US" sz="2400" dirty="0" smtClean="0"/>
              <a:t>）</a:t>
            </a:r>
            <a:endParaRPr kumimoji="1" lang="ja-JP" altLang="en-US" sz="2400" dirty="0"/>
          </a:p>
        </p:txBody>
      </p:sp>
      <p:sp>
        <p:nvSpPr>
          <p:cNvPr id="21" name="正方形/長方形 20"/>
          <p:cNvSpPr/>
          <p:nvPr/>
        </p:nvSpPr>
        <p:spPr>
          <a:xfrm>
            <a:off x="3451549" y="5027985"/>
            <a:ext cx="616395" cy="76569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3321164" y="5593746"/>
            <a:ext cx="877163" cy="369332"/>
          </a:xfrm>
          <a:prstGeom prst="rect">
            <a:avLst/>
          </a:prstGeom>
          <a:solidFill>
            <a:schemeClr val="bg1"/>
          </a:solidFill>
          <a:ln>
            <a:solidFill>
              <a:srgbClr val="FF0000"/>
            </a:solidFill>
          </a:ln>
        </p:spPr>
        <p:txBody>
          <a:bodyPr wrap="none" rtlCol="0">
            <a:spAutoFit/>
          </a:bodyPr>
          <a:lstStyle/>
          <a:p>
            <a:r>
              <a:rPr kumimoji="1" lang="ja-JP" altLang="en-US" dirty="0" smtClean="0"/>
              <a:t>単位節</a:t>
            </a:r>
            <a:endParaRPr kumimoji="1" lang="ja-JP" altLang="en-US" dirty="0"/>
          </a:p>
        </p:txBody>
      </p:sp>
      <p:sp>
        <p:nvSpPr>
          <p:cNvPr id="22" name="正方形/長方形 21"/>
          <p:cNvSpPr/>
          <p:nvPr/>
        </p:nvSpPr>
        <p:spPr>
          <a:xfrm>
            <a:off x="4427984" y="5027985"/>
            <a:ext cx="1584176" cy="76569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5012323" y="5593746"/>
            <a:ext cx="415498" cy="369332"/>
          </a:xfrm>
          <a:prstGeom prst="rect">
            <a:avLst/>
          </a:prstGeom>
          <a:solidFill>
            <a:schemeClr val="bg1"/>
          </a:solidFill>
          <a:ln>
            <a:solidFill>
              <a:srgbClr val="FF0000"/>
            </a:solidFill>
          </a:ln>
        </p:spPr>
        <p:txBody>
          <a:bodyPr wrap="none" rtlCol="0">
            <a:spAutoFit/>
          </a:bodyPr>
          <a:lstStyle/>
          <a:p>
            <a:r>
              <a:rPr kumimoji="1" lang="ja-JP" altLang="en-US" dirty="0" smtClean="0"/>
              <a:t>節</a:t>
            </a:r>
            <a:endParaRPr kumimoji="1" lang="ja-JP" altLang="en-US" dirty="0"/>
          </a:p>
        </p:txBody>
      </p:sp>
      <p:sp>
        <p:nvSpPr>
          <p:cNvPr id="26" name="正方形/長方形 25"/>
          <p:cNvSpPr/>
          <p:nvPr/>
        </p:nvSpPr>
        <p:spPr>
          <a:xfrm>
            <a:off x="6372200" y="5027985"/>
            <a:ext cx="1368152" cy="76569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6848527" y="5593746"/>
            <a:ext cx="415498" cy="369332"/>
          </a:xfrm>
          <a:prstGeom prst="rect">
            <a:avLst/>
          </a:prstGeom>
          <a:solidFill>
            <a:schemeClr val="bg1"/>
          </a:solidFill>
          <a:ln>
            <a:solidFill>
              <a:srgbClr val="FF0000"/>
            </a:solidFill>
          </a:ln>
        </p:spPr>
        <p:txBody>
          <a:bodyPr wrap="none" rtlCol="0">
            <a:spAutoFit/>
          </a:bodyPr>
          <a:lstStyle/>
          <a:p>
            <a:r>
              <a:rPr kumimoji="1" lang="ja-JP" altLang="en-US" dirty="0" smtClean="0"/>
              <a:t>節</a:t>
            </a:r>
            <a:endParaRPr kumimoji="1" lang="ja-JP" altLang="en-US" dirty="0"/>
          </a:p>
        </p:txBody>
      </p:sp>
      <p:sp>
        <p:nvSpPr>
          <p:cNvPr id="29" name="テキスト ボックス 28"/>
          <p:cNvSpPr txBox="1"/>
          <p:nvPr/>
        </p:nvSpPr>
        <p:spPr>
          <a:xfrm>
            <a:off x="985506" y="4407693"/>
            <a:ext cx="2209259" cy="461665"/>
          </a:xfrm>
          <a:prstGeom prst="rect">
            <a:avLst/>
          </a:prstGeom>
          <a:noFill/>
        </p:spPr>
        <p:txBody>
          <a:bodyPr wrap="none" rtlCol="0">
            <a:spAutoFit/>
          </a:bodyPr>
          <a:lstStyle/>
          <a:p>
            <a:r>
              <a:rPr lang="ja-JP" altLang="en-US" sz="2400" dirty="0"/>
              <a:t>命題</a:t>
            </a:r>
            <a:r>
              <a:rPr lang="ja-JP" altLang="en-US" sz="2400" dirty="0" smtClean="0"/>
              <a:t>論理式</a:t>
            </a:r>
            <a:r>
              <a:rPr lang="en-US" altLang="ja-JP" sz="2400" dirty="0"/>
              <a:t> </a:t>
            </a:r>
            <a:r>
              <a:rPr lang="en-US" altLang="ja-JP" sz="2400" i="1" dirty="0" smtClean="0"/>
              <a:t>φ</a:t>
            </a:r>
            <a:r>
              <a:rPr lang="en-US" altLang="ja-JP" sz="2400" dirty="0" smtClean="0"/>
              <a:t> </a:t>
            </a:r>
            <a:r>
              <a:rPr kumimoji="1" lang="ja-JP" altLang="en-US" sz="2400" dirty="0" smtClean="0"/>
              <a:t>：</a:t>
            </a:r>
            <a:endParaRPr kumimoji="1" lang="ja-JP" altLang="en-US" sz="2400" dirty="0"/>
          </a:p>
        </p:txBody>
      </p:sp>
      <p:sp>
        <p:nvSpPr>
          <p:cNvPr id="30" name="正方形/長方形 29"/>
          <p:cNvSpPr/>
          <p:nvPr/>
        </p:nvSpPr>
        <p:spPr>
          <a:xfrm>
            <a:off x="2208803" y="5027985"/>
            <a:ext cx="864096" cy="76569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2202269" y="5593746"/>
            <a:ext cx="877163" cy="369332"/>
          </a:xfrm>
          <a:prstGeom prst="rect">
            <a:avLst/>
          </a:prstGeom>
          <a:solidFill>
            <a:schemeClr val="bg1"/>
          </a:solidFill>
          <a:ln>
            <a:solidFill>
              <a:srgbClr val="FF0000"/>
            </a:solidFill>
          </a:ln>
        </p:spPr>
        <p:txBody>
          <a:bodyPr wrap="none" rtlCol="0">
            <a:spAutoFit/>
          </a:bodyPr>
          <a:lstStyle/>
          <a:p>
            <a:r>
              <a:rPr lang="ja-JP" altLang="en-US" dirty="0"/>
              <a:t>単位</a:t>
            </a:r>
            <a:r>
              <a:rPr kumimoji="1" lang="ja-JP" altLang="en-US" dirty="0" smtClean="0"/>
              <a:t>節</a:t>
            </a:r>
            <a:endParaRPr kumimoji="1" lang="ja-JP" altLang="en-US" dirty="0"/>
          </a:p>
        </p:txBody>
      </p:sp>
    </p:spTree>
    <p:extLst>
      <p:ext uri="{BB962C8B-B14F-4D97-AF65-F5344CB8AC3E}">
        <p14:creationId xmlns:p14="http://schemas.microsoft.com/office/powerpoint/2010/main" val="13193195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充足可能性判定問題（</a:t>
            </a:r>
            <a:r>
              <a:rPr kumimoji="1" lang="en-US" altLang="ja-JP" dirty="0" smtClean="0"/>
              <a:t>SAT</a:t>
            </a:r>
            <a:r>
              <a:rPr kumimoji="1" lang="ja-JP" altLang="en-US" dirty="0" smtClean="0"/>
              <a:t>問題）</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SAT</a:t>
            </a:r>
            <a:r>
              <a:rPr kumimoji="1" lang="ja-JP" altLang="en-US" dirty="0" smtClean="0"/>
              <a:t>問題 </a:t>
            </a:r>
            <a:r>
              <a:rPr lang="en-US" altLang="ja-JP" dirty="0" smtClean="0"/>
              <a:t>(</a:t>
            </a:r>
            <a:r>
              <a:rPr lang="en-US" altLang="ja-JP" dirty="0" err="1" smtClean="0"/>
              <a:t>Satisfiability</a:t>
            </a:r>
            <a:r>
              <a:rPr lang="en-US" altLang="ja-JP" dirty="0" smtClean="0"/>
              <a:t> </a:t>
            </a:r>
            <a:r>
              <a:rPr kumimoji="1" lang="en-US" altLang="ja-JP" dirty="0" smtClean="0"/>
              <a:t>Problem)</a:t>
            </a:r>
          </a:p>
          <a:p>
            <a:pPr lvl="1"/>
            <a:r>
              <a:rPr lang="en-US" altLang="ja-JP" dirty="0" smtClean="0"/>
              <a:t>CNF</a:t>
            </a:r>
            <a:r>
              <a:rPr lang="ja-JP" altLang="en-US" dirty="0" smtClean="0"/>
              <a:t>の命題論理式を</a:t>
            </a:r>
            <a:r>
              <a:rPr lang="ja-JP" altLang="en-US" dirty="0" smtClean="0">
                <a:solidFill>
                  <a:srgbClr val="FF0000"/>
                </a:solidFill>
              </a:rPr>
              <a:t>真</a:t>
            </a:r>
            <a:r>
              <a:rPr lang="ja-JP" altLang="en-US" dirty="0" smtClean="0"/>
              <a:t>とするような論理変数の割当てが存在するかどうかを決定する問題</a:t>
            </a:r>
            <a:endParaRPr kumimoji="1" lang="ja-JP" altLang="en-US" dirty="0"/>
          </a:p>
        </p:txBody>
      </p:sp>
      <mc:AlternateContent xmlns:mc="http://schemas.openxmlformats.org/markup-compatibility/2006" xmlns:a14="http://schemas.microsoft.com/office/drawing/2010/main">
        <mc:Choice Requires="a14">
          <p:graphicFrame>
            <p:nvGraphicFramePr>
              <p:cNvPr id="4" name="表 3"/>
              <p:cNvGraphicFramePr>
                <a:graphicFrameLocks noGrp="1"/>
              </p:cNvGraphicFramePr>
              <p:nvPr>
                <p:extLst>
                  <p:ext uri="{D42A27DB-BD31-4B8C-83A1-F6EECF244321}">
                    <p14:modId xmlns:p14="http://schemas.microsoft.com/office/powerpoint/2010/main" val="2595698973"/>
                  </p:ext>
                </p:extLst>
              </p:nvPr>
            </p:nvGraphicFramePr>
            <p:xfrm>
              <a:off x="1259632" y="3429000"/>
              <a:ext cx="6624857" cy="2722880"/>
            </p:xfrm>
            <a:graphic>
              <a:graphicData uri="http://schemas.openxmlformats.org/drawingml/2006/table">
                <a:tbl>
                  <a:tblPr bandRow="1">
                    <a:tableStyleId>{5C22544A-7EE6-4342-B048-85BDC9FD1C3A}</a:tableStyleId>
                  </a:tblPr>
                  <a:tblGrid>
                    <a:gridCol w="792000"/>
                    <a:gridCol w="792000"/>
                    <a:gridCol w="792000"/>
                    <a:gridCol w="792000"/>
                    <a:gridCol w="1224000"/>
                    <a:gridCol w="1008000"/>
                    <a:gridCol w="1224857"/>
                  </a:tblGrid>
                  <a:tr h="370840">
                    <a:tc gridSpan="7">
                      <a:txBody>
                        <a:bodyPr/>
                        <a:lstStyle/>
                        <a:p>
                          <a:pPr algn="ctr"/>
                          <a:r>
                            <a:rPr lang="ja-JP" altLang="en-US" sz="1600" b="0" dirty="0" smtClean="0">
                              <a:solidFill>
                                <a:schemeClr val="tx1"/>
                              </a:solidFill>
                            </a:rPr>
                            <a:t>真偽値表</a:t>
                          </a:r>
                          <a:endParaRPr lang="ja-JP" altLang="en-US" sz="1600" b="0" dirty="0">
                            <a:solidFill>
                              <a:schemeClr val="tx1"/>
                            </a:solidFill>
                          </a:endParaRPr>
                        </a:p>
                      </a:txBody>
                      <a:tcPr>
                        <a:lnB w="12700" cap="flat" cmpd="sng" algn="ctr">
                          <a:solidFill>
                            <a:schemeClr val="tx1"/>
                          </a:solidFill>
                          <a:prstDash val="solid"/>
                          <a:round/>
                          <a:headEnd type="none" w="med" len="med"/>
                          <a:tailEnd type="none" w="med" len="med"/>
                        </a:lnB>
                        <a:noFill/>
                      </a:tcPr>
                    </a:tc>
                    <a:tc hMerge="1">
                      <a:txBody>
                        <a:bodyPr/>
                        <a:lstStyle/>
                        <a:p>
                          <a:endParaRPr lang="ja-JP" altLang="en-US" sz="2400" dirty="0"/>
                        </a:p>
                      </a:txBody>
                      <a:tcPr/>
                    </a:tc>
                    <a:tc hMerge="1">
                      <a:txBody>
                        <a:bodyPr/>
                        <a:lstStyle/>
                        <a:p>
                          <a:endParaRPr lang="ja-JP" altLang="en-US" sz="2400" dirty="0"/>
                        </a:p>
                      </a:txBody>
                      <a:tcPr/>
                    </a:tc>
                    <a:tc hMerge="1">
                      <a:txBody>
                        <a:bodyPr/>
                        <a:lstStyle/>
                        <a:p>
                          <a:endParaRPr kumimoji="1" lang="ja-JP" altLang="en-US"/>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en-US" sz="2400" dirty="0"/>
                        </a:p>
                      </a:txBody>
                      <a:tcPr/>
                    </a:tc>
                    <a:tc hMerge="1">
                      <a:txBody>
                        <a:bodyPr/>
                        <a:lstStyle/>
                        <a:p>
                          <a:endParaRPr lang="ja-JP" altLang="en-US" sz="2400" dirty="0"/>
                        </a:p>
                      </a:txBody>
                      <a:tcPr/>
                    </a:tc>
                    <a:tc hMerge="1">
                      <a:txBody>
                        <a:bodyPr/>
                        <a:lstStyle/>
                        <a:p>
                          <a:endParaRPr lang="ja-JP" altLang="en-US" sz="2400" dirty="0"/>
                        </a:p>
                      </a:txBody>
                      <a:tcPr/>
                    </a:tc>
                  </a:tr>
                  <a:tr h="370840">
                    <a:tc gridSpan="2">
                      <a:txBody>
                        <a:bodyPr/>
                        <a:lstStyle/>
                        <a:p>
                          <a:pPr algn="ctr"/>
                          <a:r>
                            <a:rPr lang="ja-JP" altLang="en-US" sz="1600" dirty="0" smtClean="0">
                              <a:solidFill>
                                <a:schemeClr val="bg1"/>
                              </a:solidFill>
                            </a:rPr>
                            <a:t>論理変数</a:t>
                          </a:r>
                          <a:endParaRPr lang="ja-JP" altLang="en-US" sz="1600" dirty="0">
                            <a:solidFill>
                              <a:schemeClr val="bg1"/>
                            </a:solidFill>
                          </a:endParaRP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endParaRPr lang="ja-JP" altLang="en-US" sz="2400" dirty="0">
                            <a:solidFill>
                              <a:schemeClr val="bg1"/>
                            </a:solidFill>
                          </a:endParaRPr>
                        </a:p>
                      </a:txBody>
                      <a:tcPr>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gridSpan="4">
                      <a:txBody>
                        <a:bodyPr/>
                        <a:lstStyle/>
                        <a:p>
                          <a:pPr algn="ctr"/>
                          <a:r>
                            <a:rPr lang="ja-JP" altLang="en-US" sz="1600" dirty="0" smtClean="0">
                              <a:solidFill>
                                <a:schemeClr val="bg1"/>
                              </a:solidFill>
                            </a:rPr>
                            <a:t>節</a:t>
                          </a:r>
                          <a:endParaRPr lang="ja-JP" altLang="en-US" sz="1600" dirty="0">
                            <a:solidFill>
                              <a:schemeClr val="bg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endParaRPr kumimoji="1" lang="ja-JP" altLang="en-US"/>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en-US" sz="2400" dirty="0">
                            <a:solidFill>
                              <a:schemeClr val="bg1"/>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lang="ja-JP" altLang="en-US" sz="2400" dirty="0">
                            <a:solidFill>
                              <a:schemeClr val="bg1"/>
                            </a:solidFill>
                          </a:endParaRPr>
                        </a:p>
                      </a:txBody>
                      <a:tcPr>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ja-JP" altLang="en-US" sz="1600" dirty="0" smtClean="0">
                              <a:solidFill>
                                <a:schemeClr val="bg1"/>
                              </a:solidFill>
                            </a:rPr>
                            <a:t>命題論理式</a:t>
                          </a:r>
                          <a:endParaRPr lang="ja-JP" altLang="en-US" sz="1600" dirty="0">
                            <a:solidFill>
                              <a:schemeClr val="bg1"/>
                            </a:solidFill>
                          </a:endParaRP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r>
                  <a:tr h="370840">
                    <a:tc>
                      <a:txBody>
                        <a:bodyPr/>
                        <a:lstStyle/>
                        <a:p>
                          <a:pPr/>
                          <a14:m>
                            <m:oMathPara xmlns:m="http://schemas.openxmlformats.org/officeDocument/2006/math">
                              <m:oMathParaPr>
                                <m:jc m:val="centerGroup"/>
                              </m:oMathParaPr>
                              <m:oMath xmlns:m="http://schemas.openxmlformats.org/officeDocument/2006/math">
                                <m:sSub>
                                  <m:sSubPr>
                                    <m:ctrlPr>
                                      <a:rPr lang="en-US" altLang="ja-JP" sz="2000" i="1" smtClean="0">
                                        <a:solidFill>
                                          <a:schemeClr val="bg1"/>
                                        </a:solidFill>
                                        <a:latin typeface="Cambria Math"/>
                                      </a:rPr>
                                    </m:ctrlPr>
                                  </m:sSubPr>
                                  <m:e>
                                    <m:r>
                                      <a:rPr lang="en-US" altLang="ja-JP" sz="2000" b="1" i="1" smtClean="0">
                                        <a:solidFill>
                                          <a:schemeClr val="bg1"/>
                                        </a:solidFill>
                                        <a:latin typeface="Cambria Math"/>
                                      </a:rPr>
                                      <m:t>𝒙</m:t>
                                    </m:r>
                                  </m:e>
                                  <m:sub>
                                    <m:r>
                                      <a:rPr lang="en-US" altLang="ja-JP" sz="2000" b="1" i="1" smtClean="0">
                                        <a:solidFill>
                                          <a:schemeClr val="bg1"/>
                                        </a:solidFill>
                                        <a:latin typeface="Cambria Math"/>
                                      </a:rPr>
                                      <m:t>𝟏</m:t>
                                    </m:r>
                                  </m:sub>
                                </m:sSub>
                              </m:oMath>
                            </m:oMathPara>
                          </a14:m>
                          <a:endParaRPr lang="ja-JP" altLang="en-US" sz="2000" dirty="0">
                            <a:solidFill>
                              <a:schemeClr val="bg1"/>
                            </a:solidFill>
                          </a:endParaRPr>
                        </a:p>
                      </a:txBody>
                      <a:tcPr>
                        <a:lnL w="12700" cap="flat" cmpd="sng" algn="ctr">
                          <a:solidFill>
                            <a:schemeClr val="tx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14:m>
                            <m:oMathPara xmlns:m="http://schemas.openxmlformats.org/officeDocument/2006/math">
                              <m:oMathParaPr>
                                <m:jc m:val="centerGroup"/>
                              </m:oMathParaPr>
                              <m:oMath xmlns:m="http://schemas.openxmlformats.org/officeDocument/2006/math">
                                <m:sSub>
                                  <m:sSubPr>
                                    <m:ctrlPr>
                                      <a:rPr lang="en-US" altLang="ja-JP" sz="2000" i="1" smtClean="0">
                                        <a:solidFill>
                                          <a:schemeClr val="bg1"/>
                                        </a:solidFill>
                                        <a:latin typeface="Cambria Math"/>
                                      </a:rPr>
                                    </m:ctrlPr>
                                  </m:sSubPr>
                                  <m:e>
                                    <m:r>
                                      <a:rPr lang="en-US" altLang="ja-JP" sz="2000" b="1" i="1" smtClean="0">
                                        <a:solidFill>
                                          <a:schemeClr val="bg1"/>
                                        </a:solidFill>
                                        <a:latin typeface="Cambria Math"/>
                                      </a:rPr>
                                      <m:t>𝒙</m:t>
                                    </m:r>
                                  </m:e>
                                  <m:sub>
                                    <m:r>
                                      <a:rPr lang="en-US" altLang="ja-JP" sz="2000" b="1" i="1" smtClean="0">
                                        <a:solidFill>
                                          <a:schemeClr val="bg1"/>
                                        </a:solidFill>
                                        <a:latin typeface="Cambria Math"/>
                                      </a:rPr>
                                      <m:t>𝟐</m:t>
                                    </m:r>
                                  </m:sub>
                                </m:sSub>
                              </m:oMath>
                            </m:oMathPara>
                          </a14:m>
                          <a:endParaRPr lang="ja-JP" altLang="en-US" sz="2000" dirty="0">
                            <a:solidFill>
                              <a:schemeClr val="bg1"/>
                            </a:solidFill>
                          </a:endParaRPr>
                        </a:p>
                      </a:txBody>
                      <a:tcPr>
                        <a:lnR w="381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14:m>
                            <m:oMathPara xmlns:m="http://schemas.openxmlformats.org/officeDocument/2006/math">
                              <m:oMathParaPr>
                                <m:jc m:val="centerGroup"/>
                              </m:oMathParaPr>
                              <m:oMath xmlns:m="http://schemas.openxmlformats.org/officeDocument/2006/math">
                                <m:sSub>
                                  <m:sSubPr>
                                    <m:ctrlPr>
                                      <a:rPr lang="en-US" altLang="ja-JP" sz="2000" i="1" smtClean="0">
                                        <a:solidFill>
                                          <a:schemeClr val="bg1"/>
                                        </a:solidFill>
                                        <a:latin typeface="Cambria Math"/>
                                      </a:rPr>
                                    </m:ctrlPr>
                                  </m:sSubPr>
                                  <m:e>
                                    <m:r>
                                      <a:rPr lang="en-US" altLang="ja-JP" sz="2000" i="1" smtClean="0">
                                        <a:solidFill>
                                          <a:schemeClr val="bg1"/>
                                        </a:solidFill>
                                        <a:latin typeface="Cambria Math"/>
                                        <a:ea typeface="Cambria Math"/>
                                      </a:rPr>
                                      <m:t>¬</m:t>
                                    </m:r>
                                    <m:r>
                                      <a:rPr lang="en-US" altLang="ja-JP" sz="2000" b="1" i="1" smtClean="0">
                                        <a:solidFill>
                                          <a:schemeClr val="bg1"/>
                                        </a:solidFill>
                                        <a:latin typeface="Cambria Math"/>
                                      </a:rPr>
                                      <m:t>𝒙</m:t>
                                    </m:r>
                                  </m:e>
                                  <m:sub>
                                    <m:r>
                                      <a:rPr lang="en-US" altLang="ja-JP" sz="2000" b="1" i="1" smtClean="0">
                                        <a:solidFill>
                                          <a:schemeClr val="bg1"/>
                                        </a:solidFill>
                                        <a:latin typeface="Cambria Math"/>
                                      </a:rPr>
                                      <m:t>𝟏</m:t>
                                    </m:r>
                                  </m:sub>
                                </m:sSub>
                              </m:oMath>
                            </m:oMathPara>
                          </a14:m>
                          <a:endParaRPr lang="ja-JP" altLang="en-US" sz="2000" dirty="0">
                            <a:solidFill>
                              <a:schemeClr val="bg1"/>
                            </a:solidFill>
                          </a:endParaRPr>
                        </a:p>
                      </a:txBody>
                      <a:tcPr>
                        <a:lnL w="38100" cap="flat" cmpd="sng" algn="ctr">
                          <a:solidFill>
                            <a:schemeClr val="tx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14:m>
                            <m:oMathPara xmlns:m="http://schemas.openxmlformats.org/officeDocument/2006/math">
                              <m:oMathParaPr>
                                <m:jc m:val="centerGroup"/>
                              </m:oMathParaPr>
                              <m:oMath xmlns:m="http://schemas.openxmlformats.org/officeDocument/2006/math">
                                <m:sSub>
                                  <m:sSubPr>
                                    <m:ctrlPr>
                                      <a:rPr lang="en-US" altLang="ja-JP" sz="2000" i="1" smtClean="0">
                                        <a:solidFill>
                                          <a:schemeClr val="bg1"/>
                                        </a:solidFill>
                                        <a:latin typeface="Cambria Math"/>
                                      </a:rPr>
                                    </m:ctrlPr>
                                  </m:sSubPr>
                                  <m:e>
                                    <m:r>
                                      <a:rPr lang="en-US" altLang="ja-JP" sz="2000" b="1" i="1" smtClean="0">
                                        <a:solidFill>
                                          <a:schemeClr val="bg1"/>
                                        </a:solidFill>
                                        <a:latin typeface="Cambria Math"/>
                                      </a:rPr>
                                      <m:t>𝒙</m:t>
                                    </m:r>
                                  </m:e>
                                  <m:sub>
                                    <m:r>
                                      <a:rPr lang="en-US" altLang="ja-JP" sz="2000" b="1" i="1" smtClean="0">
                                        <a:solidFill>
                                          <a:schemeClr val="bg1"/>
                                        </a:solidFill>
                                        <a:latin typeface="Cambria Math"/>
                                      </a:rPr>
                                      <m:t>𝟐</m:t>
                                    </m:r>
                                  </m:sub>
                                </m:sSub>
                              </m:oMath>
                            </m:oMathPara>
                          </a14:m>
                          <a:endParaRPr lang="ja-JP" altLang="en-US" sz="2000" dirty="0">
                            <a:solidFill>
                              <a:schemeClr val="bg1"/>
                            </a:solidFill>
                          </a:endParaRPr>
                        </a:p>
                      </a:txBody>
                      <a:tcP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altLang="ja-JP" sz="2000" i="1" smtClean="0">
                                        <a:solidFill>
                                          <a:schemeClr val="bg1"/>
                                        </a:solidFill>
                                        <a:latin typeface="Cambria Math"/>
                                      </a:rPr>
                                    </m:ctrlPr>
                                  </m:sSubPr>
                                  <m:e>
                                    <m:r>
                                      <a:rPr lang="en-US" altLang="ja-JP" sz="2000" b="1" i="1" smtClean="0">
                                        <a:solidFill>
                                          <a:schemeClr val="bg1"/>
                                        </a:solidFill>
                                        <a:latin typeface="Cambria Math"/>
                                      </a:rPr>
                                      <m:t>𝒙</m:t>
                                    </m:r>
                                  </m:e>
                                  <m:sub>
                                    <m:r>
                                      <a:rPr lang="en-US" altLang="ja-JP" sz="2000" b="1" i="1" smtClean="0">
                                        <a:solidFill>
                                          <a:schemeClr val="bg1"/>
                                        </a:solidFill>
                                        <a:latin typeface="Cambria Math"/>
                                      </a:rPr>
                                      <m:t>𝟏</m:t>
                                    </m:r>
                                  </m:sub>
                                </m:sSub>
                                <m:r>
                                  <a:rPr lang="en-US" altLang="ja-JP" sz="2000" b="1" i="1" smtClean="0">
                                    <a:solidFill>
                                      <a:schemeClr val="bg1"/>
                                    </a:solidFill>
                                    <a:latin typeface="Cambria Math"/>
                                    <a:ea typeface="Cambria Math"/>
                                  </a:rPr>
                                  <m:t>∨</m:t>
                                </m:r>
                                <m:sSub>
                                  <m:sSubPr>
                                    <m:ctrlPr>
                                      <a:rPr lang="en-US" altLang="ja-JP" sz="2000" i="1" smtClean="0">
                                        <a:solidFill>
                                          <a:schemeClr val="bg1"/>
                                        </a:solidFill>
                                        <a:latin typeface="Cambria Math"/>
                                      </a:rPr>
                                    </m:ctrlPr>
                                  </m:sSubPr>
                                  <m:e>
                                    <m:r>
                                      <a:rPr lang="en-US" altLang="ja-JP" sz="2000" i="1" smtClean="0">
                                        <a:solidFill>
                                          <a:schemeClr val="bg1"/>
                                        </a:solidFill>
                                        <a:latin typeface="Cambria Math"/>
                                        <a:ea typeface="Cambria Math"/>
                                      </a:rPr>
                                      <m:t>¬</m:t>
                                    </m:r>
                                    <m:r>
                                      <a:rPr lang="en-US" altLang="ja-JP" sz="2000" b="1" i="1" smtClean="0">
                                        <a:solidFill>
                                          <a:schemeClr val="bg1"/>
                                        </a:solidFill>
                                        <a:latin typeface="Cambria Math"/>
                                      </a:rPr>
                                      <m:t>𝒙</m:t>
                                    </m:r>
                                  </m:e>
                                  <m:sub>
                                    <m:r>
                                      <a:rPr lang="en-US" altLang="ja-JP" sz="2000" b="1" i="1" smtClean="0">
                                        <a:solidFill>
                                          <a:schemeClr val="bg1"/>
                                        </a:solidFill>
                                        <a:latin typeface="Cambria Math"/>
                                      </a:rPr>
                                      <m:t>𝟐</m:t>
                                    </m:r>
                                  </m:sub>
                                </m:sSub>
                              </m:oMath>
                            </m:oMathPara>
                          </a14:m>
                          <a:endParaRPr lang="ja-JP" altLang="en-US" sz="2000" dirty="0">
                            <a:solidFill>
                              <a:schemeClr val="bg1"/>
                            </a:solidFill>
                          </a:endParaRPr>
                        </a:p>
                      </a:txBody>
                      <a:tcP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14:m>
                            <m:oMathPara xmlns:m="http://schemas.openxmlformats.org/officeDocument/2006/math">
                              <m:oMathParaPr>
                                <m:jc m:val="centerGroup"/>
                              </m:oMathParaPr>
                              <m:oMath xmlns:m="http://schemas.openxmlformats.org/officeDocument/2006/math">
                                <m:sSub>
                                  <m:sSubPr>
                                    <m:ctrlPr>
                                      <a:rPr lang="en-US" altLang="ja-JP" sz="2000" i="1" smtClean="0">
                                        <a:solidFill>
                                          <a:schemeClr val="bg1"/>
                                        </a:solidFill>
                                        <a:latin typeface="Cambria Math"/>
                                      </a:rPr>
                                    </m:ctrlPr>
                                  </m:sSubPr>
                                  <m:e>
                                    <m:r>
                                      <a:rPr lang="en-US" altLang="ja-JP" sz="2000" b="1" i="1" smtClean="0">
                                        <a:solidFill>
                                          <a:schemeClr val="bg1"/>
                                        </a:solidFill>
                                        <a:latin typeface="Cambria Math"/>
                                      </a:rPr>
                                      <m:t>𝒙</m:t>
                                    </m:r>
                                  </m:e>
                                  <m:sub>
                                    <m:r>
                                      <a:rPr lang="en-US" altLang="ja-JP" sz="2000" b="1" i="1" smtClean="0">
                                        <a:solidFill>
                                          <a:schemeClr val="bg1"/>
                                        </a:solidFill>
                                        <a:latin typeface="Cambria Math"/>
                                      </a:rPr>
                                      <m:t>𝟏</m:t>
                                    </m:r>
                                  </m:sub>
                                </m:sSub>
                                <m:r>
                                  <a:rPr lang="en-US" altLang="ja-JP" sz="2000" b="1" i="1" smtClean="0">
                                    <a:solidFill>
                                      <a:schemeClr val="bg1"/>
                                    </a:solidFill>
                                    <a:latin typeface="Cambria Math"/>
                                    <a:ea typeface="Cambria Math"/>
                                  </a:rPr>
                                  <m:t>∨</m:t>
                                </m:r>
                                <m:sSub>
                                  <m:sSubPr>
                                    <m:ctrlPr>
                                      <a:rPr lang="en-US" altLang="ja-JP" sz="2000" i="1" smtClean="0">
                                        <a:solidFill>
                                          <a:schemeClr val="bg1"/>
                                        </a:solidFill>
                                        <a:latin typeface="Cambria Math"/>
                                      </a:rPr>
                                    </m:ctrlPr>
                                  </m:sSubPr>
                                  <m:e>
                                    <m:r>
                                      <a:rPr lang="en-US" altLang="ja-JP" sz="2000" b="1" i="1" smtClean="0">
                                        <a:solidFill>
                                          <a:schemeClr val="bg1"/>
                                        </a:solidFill>
                                        <a:latin typeface="Cambria Math"/>
                                      </a:rPr>
                                      <m:t>𝒙</m:t>
                                    </m:r>
                                  </m:e>
                                  <m:sub>
                                    <m:r>
                                      <a:rPr lang="en-US" altLang="ja-JP" sz="2000" b="1" i="1" smtClean="0">
                                        <a:solidFill>
                                          <a:schemeClr val="bg1"/>
                                        </a:solidFill>
                                        <a:latin typeface="Cambria Math"/>
                                      </a:rPr>
                                      <m:t>𝟐</m:t>
                                    </m:r>
                                  </m:sub>
                                </m:sSub>
                              </m:oMath>
                            </m:oMathPara>
                          </a14:m>
                          <a:endParaRPr lang="ja-JP" altLang="en-US" sz="2000" dirty="0">
                            <a:solidFill>
                              <a:schemeClr val="bg1"/>
                            </a:solidFill>
                          </a:endParaRPr>
                        </a:p>
                      </a:txBody>
                      <a:tcPr>
                        <a:lnR w="381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14:m>
                            <m:oMathPara xmlns:m="http://schemas.openxmlformats.org/officeDocument/2006/math">
                              <m:oMathParaPr>
                                <m:jc m:val="centerGroup"/>
                              </m:oMathParaPr>
                              <m:oMath xmlns:m="http://schemas.openxmlformats.org/officeDocument/2006/math">
                                <m:r>
                                  <a:rPr lang="ja-JP" altLang="en-US" sz="2000" i="1" smtClean="0">
                                    <a:solidFill>
                                      <a:schemeClr val="bg1"/>
                                    </a:solidFill>
                                    <a:latin typeface="Cambria Math"/>
                                  </a:rPr>
                                  <m:t>𝝋</m:t>
                                </m:r>
                              </m:oMath>
                            </m:oMathPara>
                          </a14:m>
                          <a:endParaRPr lang="ja-JP" altLang="en-US" sz="2000" dirty="0">
                            <a:solidFill>
                              <a:schemeClr val="bg1"/>
                            </a:solidFill>
                          </a:endParaRP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ctr"/>
                          <a:r>
                            <a:rPr kumimoji="1" lang="en-US" altLang="ja-JP" sz="2000" i="1" dirty="0" smtClean="0"/>
                            <a:t>False</a:t>
                          </a:r>
                          <a:endParaRPr kumimoji="1" lang="ja-JP" altLang="en-US" sz="2000" i="1"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kumimoji="1" lang="en-US" altLang="ja-JP" sz="2000" i="1" dirty="0" smtClean="0"/>
                            <a:t>False</a:t>
                          </a:r>
                          <a:endParaRPr kumimoji="1" lang="ja-JP" altLang="en-US" sz="2000" i="1" dirty="0"/>
                        </a:p>
                      </a:txBody>
                      <a:tcPr>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en-US" altLang="ja-JP" sz="2000" i="1" dirty="0" smtClean="0">
                              <a:solidFill>
                                <a:srgbClr val="FF0000"/>
                              </a:solidFill>
                            </a:rPr>
                            <a:t>True</a:t>
                          </a:r>
                          <a:endParaRPr kumimoji="1" lang="ja-JP" altLang="en-US" sz="2000" i="1" dirty="0">
                            <a:solidFill>
                              <a:srgbClr val="FF0000"/>
                            </a:solidFill>
                          </a:endParaRPr>
                        </a:p>
                      </a:txBody>
                      <a:tcPr>
                        <a:lnL w="381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kumimoji="1" lang="en-US" altLang="ja-JP" sz="2000" i="1" dirty="0" smtClean="0"/>
                            <a:t>False</a:t>
                          </a:r>
                          <a:endParaRPr kumimoji="1" lang="ja-JP" altLang="en-US" sz="2000" i="1" dirty="0"/>
                        </a:p>
                      </a:txBody>
                      <a:tcPr>
                        <a:lnT w="12700" cap="flat" cmpd="sng" algn="ctr">
                          <a:solidFill>
                            <a:schemeClr val="tx1"/>
                          </a:solidFill>
                          <a:prstDash val="solid"/>
                          <a:round/>
                          <a:headEnd type="none" w="med" len="med"/>
                          <a:tailEnd type="none" w="med" len="med"/>
                        </a:lnT>
                      </a:tcPr>
                    </a:tc>
                    <a:tc>
                      <a:txBody>
                        <a:bodyPr/>
                        <a:lstStyle/>
                        <a:p>
                          <a:pPr algn="ctr"/>
                          <a:r>
                            <a:rPr kumimoji="1" lang="en-US" altLang="ja-JP" sz="2000" i="1" dirty="0" smtClean="0">
                              <a:solidFill>
                                <a:srgbClr val="FF0000"/>
                              </a:solidFill>
                            </a:rPr>
                            <a:t>True</a:t>
                          </a:r>
                          <a:endParaRPr kumimoji="1" lang="ja-JP" altLang="en-US" sz="2000" i="1" dirty="0">
                            <a:solidFill>
                              <a:srgbClr val="FF0000"/>
                            </a:solidFill>
                          </a:endParaRPr>
                        </a:p>
                      </a:txBody>
                      <a:tcPr>
                        <a:lnT w="12700" cap="flat" cmpd="sng" algn="ctr">
                          <a:solidFill>
                            <a:schemeClr val="tx1"/>
                          </a:solidFill>
                          <a:prstDash val="solid"/>
                          <a:round/>
                          <a:headEnd type="none" w="med" len="med"/>
                          <a:tailEnd type="none" w="med" len="med"/>
                        </a:lnT>
                      </a:tcPr>
                    </a:tc>
                    <a:tc>
                      <a:txBody>
                        <a:bodyPr/>
                        <a:lstStyle/>
                        <a:p>
                          <a:pPr algn="ctr"/>
                          <a:r>
                            <a:rPr kumimoji="1" lang="en-US" altLang="ja-JP" sz="2000" i="1" dirty="0" smtClean="0"/>
                            <a:t>False</a:t>
                          </a:r>
                          <a:endParaRPr kumimoji="1" lang="ja-JP" altLang="en-US" sz="2000" i="1" dirty="0"/>
                        </a:p>
                      </a:txBody>
                      <a:tcPr>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en-US" altLang="ja-JP" sz="2000" i="1" dirty="0" smtClean="0"/>
                            <a:t>False</a:t>
                          </a:r>
                          <a:endParaRPr kumimoji="1" lang="ja-JP" altLang="en-US" sz="2000" i="1" dirty="0"/>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70840">
                    <a:tc>
                      <a:txBody>
                        <a:bodyPr/>
                        <a:lstStyle/>
                        <a:p>
                          <a:pPr algn="ctr"/>
                          <a:r>
                            <a:rPr kumimoji="1" lang="en-US" altLang="ja-JP" sz="2000" i="1" dirty="0" smtClean="0"/>
                            <a:t>False</a:t>
                          </a:r>
                          <a:endParaRPr kumimoji="1" lang="ja-JP" altLang="en-US" sz="2000" i="1" dirty="0"/>
                        </a:p>
                      </a:txBody>
                      <a:tcPr>
                        <a:lnL w="12700" cap="flat" cmpd="sng" algn="ctr">
                          <a:solidFill>
                            <a:schemeClr val="tx1"/>
                          </a:solidFill>
                          <a:prstDash val="solid"/>
                          <a:round/>
                          <a:headEnd type="none" w="med" len="med"/>
                          <a:tailEnd type="none" w="med" len="med"/>
                        </a:lnL>
                      </a:tcPr>
                    </a:tc>
                    <a:tc>
                      <a:txBody>
                        <a:bodyPr/>
                        <a:lstStyle/>
                        <a:p>
                          <a:pPr algn="ctr"/>
                          <a:r>
                            <a:rPr kumimoji="1" lang="en-US" altLang="ja-JP" sz="2000" i="1" dirty="0" smtClean="0">
                              <a:solidFill>
                                <a:srgbClr val="FF0000"/>
                              </a:solidFill>
                            </a:rPr>
                            <a:t>True</a:t>
                          </a:r>
                          <a:endParaRPr kumimoji="1" lang="ja-JP" altLang="en-US" sz="2000" i="1" dirty="0">
                            <a:solidFill>
                              <a:srgbClr val="FF0000"/>
                            </a:solidFill>
                          </a:endParaRPr>
                        </a:p>
                      </a:txBody>
                      <a:tcPr>
                        <a:lnR w="38100" cap="flat" cmpd="sng" algn="ctr">
                          <a:solidFill>
                            <a:schemeClr val="tx1"/>
                          </a:solidFill>
                          <a:prstDash val="solid"/>
                          <a:round/>
                          <a:headEnd type="none" w="med" len="med"/>
                          <a:tailEnd type="none" w="med" len="med"/>
                        </a:lnR>
                      </a:tcPr>
                    </a:tc>
                    <a:tc>
                      <a:txBody>
                        <a:bodyPr/>
                        <a:lstStyle/>
                        <a:p>
                          <a:pPr algn="ctr"/>
                          <a:r>
                            <a:rPr kumimoji="1" lang="en-US" altLang="ja-JP" sz="2000" i="1" dirty="0" smtClean="0">
                              <a:solidFill>
                                <a:srgbClr val="FF0000"/>
                              </a:solidFill>
                            </a:rPr>
                            <a:t>True</a:t>
                          </a:r>
                          <a:endParaRPr kumimoji="1" lang="ja-JP" altLang="en-US" sz="2000" i="1" dirty="0">
                            <a:solidFill>
                              <a:srgbClr val="FF0000"/>
                            </a:solidFill>
                          </a:endParaRPr>
                        </a:p>
                      </a:txBody>
                      <a:tcPr>
                        <a:lnL w="38100" cap="flat" cmpd="sng" algn="ctr">
                          <a:solidFill>
                            <a:schemeClr val="tx1"/>
                          </a:solidFill>
                          <a:prstDash val="solid"/>
                          <a:round/>
                          <a:headEnd type="none" w="med" len="med"/>
                          <a:tailEnd type="none" w="med" len="med"/>
                        </a:lnL>
                      </a:tcPr>
                    </a:tc>
                    <a:tc>
                      <a:txBody>
                        <a:bodyPr/>
                        <a:lstStyle/>
                        <a:p>
                          <a:pPr algn="ctr"/>
                          <a:r>
                            <a:rPr kumimoji="1" lang="en-US" altLang="ja-JP" sz="2000" i="1" dirty="0" smtClean="0">
                              <a:solidFill>
                                <a:srgbClr val="FF0000"/>
                              </a:solidFill>
                            </a:rPr>
                            <a:t>True</a:t>
                          </a:r>
                          <a:endParaRPr kumimoji="1" lang="ja-JP" altLang="en-US" sz="2000" i="1" dirty="0">
                            <a:solidFill>
                              <a:srgbClr val="FF0000"/>
                            </a:solidFill>
                          </a:endParaRPr>
                        </a:p>
                      </a:txBody>
                      <a:tcPr/>
                    </a:tc>
                    <a:tc>
                      <a:txBody>
                        <a:bodyPr/>
                        <a:lstStyle/>
                        <a:p>
                          <a:pPr algn="ctr"/>
                          <a:r>
                            <a:rPr kumimoji="1" lang="en-US" altLang="ja-JP" sz="2000" i="1" dirty="0" smtClean="0"/>
                            <a:t>False</a:t>
                          </a:r>
                          <a:endParaRPr kumimoji="1" lang="ja-JP" altLang="en-US" sz="2000" i="1" dirty="0"/>
                        </a:p>
                      </a:txBody>
                      <a:tcPr/>
                    </a:tc>
                    <a:tc>
                      <a:txBody>
                        <a:bodyPr/>
                        <a:lstStyle/>
                        <a:p>
                          <a:pPr algn="ctr"/>
                          <a:r>
                            <a:rPr kumimoji="1" lang="en-US" altLang="ja-JP" sz="2000" i="1" dirty="0" smtClean="0">
                              <a:solidFill>
                                <a:srgbClr val="FF0000"/>
                              </a:solidFill>
                            </a:rPr>
                            <a:t>True</a:t>
                          </a:r>
                          <a:endParaRPr kumimoji="1" lang="ja-JP" altLang="en-US" sz="2000" i="1" dirty="0">
                            <a:solidFill>
                              <a:srgbClr val="FF0000"/>
                            </a:solidFill>
                          </a:endParaRPr>
                        </a:p>
                      </a:txBody>
                      <a:tcPr>
                        <a:lnR w="38100" cap="flat" cmpd="sng" algn="ctr">
                          <a:solidFill>
                            <a:schemeClr val="tx1"/>
                          </a:solidFill>
                          <a:prstDash val="solid"/>
                          <a:round/>
                          <a:headEnd type="none" w="med" len="med"/>
                          <a:tailEnd type="none" w="med" len="med"/>
                        </a:lnR>
                      </a:tcPr>
                    </a:tc>
                    <a:tc>
                      <a:txBody>
                        <a:bodyPr/>
                        <a:lstStyle/>
                        <a:p>
                          <a:pPr algn="ctr"/>
                          <a:r>
                            <a:rPr kumimoji="1" lang="en-US" altLang="ja-JP" sz="2000" i="1" dirty="0" smtClean="0"/>
                            <a:t>False</a:t>
                          </a:r>
                          <a:endParaRPr kumimoji="1" lang="ja-JP" altLang="en-US" sz="2000" i="1" dirty="0"/>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370840">
                    <a:tc>
                      <a:txBody>
                        <a:bodyPr/>
                        <a:lstStyle/>
                        <a:p>
                          <a:pPr algn="ctr"/>
                          <a:r>
                            <a:rPr kumimoji="1" lang="en-US" altLang="ja-JP" sz="2000" i="1" dirty="0" smtClean="0">
                              <a:solidFill>
                                <a:srgbClr val="FF0000"/>
                              </a:solidFill>
                            </a:rPr>
                            <a:t>True</a:t>
                          </a:r>
                          <a:endParaRPr kumimoji="1" lang="ja-JP" altLang="en-US" sz="2000" i="1" dirty="0">
                            <a:solidFill>
                              <a:srgbClr val="FF0000"/>
                            </a:solidFill>
                          </a:endParaRPr>
                        </a:p>
                      </a:txBody>
                      <a:tcPr>
                        <a:lnL w="12700" cap="flat" cmpd="sng" algn="ctr">
                          <a:solidFill>
                            <a:schemeClr val="tx1"/>
                          </a:solidFill>
                          <a:prstDash val="solid"/>
                          <a:round/>
                          <a:headEnd type="none" w="med" len="med"/>
                          <a:tailEnd type="none" w="med" len="med"/>
                        </a:lnL>
                      </a:tcPr>
                    </a:tc>
                    <a:tc>
                      <a:txBody>
                        <a:bodyPr/>
                        <a:lstStyle/>
                        <a:p>
                          <a:pPr algn="ctr"/>
                          <a:r>
                            <a:rPr kumimoji="1" lang="en-US" altLang="ja-JP" sz="2000" i="1" dirty="0" smtClean="0"/>
                            <a:t>False</a:t>
                          </a:r>
                          <a:endParaRPr kumimoji="1" lang="ja-JP" altLang="en-US" sz="2000" i="1" dirty="0"/>
                        </a:p>
                      </a:txBody>
                      <a:tcPr>
                        <a:lnR w="38100" cap="flat" cmpd="sng" algn="ctr">
                          <a:solidFill>
                            <a:schemeClr val="tx1"/>
                          </a:solidFill>
                          <a:prstDash val="solid"/>
                          <a:round/>
                          <a:headEnd type="none" w="med" len="med"/>
                          <a:tailEnd type="none" w="med" len="med"/>
                        </a:lnR>
                      </a:tcPr>
                    </a:tc>
                    <a:tc>
                      <a:txBody>
                        <a:bodyPr/>
                        <a:lstStyle/>
                        <a:p>
                          <a:pPr algn="ctr"/>
                          <a:r>
                            <a:rPr kumimoji="1" lang="en-US" altLang="ja-JP" sz="2000" i="1" dirty="0" smtClean="0"/>
                            <a:t>False</a:t>
                          </a:r>
                          <a:endParaRPr kumimoji="1" lang="ja-JP" altLang="en-US" sz="2000" i="1" dirty="0"/>
                        </a:p>
                      </a:txBody>
                      <a:tcPr>
                        <a:lnL w="38100" cap="flat" cmpd="sng" algn="ctr">
                          <a:solidFill>
                            <a:schemeClr val="tx1"/>
                          </a:solidFill>
                          <a:prstDash val="solid"/>
                          <a:round/>
                          <a:headEnd type="none" w="med" len="med"/>
                          <a:tailEnd type="none" w="med" len="med"/>
                        </a:lnL>
                      </a:tcPr>
                    </a:tc>
                    <a:tc>
                      <a:txBody>
                        <a:bodyPr/>
                        <a:lstStyle/>
                        <a:p>
                          <a:pPr algn="ctr"/>
                          <a:r>
                            <a:rPr kumimoji="1" lang="en-US" altLang="ja-JP" sz="2000" i="1" dirty="0" smtClean="0"/>
                            <a:t>False</a:t>
                          </a:r>
                          <a:endParaRPr kumimoji="1" lang="ja-JP" altLang="en-US" sz="2000" i="1" dirty="0"/>
                        </a:p>
                      </a:txBody>
                      <a:tcPr/>
                    </a:tc>
                    <a:tc>
                      <a:txBody>
                        <a:bodyPr/>
                        <a:lstStyle/>
                        <a:p>
                          <a:pPr algn="ctr"/>
                          <a:r>
                            <a:rPr kumimoji="1" lang="en-US" altLang="ja-JP" sz="2000" i="1" dirty="0" smtClean="0">
                              <a:solidFill>
                                <a:srgbClr val="FF0000"/>
                              </a:solidFill>
                            </a:rPr>
                            <a:t>True</a:t>
                          </a:r>
                          <a:endParaRPr kumimoji="1" lang="ja-JP" altLang="en-US" sz="2000" i="1" dirty="0">
                            <a:solidFill>
                              <a:srgbClr val="FF0000"/>
                            </a:solidFill>
                          </a:endParaRPr>
                        </a:p>
                      </a:txBody>
                      <a:tcPr/>
                    </a:tc>
                    <a:tc>
                      <a:txBody>
                        <a:bodyPr/>
                        <a:lstStyle/>
                        <a:p>
                          <a:pPr algn="ctr"/>
                          <a:r>
                            <a:rPr kumimoji="1" lang="en-US" altLang="ja-JP" sz="2000" i="1" dirty="0" smtClean="0">
                              <a:solidFill>
                                <a:srgbClr val="FF0000"/>
                              </a:solidFill>
                            </a:rPr>
                            <a:t>True</a:t>
                          </a:r>
                          <a:endParaRPr kumimoji="1" lang="ja-JP" altLang="en-US" sz="2000" i="1" dirty="0">
                            <a:solidFill>
                              <a:srgbClr val="FF0000"/>
                            </a:solidFill>
                          </a:endParaRPr>
                        </a:p>
                      </a:txBody>
                      <a:tcPr>
                        <a:lnR w="38100" cap="flat" cmpd="sng" algn="ctr">
                          <a:solidFill>
                            <a:schemeClr val="tx1"/>
                          </a:solidFill>
                          <a:prstDash val="solid"/>
                          <a:round/>
                          <a:headEnd type="none" w="med" len="med"/>
                          <a:tailEnd type="none" w="med" len="med"/>
                        </a:lnR>
                      </a:tcPr>
                    </a:tc>
                    <a:tc>
                      <a:txBody>
                        <a:bodyPr/>
                        <a:lstStyle/>
                        <a:p>
                          <a:pPr algn="ctr"/>
                          <a:r>
                            <a:rPr kumimoji="1" lang="en-US" altLang="ja-JP" sz="2000" i="1" dirty="0" smtClean="0"/>
                            <a:t>False</a:t>
                          </a:r>
                          <a:endParaRPr kumimoji="1" lang="ja-JP" altLang="en-US" sz="2000" i="1" dirty="0"/>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370840">
                    <a:tc>
                      <a:txBody>
                        <a:bodyPr/>
                        <a:lstStyle/>
                        <a:p>
                          <a:pPr algn="ctr"/>
                          <a:r>
                            <a:rPr kumimoji="1" lang="en-US" altLang="ja-JP" sz="2000" i="1" dirty="0" smtClean="0">
                              <a:solidFill>
                                <a:srgbClr val="FF0000"/>
                              </a:solidFill>
                            </a:rPr>
                            <a:t>True</a:t>
                          </a:r>
                          <a:endParaRPr kumimoji="1" lang="ja-JP" altLang="en-US" sz="2000" i="1" dirty="0">
                            <a:solidFill>
                              <a:srgbClr val="FF0000"/>
                            </a:solidFill>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kumimoji="1" lang="en-US" altLang="ja-JP" sz="2000" i="1" dirty="0" smtClean="0">
                              <a:solidFill>
                                <a:srgbClr val="FF0000"/>
                              </a:solidFill>
                            </a:rPr>
                            <a:t>True</a:t>
                          </a:r>
                          <a:endParaRPr kumimoji="1" lang="ja-JP" altLang="en-US" sz="2000" i="1" dirty="0">
                            <a:solidFill>
                              <a:srgbClr val="FF0000"/>
                            </a:solidFill>
                          </a:endParaRPr>
                        </a:p>
                      </a:txBody>
                      <a:tcPr>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en-US" altLang="ja-JP" sz="2000" i="1" dirty="0" smtClean="0"/>
                            <a:t>False</a:t>
                          </a:r>
                          <a:endParaRPr kumimoji="1" lang="ja-JP" altLang="en-US" sz="2000" i="1" dirty="0"/>
                        </a:p>
                      </a:txBody>
                      <a:tcPr>
                        <a:lnL w="381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kumimoji="1" lang="en-US" altLang="ja-JP" sz="2000" i="1" dirty="0" smtClean="0">
                              <a:solidFill>
                                <a:srgbClr val="FF0000"/>
                              </a:solidFill>
                            </a:rPr>
                            <a:t>True</a:t>
                          </a:r>
                          <a:endParaRPr kumimoji="1" lang="ja-JP" altLang="en-US" sz="2000" i="1" dirty="0">
                            <a:solidFill>
                              <a:srgbClr val="FF0000"/>
                            </a:solidFill>
                          </a:endParaRPr>
                        </a:p>
                      </a:txBody>
                      <a:tcPr>
                        <a:lnB w="12700" cap="flat" cmpd="sng" algn="ctr">
                          <a:solidFill>
                            <a:schemeClr val="tx1"/>
                          </a:solidFill>
                          <a:prstDash val="solid"/>
                          <a:round/>
                          <a:headEnd type="none" w="med" len="med"/>
                          <a:tailEnd type="none" w="med" len="med"/>
                        </a:lnB>
                      </a:tcPr>
                    </a:tc>
                    <a:tc>
                      <a:txBody>
                        <a:bodyPr/>
                        <a:lstStyle/>
                        <a:p>
                          <a:pPr algn="ctr"/>
                          <a:r>
                            <a:rPr kumimoji="1" lang="en-US" altLang="ja-JP" sz="2000" i="1" dirty="0" smtClean="0">
                              <a:solidFill>
                                <a:srgbClr val="FF0000"/>
                              </a:solidFill>
                            </a:rPr>
                            <a:t>True</a:t>
                          </a:r>
                          <a:endParaRPr kumimoji="1" lang="ja-JP" altLang="en-US" sz="2000" i="1" dirty="0">
                            <a:solidFill>
                              <a:srgbClr val="FF0000"/>
                            </a:solidFill>
                          </a:endParaRPr>
                        </a:p>
                      </a:txBody>
                      <a:tcPr>
                        <a:lnB w="12700" cap="flat" cmpd="sng" algn="ctr">
                          <a:solidFill>
                            <a:schemeClr val="tx1"/>
                          </a:solidFill>
                          <a:prstDash val="solid"/>
                          <a:round/>
                          <a:headEnd type="none" w="med" len="med"/>
                          <a:tailEnd type="none" w="med" len="med"/>
                        </a:lnB>
                      </a:tcPr>
                    </a:tc>
                    <a:tc>
                      <a:txBody>
                        <a:bodyPr/>
                        <a:lstStyle/>
                        <a:p>
                          <a:pPr algn="ctr"/>
                          <a:r>
                            <a:rPr kumimoji="1" lang="en-US" altLang="ja-JP" sz="2000" i="1" dirty="0" smtClean="0">
                              <a:solidFill>
                                <a:srgbClr val="FF0000"/>
                              </a:solidFill>
                            </a:rPr>
                            <a:t>True</a:t>
                          </a:r>
                          <a:endParaRPr kumimoji="1" lang="ja-JP" altLang="en-US" sz="2000" i="1" dirty="0">
                            <a:solidFill>
                              <a:srgbClr val="FF0000"/>
                            </a:solidFill>
                          </a:endParaRPr>
                        </a:p>
                      </a:txBody>
                      <a:tcPr>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en-US" altLang="ja-JP" sz="2000" i="1" dirty="0" smtClean="0"/>
                            <a:t>False</a:t>
                          </a:r>
                          <a:endParaRPr kumimoji="1" lang="ja-JP" altLang="en-US" sz="2000" i="1" dirty="0"/>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mc:Choice>
        <mc:Fallback xmlns="">
          <p:graphicFrame>
            <p:nvGraphicFramePr>
              <p:cNvPr id="4" name="表 3"/>
              <p:cNvGraphicFramePr>
                <a:graphicFrameLocks noGrp="1"/>
              </p:cNvGraphicFramePr>
              <p:nvPr>
                <p:extLst>
                  <p:ext uri="{D42A27DB-BD31-4B8C-83A1-F6EECF244321}">
                    <p14:modId xmlns:p14="http://schemas.microsoft.com/office/powerpoint/2010/main" val="2595698973"/>
                  </p:ext>
                </p:extLst>
              </p:nvPr>
            </p:nvGraphicFramePr>
            <p:xfrm>
              <a:off x="1259632" y="3429000"/>
              <a:ext cx="6624857" cy="2722880"/>
            </p:xfrm>
            <a:graphic>
              <a:graphicData uri="http://schemas.openxmlformats.org/drawingml/2006/table">
                <a:tbl>
                  <a:tblPr bandRow="1">
                    <a:tableStyleId>{5C22544A-7EE6-4342-B048-85BDC9FD1C3A}</a:tableStyleId>
                  </a:tblPr>
                  <a:tblGrid>
                    <a:gridCol w="792000"/>
                    <a:gridCol w="792000"/>
                    <a:gridCol w="792000"/>
                    <a:gridCol w="792000"/>
                    <a:gridCol w="1224000"/>
                    <a:gridCol w="1008000"/>
                    <a:gridCol w="1224857"/>
                  </a:tblGrid>
                  <a:tr h="370840">
                    <a:tc gridSpan="7">
                      <a:txBody>
                        <a:bodyPr/>
                        <a:lstStyle/>
                        <a:p>
                          <a:pPr algn="ctr"/>
                          <a:r>
                            <a:rPr lang="ja-JP" altLang="en-US" sz="1600" b="0" dirty="0" smtClean="0">
                              <a:solidFill>
                                <a:schemeClr val="tx1"/>
                              </a:solidFill>
                            </a:rPr>
                            <a:t>真偽値表</a:t>
                          </a:r>
                          <a:endParaRPr lang="ja-JP" altLang="en-US" sz="1600" b="0" dirty="0">
                            <a:solidFill>
                              <a:schemeClr val="tx1"/>
                            </a:solidFill>
                          </a:endParaRPr>
                        </a:p>
                      </a:txBody>
                      <a:tcPr>
                        <a:lnB w="12700" cap="flat" cmpd="sng" algn="ctr">
                          <a:solidFill>
                            <a:schemeClr val="tx1"/>
                          </a:solidFill>
                          <a:prstDash val="solid"/>
                          <a:round/>
                          <a:headEnd type="none" w="med" len="med"/>
                          <a:tailEnd type="none" w="med" len="med"/>
                        </a:lnB>
                        <a:noFill/>
                      </a:tcPr>
                    </a:tc>
                    <a:tc hMerge="1">
                      <a:txBody>
                        <a:bodyPr/>
                        <a:lstStyle/>
                        <a:p>
                          <a:pPr/>
                          <a:endParaRPr lang="ja-JP" altLang="en-US" sz="2400" dirty="0"/>
                        </a:p>
                      </a:txBody>
                      <a:tcPr/>
                    </a:tc>
                    <a:tc hMerge="1">
                      <a:txBody>
                        <a:bodyPr/>
                        <a:lstStyle/>
                        <a:p>
                          <a:endParaRPr lang="ja-JP" altLang="en-US" sz="2400" dirty="0"/>
                        </a:p>
                      </a:txBody>
                      <a:tcPr/>
                    </a:tc>
                    <a:tc hMerge="1">
                      <a:txBody>
                        <a:bodyPr/>
                        <a:lstStyle/>
                        <a:p>
                          <a:endParaRPr kumimoji="1" lang="ja-JP" altLang="en-US"/>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en-US" sz="2400" dirty="0"/>
                        </a:p>
                      </a:txBody>
                      <a:tcPr/>
                    </a:tc>
                    <a:tc hMerge="1">
                      <a:txBody>
                        <a:bodyPr/>
                        <a:lstStyle/>
                        <a:p>
                          <a:endParaRPr lang="ja-JP" altLang="en-US" sz="2400" dirty="0"/>
                        </a:p>
                      </a:txBody>
                      <a:tcPr/>
                    </a:tc>
                    <a:tc hMerge="1">
                      <a:txBody>
                        <a:bodyPr/>
                        <a:lstStyle/>
                        <a:p>
                          <a:endParaRPr lang="ja-JP" altLang="en-US" sz="2400" dirty="0"/>
                        </a:p>
                      </a:txBody>
                      <a:tcPr/>
                    </a:tc>
                  </a:tr>
                  <a:tr h="370840">
                    <a:tc gridSpan="2">
                      <a:txBody>
                        <a:bodyPr/>
                        <a:lstStyle/>
                        <a:p>
                          <a:pPr algn="ctr"/>
                          <a:r>
                            <a:rPr lang="ja-JP" altLang="en-US" sz="1600" dirty="0" smtClean="0">
                              <a:solidFill>
                                <a:schemeClr val="bg1"/>
                              </a:solidFill>
                            </a:rPr>
                            <a:t>論理変数</a:t>
                          </a:r>
                          <a:endParaRPr lang="ja-JP" altLang="en-US" sz="1600" dirty="0">
                            <a:solidFill>
                              <a:schemeClr val="bg1"/>
                            </a:solidFill>
                          </a:endParaRP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pPr/>
                          <a:endParaRPr lang="ja-JP" altLang="en-US" sz="2400" dirty="0">
                            <a:solidFill>
                              <a:schemeClr val="bg1"/>
                            </a:solidFill>
                          </a:endParaRPr>
                        </a:p>
                      </a:txBody>
                      <a:tcPr>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gridSpan="4">
                      <a:txBody>
                        <a:bodyPr/>
                        <a:lstStyle/>
                        <a:p>
                          <a:pPr algn="ctr"/>
                          <a:r>
                            <a:rPr lang="ja-JP" altLang="en-US" sz="1600" dirty="0" smtClean="0">
                              <a:solidFill>
                                <a:schemeClr val="bg1"/>
                              </a:solidFill>
                            </a:rPr>
                            <a:t>節</a:t>
                          </a:r>
                          <a:endParaRPr lang="ja-JP" altLang="en-US" sz="1600" dirty="0">
                            <a:solidFill>
                              <a:schemeClr val="bg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endParaRPr kumimoji="1" lang="ja-JP" altLang="en-US"/>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en-US" sz="2400" dirty="0">
                            <a:solidFill>
                              <a:schemeClr val="bg1"/>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lang="ja-JP" altLang="en-US" sz="2400" dirty="0">
                            <a:solidFill>
                              <a:schemeClr val="bg1"/>
                            </a:solidFill>
                          </a:endParaRPr>
                        </a:p>
                      </a:txBody>
                      <a:tcPr>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ja-JP" altLang="en-US" sz="1600" dirty="0" smtClean="0">
                              <a:solidFill>
                                <a:schemeClr val="bg1"/>
                              </a:solidFill>
                            </a:rPr>
                            <a:t>命題論理式</a:t>
                          </a:r>
                          <a:endParaRPr lang="ja-JP" altLang="en-US" sz="1600" dirty="0">
                            <a:solidFill>
                              <a:schemeClr val="bg1"/>
                            </a:solidFill>
                          </a:endParaRP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r>
                  <a:tr h="396240">
                    <a:tc>
                      <a:txBody>
                        <a:bodyPr/>
                        <a:lstStyle/>
                        <a:p>
                          <a:endParaRPr lang="ja-JP"/>
                        </a:p>
                      </a:txBody>
                      <a:tcPr>
                        <a:lnL w="12700" cap="flat" cmpd="sng" algn="ctr">
                          <a:solidFill>
                            <a:schemeClr val="tx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1">
                          <a:blip r:embed="rId4"/>
                          <a:stretch>
                            <a:fillRect l="-769" t="-192308" r="-736154" b="-427692"/>
                          </a:stretch>
                        </a:blipFill>
                      </a:tcPr>
                    </a:tc>
                    <a:tc>
                      <a:txBody>
                        <a:bodyPr/>
                        <a:lstStyle/>
                        <a:p>
                          <a:endParaRPr lang="ja-JP"/>
                        </a:p>
                      </a:txBody>
                      <a:tcPr>
                        <a:lnR w="381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1">
                          <a:blip r:embed="rId4"/>
                          <a:stretch>
                            <a:fillRect l="-100769" t="-192308" r="-636154" b="-427692"/>
                          </a:stretch>
                        </a:blipFill>
                      </a:tcPr>
                    </a:tc>
                    <a:tc>
                      <a:txBody>
                        <a:bodyPr/>
                        <a:lstStyle/>
                        <a:p>
                          <a:endParaRPr lang="ja-JP"/>
                        </a:p>
                      </a:txBody>
                      <a:tcPr>
                        <a:lnL w="38100" cap="flat" cmpd="sng" algn="ctr">
                          <a:solidFill>
                            <a:schemeClr val="tx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1">
                          <a:blip r:embed="rId4"/>
                          <a:stretch>
                            <a:fillRect l="-202326" t="-192308" r="-541085" b="-427692"/>
                          </a:stretch>
                        </a:blipFill>
                      </a:tcPr>
                    </a:tc>
                    <a:tc>
                      <a:txBody>
                        <a:bodyPr/>
                        <a:lstStyle/>
                        <a:p>
                          <a:endParaRPr lang="ja-JP"/>
                        </a:p>
                      </a:txBody>
                      <a:tcP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1">
                          <a:blip r:embed="rId4"/>
                          <a:stretch>
                            <a:fillRect l="-300000" t="-192308" r="-436923" b="-427692"/>
                          </a:stretch>
                        </a:blipFill>
                      </a:tcPr>
                    </a:tc>
                    <a:tc>
                      <a:txBody>
                        <a:bodyPr/>
                        <a:lstStyle/>
                        <a:p>
                          <a:endParaRPr lang="ja-JP"/>
                        </a:p>
                      </a:txBody>
                      <a:tcP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1">
                          <a:blip r:embed="rId4"/>
                          <a:stretch>
                            <a:fillRect l="-258706" t="-192308" r="-182587" b="-427692"/>
                          </a:stretch>
                        </a:blipFill>
                      </a:tcPr>
                    </a:tc>
                    <a:tc>
                      <a:txBody>
                        <a:bodyPr/>
                        <a:lstStyle/>
                        <a:p>
                          <a:endParaRPr lang="ja-JP"/>
                        </a:p>
                      </a:txBody>
                      <a:tcPr>
                        <a:lnR w="381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1">
                          <a:blip r:embed="rId4"/>
                          <a:stretch>
                            <a:fillRect l="-436970" t="-192308" r="-122424" b="-427692"/>
                          </a:stretch>
                        </a:blipFill>
                      </a:tcPr>
                    </a:tc>
                    <a:tc>
                      <a:txBody>
                        <a:bodyPr/>
                        <a:lstStyle/>
                        <a:p>
                          <a:endParaRPr lang="ja-JP"/>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1">
                          <a:blip r:embed="rId4"/>
                          <a:stretch>
                            <a:fillRect l="-440796" t="-192308" r="-498" b="-427692"/>
                          </a:stretch>
                        </a:blipFill>
                      </a:tcPr>
                    </a:tc>
                  </a:tr>
                  <a:tr h="396240">
                    <a:tc>
                      <a:txBody>
                        <a:bodyPr/>
                        <a:lstStyle/>
                        <a:p>
                          <a:pPr algn="ctr"/>
                          <a:r>
                            <a:rPr kumimoji="1" lang="en-US" altLang="ja-JP" sz="2000" i="1" dirty="0" smtClean="0"/>
                            <a:t>False</a:t>
                          </a:r>
                          <a:endParaRPr kumimoji="1" lang="ja-JP" altLang="en-US" sz="2000" i="1"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kumimoji="1" lang="en-US" altLang="ja-JP" sz="2000" i="1" dirty="0" smtClean="0"/>
                            <a:t>False</a:t>
                          </a:r>
                          <a:endParaRPr kumimoji="1" lang="ja-JP" altLang="en-US" sz="2000" i="1" dirty="0"/>
                        </a:p>
                      </a:txBody>
                      <a:tcPr>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en-US" altLang="ja-JP" sz="2000" i="1" dirty="0" smtClean="0">
                              <a:solidFill>
                                <a:srgbClr val="FF0000"/>
                              </a:solidFill>
                            </a:rPr>
                            <a:t>True</a:t>
                          </a:r>
                          <a:endParaRPr kumimoji="1" lang="ja-JP" altLang="en-US" sz="2000" i="1" dirty="0">
                            <a:solidFill>
                              <a:srgbClr val="FF0000"/>
                            </a:solidFill>
                          </a:endParaRPr>
                        </a:p>
                      </a:txBody>
                      <a:tcPr>
                        <a:lnL w="381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kumimoji="1" lang="en-US" altLang="ja-JP" sz="2000" i="1" dirty="0" smtClean="0"/>
                            <a:t>False</a:t>
                          </a:r>
                          <a:endParaRPr kumimoji="1" lang="ja-JP" altLang="en-US" sz="2000" i="1" dirty="0"/>
                        </a:p>
                      </a:txBody>
                      <a:tcPr>
                        <a:lnT w="12700" cap="flat" cmpd="sng" algn="ctr">
                          <a:solidFill>
                            <a:schemeClr val="tx1"/>
                          </a:solidFill>
                          <a:prstDash val="solid"/>
                          <a:round/>
                          <a:headEnd type="none" w="med" len="med"/>
                          <a:tailEnd type="none" w="med" len="med"/>
                        </a:lnT>
                      </a:tcPr>
                    </a:tc>
                    <a:tc>
                      <a:txBody>
                        <a:bodyPr/>
                        <a:lstStyle/>
                        <a:p>
                          <a:pPr algn="ctr"/>
                          <a:r>
                            <a:rPr kumimoji="1" lang="en-US" altLang="ja-JP" sz="2000" i="1" dirty="0" smtClean="0">
                              <a:solidFill>
                                <a:srgbClr val="FF0000"/>
                              </a:solidFill>
                            </a:rPr>
                            <a:t>True</a:t>
                          </a:r>
                          <a:endParaRPr kumimoji="1" lang="ja-JP" altLang="en-US" sz="2000" i="1" dirty="0">
                            <a:solidFill>
                              <a:srgbClr val="FF0000"/>
                            </a:solidFill>
                          </a:endParaRPr>
                        </a:p>
                      </a:txBody>
                      <a:tcPr>
                        <a:lnT w="12700" cap="flat" cmpd="sng" algn="ctr">
                          <a:solidFill>
                            <a:schemeClr val="tx1"/>
                          </a:solidFill>
                          <a:prstDash val="solid"/>
                          <a:round/>
                          <a:headEnd type="none" w="med" len="med"/>
                          <a:tailEnd type="none" w="med" len="med"/>
                        </a:lnT>
                      </a:tcPr>
                    </a:tc>
                    <a:tc>
                      <a:txBody>
                        <a:bodyPr/>
                        <a:lstStyle/>
                        <a:p>
                          <a:pPr algn="ctr"/>
                          <a:r>
                            <a:rPr kumimoji="1" lang="en-US" altLang="ja-JP" sz="2000" i="1" dirty="0" smtClean="0"/>
                            <a:t>False</a:t>
                          </a:r>
                          <a:endParaRPr kumimoji="1" lang="ja-JP" altLang="en-US" sz="2000" i="1" dirty="0"/>
                        </a:p>
                      </a:txBody>
                      <a:tcPr>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en-US" altLang="ja-JP" sz="2000" i="1" dirty="0" smtClean="0"/>
                            <a:t>False</a:t>
                          </a:r>
                          <a:endParaRPr kumimoji="1" lang="ja-JP" altLang="en-US" sz="2000" i="1" dirty="0"/>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96240">
                    <a:tc>
                      <a:txBody>
                        <a:bodyPr/>
                        <a:lstStyle/>
                        <a:p>
                          <a:pPr algn="ctr"/>
                          <a:r>
                            <a:rPr kumimoji="1" lang="en-US" altLang="ja-JP" sz="2000" i="1" dirty="0" smtClean="0"/>
                            <a:t>False</a:t>
                          </a:r>
                          <a:endParaRPr kumimoji="1" lang="ja-JP" altLang="en-US" sz="2000" i="1" dirty="0"/>
                        </a:p>
                      </a:txBody>
                      <a:tcPr>
                        <a:lnL w="12700" cap="flat" cmpd="sng" algn="ctr">
                          <a:solidFill>
                            <a:schemeClr val="tx1"/>
                          </a:solidFill>
                          <a:prstDash val="solid"/>
                          <a:round/>
                          <a:headEnd type="none" w="med" len="med"/>
                          <a:tailEnd type="none" w="med" len="med"/>
                        </a:lnL>
                      </a:tcPr>
                    </a:tc>
                    <a:tc>
                      <a:txBody>
                        <a:bodyPr/>
                        <a:lstStyle/>
                        <a:p>
                          <a:pPr algn="ctr"/>
                          <a:r>
                            <a:rPr kumimoji="1" lang="en-US" altLang="ja-JP" sz="2000" i="1" dirty="0" smtClean="0">
                              <a:solidFill>
                                <a:srgbClr val="FF0000"/>
                              </a:solidFill>
                            </a:rPr>
                            <a:t>True</a:t>
                          </a:r>
                          <a:endParaRPr kumimoji="1" lang="ja-JP" altLang="en-US" sz="2000" i="1" dirty="0">
                            <a:solidFill>
                              <a:srgbClr val="FF0000"/>
                            </a:solidFill>
                          </a:endParaRPr>
                        </a:p>
                      </a:txBody>
                      <a:tcPr>
                        <a:lnR w="38100" cap="flat" cmpd="sng" algn="ctr">
                          <a:solidFill>
                            <a:schemeClr val="tx1"/>
                          </a:solidFill>
                          <a:prstDash val="solid"/>
                          <a:round/>
                          <a:headEnd type="none" w="med" len="med"/>
                          <a:tailEnd type="none" w="med" len="med"/>
                        </a:lnR>
                      </a:tcPr>
                    </a:tc>
                    <a:tc>
                      <a:txBody>
                        <a:bodyPr/>
                        <a:lstStyle/>
                        <a:p>
                          <a:pPr algn="ctr"/>
                          <a:r>
                            <a:rPr kumimoji="1" lang="en-US" altLang="ja-JP" sz="2000" i="1" dirty="0" smtClean="0">
                              <a:solidFill>
                                <a:srgbClr val="FF0000"/>
                              </a:solidFill>
                            </a:rPr>
                            <a:t>True</a:t>
                          </a:r>
                          <a:endParaRPr kumimoji="1" lang="ja-JP" altLang="en-US" sz="2000" i="1" dirty="0">
                            <a:solidFill>
                              <a:srgbClr val="FF0000"/>
                            </a:solidFill>
                          </a:endParaRPr>
                        </a:p>
                      </a:txBody>
                      <a:tcPr>
                        <a:lnL w="38100" cap="flat" cmpd="sng" algn="ctr">
                          <a:solidFill>
                            <a:schemeClr val="tx1"/>
                          </a:solidFill>
                          <a:prstDash val="solid"/>
                          <a:round/>
                          <a:headEnd type="none" w="med" len="med"/>
                          <a:tailEnd type="none" w="med" len="med"/>
                        </a:lnL>
                      </a:tcPr>
                    </a:tc>
                    <a:tc>
                      <a:txBody>
                        <a:bodyPr/>
                        <a:lstStyle/>
                        <a:p>
                          <a:pPr algn="ctr"/>
                          <a:r>
                            <a:rPr kumimoji="1" lang="en-US" altLang="ja-JP" sz="2000" i="1" dirty="0" smtClean="0">
                              <a:solidFill>
                                <a:srgbClr val="FF0000"/>
                              </a:solidFill>
                            </a:rPr>
                            <a:t>True</a:t>
                          </a:r>
                          <a:endParaRPr kumimoji="1" lang="ja-JP" altLang="en-US" sz="2000" i="1" dirty="0">
                            <a:solidFill>
                              <a:srgbClr val="FF0000"/>
                            </a:solidFill>
                          </a:endParaRPr>
                        </a:p>
                      </a:txBody>
                      <a:tcPr/>
                    </a:tc>
                    <a:tc>
                      <a:txBody>
                        <a:bodyPr/>
                        <a:lstStyle/>
                        <a:p>
                          <a:pPr algn="ctr"/>
                          <a:r>
                            <a:rPr kumimoji="1" lang="en-US" altLang="ja-JP" sz="2000" i="1" dirty="0" smtClean="0"/>
                            <a:t>False</a:t>
                          </a:r>
                          <a:endParaRPr kumimoji="1" lang="ja-JP" altLang="en-US" sz="2000" i="1" dirty="0"/>
                        </a:p>
                      </a:txBody>
                      <a:tcPr/>
                    </a:tc>
                    <a:tc>
                      <a:txBody>
                        <a:bodyPr/>
                        <a:lstStyle/>
                        <a:p>
                          <a:pPr algn="ctr"/>
                          <a:r>
                            <a:rPr kumimoji="1" lang="en-US" altLang="ja-JP" sz="2000" i="1" dirty="0" smtClean="0">
                              <a:solidFill>
                                <a:srgbClr val="FF0000"/>
                              </a:solidFill>
                            </a:rPr>
                            <a:t>True</a:t>
                          </a:r>
                          <a:endParaRPr kumimoji="1" lang="ja-JP" altLang="en-US" sz="2000" i="1" dirty="0">
                            <a:solidFill>
                              <a:srgbClr val="FF0000"/>
                            </a:solidFill>
                          </a:endParaRPr>
                        </a:p>
                      </a:txBody>
                      <a:tcPr>
                        <a:lnR w="38100" cap="flat" cmpd="sng" algn="ctr">
                          <a:solidFill>
                            <a:schemeClr val="tx1"/>
                          </a:solidFill>
                          <a:prstDash val="solid"/>
                          <a:round/>
                          <a:headEnd type="none" w="med" len="med"/>
                          <a:tailEnd type="none" w="med" len="med"/>
                        </a:lnR>
                      </a:tcPr>
                    </a:tc>
                    <a:tc>
                      <a:txBody>
                        <a:bodyPr/>
                        <a:lstStyle/>
                        <a:p>
                          <a:pPr algn="ctr"/>
                          <a:r>
                            <a:rPr kumimoji="1" lang="en-US" altLang="ja-JP" sz="2000" i="1" dirty="0" smtClean="0"/>
                            <a:t>False</a:t>
                          </a:r>
                          <a:endParaRPr kumimoji="1" lang="ja-JP" altLang="en-US" sz="2000" i="1" dirty="0"/>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396240">
                    <a:tc>
                      <a:txBody>
                        <a:bodyPr/>
                        <a:lstStyle/>
                        <a:p>
                          <a:pPr algn="ctr"/>
                          <a:r>
                            <a:rPr kumimoji="1" lang="en-US" altLang="ja-JP" sz="2000" i="1" dirty="0" smtClean="0">
                              <a:solidFill>
                                <a:srgbClr val="FF0000"/>
                              </a:solidFill>
                            </a:rPr>
                            <a:t>True</a:t>
                          </a:r>
                          <a:endParaRPr kumimoji="1" lang="ja-JP" altLang="en-US" sz="2000" i="1" dirty="0">
                            <a:solidFill>
                              <a:srgbClr val="FF0000"/>
                            </a:solidFill>
                          </a:endParaRPr>
                        </a:p>
                      </a:txBody>
                      <a:tcPr>
                        <a:lnL w="12700" cap="flat" cmpd="sng" algn="ctr">
                          <a:solidFill>
                            <a:schemeClr val="tx1"/>
                          </a:solidFill>
                          <a:prstDash val="solid"/>
                          <a:round/>
                          <a:headEnd type="none" w="med" len="med"/>
                          <a:tailEnd type="none" w="med" len="med"/>
                        </a:lnL>
                      </a:tcPr>
                    </a:tc>
                    <a:tc>
                      <a:txBody>
                        <a:bodyPr/>
                        <a:lstStyle/>
                        <a:p>
                          <a:pPr algn="ctr"/>
                          <a:r>
                            <a:rPr kumimoji="1" lang="en-US" altLang="ja-JP" sz="2000" i="1" dirty="0" smtClean="0"/>
                            <a:t>False</a:t>
                          </a:r>
                          <a:endParaRPr kumimoji="1" lang="ja-JP" altLang="en-US" sz="2000" i="1" dirty="0"/>
                        </a:p>
                      </a:txBody>
                      <a:tcPr>
                        <a:lnR w="38100" cap="flat" cmpd="sng" algn="ctr">
                          <a:solidFill>
                            <a:schemeClr val="tx1"/>
                          </a:solidFill>
                          <a:prstDash val="solid"/>
                          <a:round/>
                          <a:headEnd type="none" w="med" len="med"/>
                          <a:tailEnd type="none" w="med" len="med"/>
                        </a:lnR>
                      </a:tcPr>
                    </a:tc>
                    <a:tc>
                      <a:txBody>
                        <a:bodyPr/>
                        <a:lstStyle/>
                        <a:p>
                          <a:pPr algn="ctr"/>
                          <a:r>
                            <a:rPr kumimoji="1" lang="en-US" altLang="ja-JP" sz="2000" i="1" dirty="0" smtClean="0"/>
                            <a:t>False</a:t>
                          </a:r>
                          <a:endParaRPr kumimoji="1" lang="ja-JP" altLang="en-US" sz="2000" i="1" dirty="0"/>
                        </a:p>
                      </a:txBody>
                      <a:tcPr>
                        <a:lnL w="38100" cap="flat" cmpd="sng" algn="ctr">
                          <a:solidFill>
                            <a:schemeClr val="tx1"/>
                          </a:solidFill>
                          <a:prstDash val="solid"/>
                          <a:round/>
                          <a:headEnd type="none" w="med" len="med"/>
                          <a:tailEnd type="none" w="med" len="med"/>
                        </a:lnL>
                      </a:tcPr>
                    </a:tc>
                    <a:tc>
                      <a:txBody>
                        <a:bodyPr/>
                        <a:lstStyle/>
                        <a:p>
                          <a:pPr algn="ctr"/>
                          <a:r>
                            <a:rPr kumimoji="1" lang="en-US" altLang="ja-JP" sz="2000" i="1" dirty="0" smtClean="0"/>
                            <a:t>False</a:t>
                          </a:r>
                          <a:endParaRPr kumimoji="1" lang="ja-JP" altLang="en-US" sz="2000" i="1" dirty="0"/>
                        </a:p>
                      </a:txBody>
                      <a:tcPr/>
                    </a:tc>
                    <a:tc>
                      <a:txBody>
                        <a:bodyPr/>
                        <a:lstStyle/>
                        <a:p>
                          <a:pPr algn="ctr"/>
                          <a:r>
                            <a:rPr kumimoji="1" lang="en-US" altLang="ja-JP" sz="2000" i="1" dirty="0" smtClean="0">
                              <a:solidFill>
                                <a:srgbClr val="FF0000"/>
                              </a:solidFill>
                            </a:rPr>
                            <a:t>True</a:t>
                          </a:r>
                          <a:endParaRPr kumimoji="1" lang="ja-JP" altLang="en-US" sz="2000" i="1" dirty="0">
                            <a:solidFill>
                              <a:srgbClr val="FF0000"/>
                            </a:solidFill>
                          </a:endParaRPr>
                        </a:p>
                      </a:txBody>
                      <a:tcPr/>
                    </a:tc>
                    <a:tc>
                      <a:txBody>
                        <a:bodyPr/>
                        <a:lstStyle/>
                        <a:p>
                          <a:pPr algn="ctr"/>
                          <a:r>
                            <a:rPr kumimoji="1" lang="en-US" altLang="ja-JP" sz="2000" i="1" dirty="0" smtClean="0">
                              <a:solidFill>
                                <a:srgbClr val="FF0000"/>
                              </a:solidFill>
                            </a:rPr>
                            <a:t>True</a:t>
                          </a:r>
                          <a:endParaRPr kumimoji="1" lang="ja-JP" altLang="en-US" sz="2000" i="1" dirty="0">
                            <a:solidFill>
                              <a:srgbClr val="FF0000"/>
                            </a:solidFill>
                          </a:endParaRPr>
                        </a:p>
                      </a:txBody>
                      <a:tcPr>
                        <a:lnR w="38100" cap="flat" cmpd="sng" algn="ctr">
                          <a:solidFill>
                            <a:schemeClr val="tx1"/>
                          </a:solidFill>
                          <a:prstDash val="solid"/>
                          <a:round/>
                          <a:headEnd type="none" w="med" len="med"/>
                          <a:tailEnd type="none" w="med" len="med"/>
                        </a:lnR>
                      </a:tcPr>
                    </a:tc>
                    <a:tc>
                      <a:txBody>
                        <a:bodyPr/>
                        <a:lstStyle/>
                        <a:p>
                          <a:pPr algn="ctr"/>
                          <a:r>
                            <a:rPr kumimoji="1" lang="en-US" altLang="ja-JP" sz="2000" i="1" dirty="0" smtClean="0"/>
                            <a:t>False</a:t>
                          </a:r>
                          <a:endParaRPr kumimoji="1" lang="ja-JP" altLang="en-US" sz="2000" i="1" dirty="0"/>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396240">
                    <a:tc>
                      <a:txBody>
                        <a:bodyPr/>
                        <a:lstStyle/>
                        <a:p>
                          <a:pPr algn="ctr"/>
                          <a:r>
                            <a:rPr kumimoji="1" lang="en-US" altLang="ja-JP" sz="2000" i="1" dirty="0" smtClean="0">
                              <a:solidFill>
                                <a:srgbClr val="FF0000"/>
                              </a:solidFill>
                            </a:rPr>
                            <a:t>True</a:t>
                          </a:r>
                          <a:endParaRPr kumimoji="1" lang="ja-JP" altLang="en-US" sz="2000" i="1" dirty="0">
                            <a:solidFill>
                              <a:srgbClr val="FF0000"/>
                            </a:solidFill>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kumimoji="1" lang="en-US" altLang="ja-JP" sz="2000" i="1" dirty="0" smtClean="0">
                              <a:solidFill>
                                <a:srgbClr val="FF0000"/>
                              </a:solidFill>
                            </a:rPr>
                            <a:t>True</a:t>
                          </a:r>
                          <a:endParaRPr kumimoji="1" lang="ja-JP" altLang="en-US" sz="2000" i="1" dirty="0">
                            <a:solidFill>
                              <a:srgbClr val="FF0000"/>
                            </a:solidFill>
                          </a:endParaRPr>
                        </a:p>
                      </a:txBody>
                      <a:tcPr>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en-US" altLang="ja-JP" sz="2000" i="1" dirty="0" smtClean="0"/>
                            <a:t>False</a:t>
                          </a:r>
                          <a:endParaRPr kumimoji="1" lang="ja-JP" altLang="en-US" sz="2000" i="1" dirty="0"/>
                        </a:p>
                      </a:txBody>
                      <a:tcPr>
                        <a:lnL w="381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kumimoji="1" lang="en-US" altLang="ja-JP" sz="2000" i="1" dirty="0" smtClean="0">
                              <a:solidFill>
                                <a:srgbClr val="FF0000"/>
                              </a:solidFill>
                            </a:rPr>
                            <a:t>True</a:t>
                          </a:r>
                          <a:endParaRPr kumimoji="1" lang="ja-JP" altLang="en-US" sz="2000" i="1" dirty="0">
                            <a:solidFill>
                              <a:srgbClr val="FF0000"/>
                            </a:solidFill>
                          </a:endParaRPr>
                        </a:p>
                      </a:txBody>
                      <a:tcPr>
                        <a:lnB w="12700" cap="flat" cmpd="sng" algn="ctr">
                          <a:solidFill>
                            <a:schemeClr val="tx1"/>
                          </a:solidFill>
                          <a:prstDash val="solid"/>
                          <a:round/>
                          <a:headEnd type="none" w="med" len="med"/>
                          <a:tailEnd type="none" w="med" len="med"/>
                        </a:lnB>
                      </a:tcPr>
                    </a:tc>
                    <a:tc>
                      <a:txBody>
                        <a:bodyPr/>
                        <a:lstStyle/>
                        <a:p>
                          <a:pPr algn="ctr"/>
                          <a:r>
                            <a:rPr kumimoji="1" lang="en-US" altLang="ja-JP" sz="2000" i="1" dirty="0" smtClean="0">
                              <a:solidFill>
                                <a:srgbClr val="FF0000"/>
                              </a:solidFill>
                            </a:rPr>
                            <a:t>True</a:t>
                          </a:r>
                          <a:endParaRPr kumimoji="1" lang="ja-JP" altLang="en-US" sz="2000" i="1" dirty="0">
                            <a:solidFill>
                              <a:srgbClr val="FF0000"/>
                            </a:solidFill>
                          </a:endParaRPr>
                        </a:p>
                      </a:txBody>
                      <a:tcPr>
                        <a:lnB w="12700" cap="flat" cmpd="sng" algn="ctr">
                          <a:solidFill>
                            <a:schemeClr val="tx1"/>
                          </a:solidFill>
                          <a:prstDash val="solid"/>
                          <a:round/>
                          <a:headEnd type="none" w="med" len="med"/>
                          <a:tailEnd type="none" w="med" len="med"/>
                        </a:lnB>
                      </a:tcPr>
                    </a:tc>
                    <a:tc>
                      <a:txBody>
                        <a:bodyPr/>
                        <a:lstStyle/>
                        <a:p>
                          <a:pPr algn="ctr"/>
                          <a:r>
                            <a:rPr kumimoji="1" lang="en-US" altLang="ja-JP" sz="2000" i="1" dirty="0" smtClean="0">
                              <a:solidFill>
                                <a:srgbClr val="FF0000"/>
                              </a:solidFill>
                            </a:rPr>
                            <a:t>True</a:t>
                          </a:r>
                          <a:endParaRPr kumimoji="1" lang="ja-JP" altLang="en-US" sz="2000" i="1" dirty="0">
                            <a:solidFill>
                              <a:srgbClr val="FF0000"/>
                            </a:solidFill>
                          </a:endParaRPr>
                        </a:p>
                      </a:txBody>
                      <a:tcPr>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en-US" altLang="ja-JP" sz="2000" i="1" dirty="0" smtClean="0"/>
                            <a:t>False</a:t>
                          </a:r>
                          <a:endParaRPr kumimoji="1" lang="ja-JP" altLang="en-US" sz="2000" i="1" dirty="0"/>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mc:Fallback>
      </mc:AlternateContent>
      <p:graphicFrame>
        <p:nvGraphicFramePr>
          <p:cNvPr id="8" name="オブジェクト 7"/>
          <p:cNvGraphicFramePr>
            <a:graphicFrameLocks noChangeAspect="1"/>
          </p:cNvGraphicFramePr>
          <p:nvPr>
            <p:extLst>
              <p:ext uri="{D42A27DB-BD31-4B8C-83A1-F6EECF244321}">
                <p14:modId xmlns:p14="http://schemas.microsoft.com/office/powerpoint/2010/main" val="2270449093"/>
              </p:ext>
            </p:extLst>
          </p:nvPr>
        </p:nvGraphicFramePr>
        <p:xfrm>
          <a:off x="2109788" y="2924175"/>
          <a:ext cx="5041900" cy="468313"/>
        </p:xfrm>
        <a:graphic>
          <a:graphicData uri="http://schemas.openxmlformats.org/presentationml/2006/ole">
            <mc:AlternateContent xmlns:mc="http://schemas.openxmlformats.org/markup-compatibility/2006">
              <mc:Choice xmlns:v="urn:schemas-microsoft-com:vml" Requires="v">
                <p:oleObj spid="_x0000_s2164" name="数式" r:id="rId5" imgW="2336760" imgH="215640" progId="Equation.3">
                  <p:embed/>
                </p:oleObj>
              </mc:Choice>
              <mc:Fallback>
                <p:oleObj name="数式" r:id="rId5" imgW="2336760" imgH="215640" progId="Equation.3">
                  <p:embed/>
                  <p:pic>
                    <p:nvPicPr>
                      <p:cNvPr id="0" name="オブジェクト 14"/>
                      <p:cNvPicPr>
                        <a:picLocks noChangeAspect="1" noChangeArrowheads="1"/>
                      </p:cNvPicPr>
                      <p:nvPr/>
                    </p:nvPicPr>
                    <p:blipFill>
                      <a:blip r:embed="rId6"/>
                      <a:srcRect/>
                      <a:stretch>
                        <a:fillRect/>
                      </a:stretch>
                    </p:blipFill>
                    <p:spPr bwMode="auto">
                      <a:xfrm>
                        <a:off x="2109788" y="2924175"/>
                        <a:ext cx="5041900" cy="468313"/>
                      </a:xfrm>
                      <a:prstGeom prst="rect">
                        <a:avLst/>
                      </a:prstGeom>
                      <a:noFill/>
                      <a:ln>
                        <a:noFill/>
                      </a:ln>
                    </p:spPr>
                  </p:pic>
                </p:oleObj>
              </mc:Fallback>
            </mc:AlternateContent>
          </a:graphicData>
        </a:graphic>
      </p:graphicFrame>
      <p:sp>
        <p:nvSpPr>
          <p:cNvPr id="24" name="テキスト ボックス 23"/>
          <p:cNvSpPr txBox="1"/>
          <p:nvPr/>
        </p:nvSpPr>
        <p:spPr>
          <a:xfrm>
            <a:off x="879706" y="6228020"/>
            <a:ext cx="7502438" cy="369332"/>
          </a:xfrm>
          <a:prstGeom prst="rect">
            <a:avLst/>
          </a:prstGeom>
          <a:noFill/>
        </p:spPr>
        <p:txBody>
          <a:bodyPr wrap="none" rtlCol="0">
            <a:spAutoFit/>
          </a:bodyPr>
          <a:lstStyle/>
          <a:p>
            <a:r>
              <a:rPr lang="el-GR" altLang="ja-JP" i="1" dirty="0"/>
              <a:t>φ</a:t>
            </a:r>
            <a:r>
              <a:rPr lang="en-US" altLang="ja-JP" dirty="0"/>
              <a:t> </a:t>
            </a:r>
            <a:r>
              <a:rPr lang="ja-JP" altLang="en-US" dirty="0"/>
              <a:t>を</a:t>
            </a:r>
            <a:r>
              <a:rPr lang="ja-JP" altLang="en-US" dirty="0">
                <a:solidFill>
                  <a:srgbClr val="FF0000"/>
                </a:solidFill>
              </a:rPr>
              <a:t>真</a:t>
            </a:r>
            <a:r>
              <a:rPr lang="ja-JP" altLang="en-US" dirty="0"/>
              <a:t>とするような論理変数の割当ては存在しない → </a:t>
            </a:r>
            <a:r>
              <a:rPr lang="ja-JP" altLang="en-US" u="sng" dirty="0"/>
              <a:t>充足不可能（</a:t>
            </a:r>
            <a:r>
              <a:rPr lang="en-US" altLang="ja-JP" u="sng" dirty="0"/>
              <a:t>UNSAT</a:t>
            </a:r>
            <a:r>
              <a:rPr lang="ja-JP" altLang="en-US" u="sng" dirty="0"/>
              <a:t>）</a:t>
            </a:r>
          </a:p>
        </p:txBody>
      </p:sp>
    </p:spTree>
    <p:extLst>
      <p:ext uri="{BB962C8B-B14F-4D97-AF65-F5344CB8AC3E}">
        <p14:creationId xmlns:p14="http://schemas.microsoft.com/office/powerpoint/2010/main" val="2624724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テーマ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テーマ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3556</TotalTime>
  <Words>3050</Words>
  <Application>Microsoft Office PowerPoint</Application>
  <PresentationFormat>画面に合わせる (4:3)</PresentationFormat>
  <Paragraphs>488</Paragraphs>
  <Slides>41</Slides>
  <Notes>27</Notes>
  <HiddenSlides>0</HiddenSlides>
  <MMClips>0</MMClips>
  <ScaleCrop>false</ScaleCrop>
  <HeadingPairs>
    <vt:vector size="6" baseType="variant">
      <vt:variant>
        <vt:lpstr>テーマ</vt:lpstr>
      </vt:variant>
      <vt:variant>
        <vt:i4>1</vt:i4>
      </vt:variant>
      <vt:variant>
        <vt:lpstr>埋め込まれた OLE サーバー</vt:lpstr>
      </vt:variant>
      <vt:variant>
        <vt:i4>2</vt:i4>
      </vt:variant>
      <vt:variant>
        <vt:lpstr>スライド タイトル</vt:lpstr>
      </vt:variant>
      <vt:variant>
        <vt:i4>41</vt:i4>
      </vt:variant>
    </vt:vector>
  </HeadingPairs>
  <TitlesOfParts>
    <vt:vector size="44" baseType="lpstr">
      <vt:lpstr>Default Theme</vt:lpstr>
      <vt:lpstr>数式</vt:lpstr>
      <vt:lpstr>Microsoft 数式 3.0</vt:lpstr>
      <vt:lpstr>Multi-MaxSATを拡張した Weighted Partial Max-SAT Solver </vt:lpstr>
      <vt:lpstr>目次</vt:lpstr>
      <vt:lpstr>目次</vt:lpstr>
      <vt:lpstr>研究の背景と目的</vt:lpstr>
      <vt:lpstr>研究の背景と目的</vt:lpstr>
      <vt:lpstr>研究の背景と目的</vt:lpstr>
      <vt:lpstr>目次</vt:lpstr>
      <vt:lpstr>充足可能性判定問題（SAT問題）</vt:lpstr>
      <vt:lpstr>充足可能性判定問題（SAT問題）</vt:lpstr>
      <vt:lpstr>目次</vt:lpstr>
      <vt:lpstr>最大充足化問題（Max-SAT問題）</vt:lpstr>
      <vt:lpstr>目次</vt:lpstr>
      <vt:lpstr>Multi-MaxSAT</vt:lpstr>
      <vt:lpstr>Multi-MaxSAT</vt:lpstr>
      <vt:lpstr>Multi-MaxSAT</vt:lpstr>
      <vt:lpstr>Multi-MaxSAT</vt:lpstr>
      <vt:lpstr>Multi-MaxSAT</vt:lpstr>
      <vt:lpstr>Multi-MaxSAT</vt:lpstr>
      <vt:lpstr>Multi-MaxSAT</vt:lpstr>
      <vt:lpstr>Multi-MaxSAT</vt:lpstr>
      <vt:lpstr>Multi-MaxSAT</vt:lpstr>
      <vt:lpstr>Multi-MaxSAT</vt:lpstr>
      <vt:lpstr>Multi-MaxSAT</vt:lpstr>
      <vt:lpstr>Multi-MaxSAT</vt:lpstr>
      <vt:lpstr>Multi-MaxSAT</vt:lpstr>
      <vt:lpstr>Multi-MaxSAT</vt:lpstr>
      <vt:lpstr>Multi-MaxSAT</vt:lpstr>
      <vt:lpstr>目次</vt:lpstr>
      <vt:lpstr>実験</vt:lpstr>
      <vt:lpstr>実験</vt:lpstr>
      <vt:lpstr>実験</vt:lpstr>
      <vt:lpstr>実験</vt:lpstr>
      <vt:lpstr>実験</vt:lpstr>
      <vt:lpstr>実験</vt:lpstr>
      <vt:lpstr>目次</vt:lpstr>
      <vt:lpstr>既知の問題</vt:lpstr>
      <vt:lpstr>既知の問題</vt:lpstr>
      <vt:lpstr>既知の問題</vt:lpstr>
      <vt:lpstr>目次</vt:lpstr>
      <vt:lpstr>まとめ</vt:lpstr>
      <vt:lpstr>今後の課題</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Multi-MaxSATにおける バンドル法の効果</dc:title>
  <dc:creator>花田 研太</dc:creator>
  <cp:lastModifiedBy>花田 研太</cp:lastModifiedBy>
  <cp:revision>215</cp:revision>
  <dcterms:created xsi:type="dcterms:W3CDTF">2013-05-13T10:11:15Z</dcterms:created>
  <dcterms:modified xsi:type="dcterms:W3CDTF">2013-07-26T09:08:13Z</dcterms:modified>
</cp:coreProperties>
</file>