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C15F3-C542-492E-95B9-9166831163B4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20879-5B1E-4118-A1F8-A5A421DC7A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7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3B5BF49-EB52-42AA-BF06-ACAEE679A3EA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9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3B5BF49-EB52-42AA-BF06-ACAEE679A3EA}" type="slidenum">
              <a:rPr lang="en-US" altLang="ja-JP">
                <a:ea typeface="ＭＳ Ｐゴシック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010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37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85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01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36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40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08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1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35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13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95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8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DD17-BC0F-4A0F-ABC2-42D64D1F5089}" type="datetimeFigureOut">
              <a:rPr kumimoji="1" lang="ja-JP" altLang="en-US" smtClean="0"/>
              <a:t>2019/5/14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C663-E15E-4B7D-9940-0AA0EE901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61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71910" y="2083044"/>
            <a:ext cx="12219112" cy="1048242"/>
            <a:chOff x="205117" y="2142072"/>
            <a:chExt cx="12393911" cy="1111097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582871" y="2241610"/>
              <a:ext cx="11016157" cy="1011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ja-JP" sz="3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DMM</a:t>
              </a:r>
              <a:r>
                <a:rPr lang="ja-JP" altLang="en-US" sz="3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で測るのは実効値　＝（電圧の</a:t>
              </a:r>
              <a:r>
                <a:rPr lang="en-US" altLang="ja-JP" sz="3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3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乗に対する時間平均</a:t>
              </a:r>
              <a:r>
                <a:rPr lang="en-US" altLang="ja-JP" sz="3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en-US" altLang="ja-JP" sz="3200" baseline="30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1/2</a:t>
              </a:r>
              <a:r>
                <a:rPr lang="ja-JP" altLang="en-US" sz="320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spcBef>
                  <a:spcPct val="30000"/>
                </a:spcBef>
              </a:pPr>
              <a:endParaRPr lang="ja-JP" altLang="en-US" sz="3200" baseline="30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500763" y="2142072"/>
              <a:ext cx="5799550" cy="75156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533748" y="2307170"/>
              <a:ext cx="1934228" cy="406021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205117" y="2217794"/>
              <a:ext cx="132760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ja-JP" altLang="en-US" sz="3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答え：</a:t>
              </a:r>
              <a:endParaRPr lang="ja-JP" altLang="en-US" sz="3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6134" y="3486176"/>
            <a:ext cx="6108582" cy="3135600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7785596" y="3448598"/>
            <a:ext cx="1855149" cy="76480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6842" y="6390943"/>
            <a:ext cx="408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DMM</a:t>
            </a:r>
            <a:r>
              <a:rPr kumimoji="1" lang="ja-JP" altLang="en-US" sz="2400" b="1" dirty="0" smtClean="0"/>
              <a:t>内部では</a:t>
            </a:r>
            <a:r>
              <a:rPr lang="ja-JP" altLang="en-US" sz="2400" b="1" dirty="0" smtClean="0"/>
              <a:t>実際に計算！</a:t>
            </a:r>
            <a:endParaRPr kumimoji="1" lang="ja-JP" altLang="en-US" sz="24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085" y="-6930"/>
            <a:ext cx="7250127" cy="195484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6557398" y="105754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/>
              <a:t>の意味？</a:t>
            </a:r>
            <a:endParaRPr kumimoji="1" lang="ja-JP" altLang="en-US" sz="3600" b="1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-44381" y="3759714"/>
            <a:ext cx="6234349" cy="2639549"/>
            <a:chOff x="5957651" y="3729731"/>
            <a:chExt cx="6234349" cy="2639549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8294200" y="5907615"/>
              <a:ext cx="21392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charset="0"/>
                <a:buChar char="•"/>
                <a:defRPr kumimoji="1" sz="21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kumimoji="1" sz="15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kumimoji="1" sz="13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charset="0"/>
                <a:buChar char="•"/>
                <a:defRPr kumimoji="1" sz="13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kumimoji="1" sz="13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kumimoji="1" sz="13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kumimoji="1" sz="13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charset="0"/>
                <a:buChar char="•"/>
                <a:defRPr kumimoji="1" sz="13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None/>
              </a:pPr>
              <a:r>
                <a:rPr lang="ja-JP" altLang="en-US" sz="2400" b="1" dirty="0" smtClean="0">
                  <a:solidFill>
                    <a:srgbClr val="FF0066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教科書　</a:t>
              </a:r>
              <a:r>
                <a:rPr lang="en-US" altLang="ja-JP" sz="2400" b="1" dirty="0" smtClean="0">
                  <a:solidFill>
                    <a:srgbClr val="FF0066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p.6</a:t>
              </a:r>
              <a:r>
                <a:rPr lang="ja-JP" altLang="en-US" sz="2400" b="1" dirty="0" smtClean="0">
                  <a:solidFill>
                    <a:srgbClr val="FF0066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６</a:t>
              </a:r>
              <a:endParaRPr lang="en-US" altLang="ja-JP" sz="24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5957651" y="4309416"/>
              <a:ext cx="6234349" cy="1572360"/>
              <a:chOff x="5564222" y="4086292"/>
              <a:chExt cx="6814159" cy="1291026"/>
            </a:xfrm>
          </p:grpSpPr>
          <p:graphicFrame>
            <p:nvGraphicFramePr>
              <p:cNvPr id="15" name="オブジェクト 14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564222" y="4086292"/>
              <a:ext cx="6814159" cy="11868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花子フォトレタッチ 1.0 /R.1" r:id="rId6" imgW="4648320" imgH="809640" progId="HPT.Document.1">
                      <p:embed/>
                    </p:oleObj>
                  </mc:Choice>
                  <mc:Fallback>
                    <p:oleObj name="花子フォトレタッチ 1.0 /R.1" r:id="rId6" imgW="4648320" imgH="809640" progId="HPT.Document.1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5564222" y="4086292"/>
                            <a:ext cx="6814159" cy="118689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正方形/長方形 15"/>
              <p:cNvSpPr/>
              <p:nvPr/>
            </p:nvSpPr>
            <p:spPr>
              <a:xfrm>
                <a:off x="6827436" y="4179016"/>
                <a:ext cx="3225108" cy="119830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7820874" y="4304365"/>
                <a:ext cx="1706673" cy="947605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正方形/長方形 6"/>
            <p:cNvSpPr/>
            <p:nvPr/>
          </p:nvSpPr>
          <p:spPr>
            <a:xfrm>
              <a:off x="6557398" y="3729731"/>
              <a:ext cx="47243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spcBef>
                  <a:spcPct val="30000"/>
                </a:spcBef>
              </a:pPr>
              <a:r>
                <a:rPr lang="ja-JP" altLang="en-US" sz="280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正弦波について詳しく計算すると</a:t>
              </a:r>
              <a:endParaRPr lang="en-US" altLang="ja-JP" sz="28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98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14"/>
          <p:cNvSpPr>
            <a:spLocks noChangeArrowheads="1"/>
          </p:cNvSpPr>
          <p:nvPr/>
        </p:nvSpPr>
        <p:spPr bwMode="auto">
          <a:xfrm>
            <a:off x="2251244" y="118289"/>
            <a:ext cx="80890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DMM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はなぜ実効値を表示（補足説明）</a:t>
            </a:r>
            <a:endParaRPr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4186293"/>
            <a:ext cx="12219839" cy="293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ja-JP" altLang="en-US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[</a:t>
            </a:r>
            <a:r>
              <a:rPr lang="ja-JP" altLang="en-US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コンセントで正弦波の交流を使う機器</a:t>
            </a:r>
            <a:r>
              <a:rPr lang="en-US" altLang="ja-JP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]</a:t>
            </a:r>
            <a:r>
              <a:rPr lang="ja-JP" altLang="en-US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　</a:t>
            </a:r>
            <a:endParaRPr lang="en-US" altLang="ja-JP" sz="3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電圧の実効値   </a:t>
            </a:r>
            <a:r>
              <a:rPr lang="en-US" altLang="ja-JP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[V]</a:t>
            </a:r>
            <a:r>
              <a:rPr lang="en-US" altLang="ja-JP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電流の実効値  </a:t>
            </a:r>
            <a:r>
              <a:rPr lang="en-US" altLang="ja-JP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I</a:t>
            </a:r>
            <a:r>
              <a:rPr lang="en-US" altLang="ja-JP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32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[A]</a:t>
            </a:r>
            <a:r>
              <a:rPr lang="en-US" altLang="ja-JP" sz="32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とすると</a:t>
            </a:r>
            <a:endParaRPr lang="en-US" altLang="ja-JP" sz="3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32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消費パワーの時間平均　～　</a:t>
            </a:r>
            <a:r>
              <a:rPr lang="en-US" altLang="ja-JP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I</a:t>
            </a:r>
            <a:r>
              <a:rPr lang="en-US" altLang="ja-JP" sz="3200" b="1" baseline="-25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[W]</a:t>
            </a: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3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4000" baseline="-25000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endParaRPr lang="en-US" altLang="ja-JP" sz="3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3200" baseline="30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3200" baseline="30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370767" y="3478907"/>
            <a:ext cx="2997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ja-JP" altLang="en-US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実用的な意味：</a:t>
            </a:r>
            <a:endParaRPr lang="ja-JP" altLang="en-US" sz="3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93" y="1345341"/>
            <a:ext cx="11176976" cy="156810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65866" y="829211"/>
            <a:ext cx="2151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p.66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の答え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1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18701" y="0"/>
            <a:ext cx="1104783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3000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消費パワーの平均値　～</a:t>
            </a: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sz="3200" b="1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32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I</a:t>
            </a:r>
            <a:r>
              <a:rPr lang="en-US" altLang="ja-JP" sz="3200" b="1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[W</a:t>
            </a:r>
            <a:r>
              <a:rPr lang="en-US" altLang="ja-JP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]</a:t>
            </a:r>
            <a:r>
              <a:rPr lang="ja-JP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?</a:t>
            </a: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</a:t>
            </a:r>
            <a:endParaRPr lang="en-US" altLang="ja-JP" sz="3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65705"/>
              </p:ext>
            </p:extLst>
          </p:nvPr>
        </p:nvGraphicFramePr>
        <p:xfrm>
          <a:off x="6650051" y="2576719"/>
          <a:ext cx="4956687" cy="2544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花子フォトレタッチ 1.0 /R.1" r:id="rId3" imgW="6105600" imgH="3133800" progId="HPT.Document.1">
                  <p:embed/>
                </p:oleObj>
              </mc:Choice>
              <mc:Fallback>
                <p:oleObj name="花子フォトレタッチ 1.0 /R.1" r:id="rId3" imgW="6105600" imgH="3133800" progId="HPT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0051" y="2576719"/>
                        <a:ext cx="4956687" cy="254407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942" y="1216058"/>
            <a:ext cx="5242458" cy="5367278"/>
          </a:xfrm>
          <a:prstGeom prst="rect">
            <a:avLst/>
          </a:prstGeom>
          <a:ln>
            <a:solidFill>
              <a:srgbClr val="FF0000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正方形/長方形 8"/>
              <p:cNvSpPr/>
              <p:nvPr/>
            </p:nvSpPr>
            <p:spPr>
              <a:xfrm>
                <a:off x="744719" y="2177592"/>
                <a:ext cx="69473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ja-JP" alt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𝑠𝑚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19" y="2177592"/>
                <a:ext cx="6947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線矢印コネクタ 10"/>
          <p:cNvCxnSpPr/>
          <p:nvPr/>
        </p:nvCxnSpPr>
        <p:spPr>
          <a:xfrm flipV="1">
            <a:off x="1110220" y="2576719"/>
            <a:ext cx="0" cy="73208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701" y="4382913"/>
            <a:ext cx="792748" cy="394228"/>
          </a:xfrm>
          <a:prstGeom prst="rect">
            <a:avLst/>
          </a:prstGeom>
        </p:spPr>
      </p:pic>
      <p:cxnSp>
        <p:nvCxnSpPr>
          <p:cNvPr id="14" name="直線矢印コネクタ 13"/>
          <p:cNvCxnSpPr/>
          <p:nvPr/>
        </p:nvCxnSpPr>
        <p:spPr>
          <a:xfrm flipH="1" flipV="1">
            <a:off x="1119075" y="4863005"/>
            <a:ext cx="9999" cy="67052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49838" y="684453"/>
            <a:ext cx="5075405" cy="1515943"/>
          </a:xfrm>
          <a:prstGeom prst="rect">
            <a:avLst/>
          </a:prstGeom>
        </p:spPr>
      </p:pic>
      <p:sp>
        <p:nvSpPr>
          <p:cNvPr id="17" name="右矢印 16"/>
          <p:cNvSpPr/>
          <p:nvPr/>
        </p:nvSpPr>
        <p:spPr>
          <a:xfrm rot="19067790">
            <a:off x="4634445" y="2104426"/>
            <a:ext cx="1710762" cy="3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17577529">
            <a:off x="4195816" y="3165006"/>
            <a:ext cx="3149059" cy="332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065264" y="5671660"/>
            <a:ext cx="62088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Power</a:t>
            </a:r>
            <a:r>
              <a:rPr lang="ja-JP" alt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の平均値　</a:t>
            </a:r>
            <a:r>
              <a:rPr lang="ja-JP" altLang="en-US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＝</a:t>
            </a:r>
            <a:r>
              <a:rPr lang="en-US" altLang="ja-JP" b="1" i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b="1" baseline="-25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sm</a:t>
            </a:r>
            <a:r>
              <a:rPr lang="en-US" altLang="ja-JP" b="1" baseline="30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en-US" altLang="ja-JP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/(2R)=</a:t>
            </a:r>
            <a:r>
              <a:rPr lang="en-US" altLang="ja-JP" b="1" i="1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b="1" baseline="-250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sm</a:t>
            </a:r>
            <a:r>
              <a:rPr lang="en-US" altLang="ja-JP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 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* </a:t>
            </a:r>
            <a:r>
              <a:rPr lang="en-US" altLang="ja-JP" b="1" i="1" dirty="0" err="1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b="1" baseline="-25000" dirty="0" err="1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sm</a:t>
            </a:r>
            <a:r>
              <a:rPr lang="en-US" altLang="ja-JP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 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÷ R  </a:t>
            </a:r>
            <a:endParaRPr lang="en-US" altLang="ja-JP" b="1" i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 rot="18213978">
            <a:off x="5313205" y="2336839"/>
            <a:ext cx="83548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掛け算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0702087" y="399564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平均値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7738614" y="6130226"/>
            <a:ext cx="2201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＝</a:t>
            </a:r>
            <a:r>
              <a:rPr lang="ja-JP" alt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8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sz="2800" b="1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8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I</a:t>
            </a:r>
            <a:r>
              <a:rPr lang="en-US" altLang="ja-JP" sz="2800" b="1" baseline="-25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rms</a:t>
            </a:r>
            <a:r>
              <a:rPr lang="en-US" altLang="ja-JP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ja-JP" altLang="en-US" dirty="0"/>
          </a:p>
        </p:txBody>
      </p:sp>
      <p:sp>
        <p:nvSpPr>
          <p:cNvPr id="25" name="下矢印 24"/>
          <p:cNvSpPr/>
          <p:nvPr/>
        </p:nvSpPr>
        <p:spPr>
          <a:xfrm flipH="1">
            <a:off x="8832271" y="2224726"/>
            <a:ext cx="321155" cy="319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 flipH="1">
            <a:off x="8832271" y="5213987"/>
            <a:ext cx="321155" cy="319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51706" y="5690976"/>
            <a:ext cx="444697" cy="439250"/>
          </a:xfrm>
          <a:prstGeom prst="rect">
            <a:avLst/>
          </a:prstGeom>
          <a:noFill/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37360" y="5661760"/>
            <a:ext cx="444697" cy="439250"/>
          </a:xfrm>
          <a:prstGeom prst="rect">
            <a:avLst/>
          </a:prstGeom>
          <a:noFill/>
        </p:spPr>
      </p:pic>
      <p:sp>
        <p:nvSpPr>
          <p:cNvPr id="30" name="正方形/長方形 29"/>
          <p:cNvSpPr/>
          <p:nvPr/>
        </p:nvSpPr>
        <p:spPr>
          <a:xfrm>
            <a:off x="9530499" y="5661760"/>
            <a:ext cx="865904" cy="4392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8081035" y="6172211"/>
            <a:ext cx="865904" cy="4392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0579212" y="5671660"/>
            <a:ext cx="1373975" cy="43925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987540" y="6172211"/>
            <a:ext cx="865904" cy="43925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6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53</Words>
  <Application>Microsoft Office PowerPoint</Application>
  <PresentationFormat>ワイド画面</PresentationFormat>
  <Paragraphs>23</Paragraphs>
  <Slides>3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Meiryo UI</vt:lpstr>
      <vt:lpstr>ＭＳ Ｐゴシック</vt:lpstr>
      <vt:lpstr>ＭＳ Ｐ明朝</vt:lpstr>
      <vt:lpstr>Arial</vt:lpstr>
      <vt:lpstr>Calibri</vt:lpstr>
      <vt:lpstr>Calibri Light</vt:lpstr>
      <vt:lpstr>Cambria Math</vt:lpstr>
      <vt:lpstr>Times New Roman</vt:lpstr>
      <vt:lpstr>Office テーマ</vt:lpstr>
      <vt:lpstr>花子フォトレタッチ 1.0 /R.1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絹川亨</dc:creator>
  <cp:lastModifiedBy>KinuPee</cp:lastModifiedBy>
  <cp:revision>11</cp:revision>
  <dcterms:created xsi:type="dcterms:W3CDTF">2019-05-14T01:46:33Z</dcterms:created>
  <dcterms:modified xsi:type="dcterms:W3CDTF">2019-05-14T03:58:41Z</dcterms:modified>
</cp:coreProperties>
</file>