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6" r:id="rId3"/>
    <p:sldId id="258" r:id="rId4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F0066"/>
    <a:srgbClr val="FFFFCC"/>
    <a:srgbClr val="FF99CC"/>
    <a:srgbClr val="F6FECC"/>
    <a:srgbClr val="3333FF"/>
    <a:srgbClr val="F2F8EE"/>
    <a:srgbClr val="FDF1E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56" autoAdjust="0"/>
    <p:restoredTop sz="94660"/>
  </p:normalViewPr>
  <p:slideViewPr>
    <p:cSldViewPr snapToGrid="0">
      <p:cViewPr varScale="1">
        <p:scale>
          <a:sx n="62" d="100"/>
          <a:sy n="62" d="100"/>
        </p:scale>
        <p:origin x="102" y="3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 smtClean="0"/>
              <a:t>マスター サブタイトルの書式設定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682C8-DC00-482D-AEA3-33AA6629F1A8}" type="datetimeFigureOut">
              <a:rPr kumimoji="1" lang="ja-JP" altLang="en-US" smtClean="0"/>
              <a:t>2019/5/12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9063B-C824-46DE-8708-5CA2E0EBC1C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989967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682C8-DC00-482D-AEA3-33AA6629F1A8}" type="datetimeFigureOut">
              <a:rPr kumimoji="1" lang="ja-JP" altLang="en-US" smtClean="0"/>
              <a:t>2019/5/12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9063B-C824-46DE-8708-5CA2E0EBC1C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158877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682C8-DC00-482D-AEA3-33AA6629F1A8}" type="datetimeFigureOut">
              <a:rPr kumimoji="1" lang="ja-JP" altLang="en-US" smtClean="0"/>
              <a:t>2019/5/12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9063B-C824-46DE-8708-5CA2E0EBC1C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888142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682C8-DC00-482D-AEA3-33AA6629F1A8}" type="datetimeFigureOut">
              <a:rPr kumimoji="1" lang="ja-JP" altLang="en-US" smtClean="0"/>
              <a:t>2019/5/12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9063B-C824-46DE-8708-5CA2E0EBC1C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39746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682C8-DC00-482D-AEA3-33AA6629F1A8}" type="datetimeFigureOut">
              <a:rPr kumimoji="1" lang="ja-JP" altLang="en-US" smtClean="0"/>
              <a:t>2019/5/12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9063B-C824-46DE-8708-5CA2E0EBC1C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15964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682C8-DC00-482D-AEA3-33AA6629F1A8}" type="datetimeFigureOut">
              <a:rPr kumimoji="1" lang="ja-JP" altLang="en-US" smtClean="0"/>
              <a:t>2019/5/12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9063B-C824-46DE-8708-5CA2E0EBC1C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73984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682C8-DC00-482D-AEA3-33AA6629F1A8}" type="datetimeFigureOut">
              <a:rPr kumimoji="1" lang="ja-JP" altLang="en-US" smtClean="0"/>
              <a:t>2019/5/12</a:t>
            </a:fld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9063B-C824-46DE-8708-5CA2E0EBC1C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519627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682C8-DC00-482D-AEA3-33AA6629F1A8}" type="datetimeFigureOut">
              <a:rPr kumimoji="1" lang="ja-JP" altLang="en-US" smtClean="0"/>
              <a:t>2019/5/12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9063B-C824-46DE-8708-5CA2E0EBC1C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92260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682C8-DC00-482D-AEA3-33AA6629F1A8}" type="datetimeFigureOut">
              <a:rPr kumimoji="1" lang="ja-JP" altLang="en-US" smtClean="0"/>
              <a:t>2019/5/12</a:t>
            </a:fld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9063B-C824-46DE-8708-5CA2E0EBC1C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228953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682C8-DC00-482D-AEA3-33AA6629F1A8}" type="datetimeFigureOut">
              <a:rPr kumimoji="1" lang="ja-JP" altLang="en-US" smtClean="0"/>
              <a:t>2019/5/12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9063B-C824-46DE-8708-5CA2E0EBC1C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928154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682C8-DC00-482D-AEA3-33AA6629F1A8}" type="datetimeFigureOut">
              <a:rPr kumimoji="1" lang="ja-JP" altLang="en-US" smtClean="0"/>
              <a:t>2019/5/12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9063B-C824-46DE-8708-5CA2E0EBC1C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248683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1682C8-DC00-482D-AEA3-33AA6629F1A8}" type="datetimeFigureOut">
              <a:rPr kumimoji="1" lang="ja-JP" altLang="en-US" smtClean="0"/>
              <a:t>2019/5/12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F9063B-C824-46DE-8708-5CA2E0EBC1C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98032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Rectangle 5"/>
          <p:cNvSpPr>
            <a:spLocks noChangeArrowheads="1"/>
          </p:cNvSpPr>
          <p:nvPr/>
        </p:nvSpPr>
        <p:spPr bwMode="auto">
          <a:xfrm>
            <a:off x="549377" y="64813"/>
            <a:ext cx="3805656" cy="584775"/>
          </a:xfrm>
          <a:prstGeom prst="rect">
            <a:avLst/>
          </a:prstGeom>
          <a:solidFill>
            <a:srgbClr val="DBDAC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charset="0"/>
              <a:buChar char="•"/>
              <a:defRPr kumimoji="1" sz="21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charset="0"/>
              <a:buChar char="•"/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charset="0"/>
              <a:buChar char="•"/>
              <a:defRPr kumimoji="1" sz="15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charset="0"/>
              <a:buChar char="•"/>
              <a:defRPr kumimoji="1" sz="13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charset="0"/>
              <a:buChar char="•"/>
              <a:defRPr kumimoji="1" sz="13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charset="0"/>
              <a:buChar char="•"/>
              <a:defRPr kumimoji="1" sz="13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charset="0"/>
              <a:buChar char="•"/>
              <a:defRPr kumimoji="1" sz="13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charset="0"/>
              <a:buChar char="•"/>
              <a:defRPr kumimoji="1" sz="13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charset="0"/>
              <a:buChar char="•"/>
              <a:defRPr kumimoji="1" sz="13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1" lang="ja-JP" alt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SｺﾞｼｯｸM" pitchFamily="50" charset="-128"/>
                <a:ea typeface="HGSｺﾞｼｯｸM" pitchFamily="50" charset="-128"/>
              </a:rPr>
              <a:t>Ｑ</a:t>
            </a:r>
            <a:r>
              <a:rPr kumimoji="1" lang="ja-JP" altLang="en-US" sz="3200" b="1" i="0" u="none" strike="noStrike" kern="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SｺﾞｼｯｸM" pitchFamily="50" charset="-128"/>
                <a:ea typeface="HGSｺﾞｼｯｸM" pitchFamily="50" charset="-128"/>
              </a:rPr>
              <a:t> </a:t>
            </a:r>
            <a:r>
              <a:rPr kumimoji="1" lang="ja-JP" alt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SｺﾞｼｯｸM" pitchFamily="50" charset="-128"/>
                <a:ea typeface="HGSｺﾞｼｯｸM" pitchFamily="50" charset="-128"/>
              </a:rPr>
              <a:t>トリガーとは？</a:t>
            </a:r>
            <a:endParaRPr kumimoji="1" lang="en-US" altLang="ja-JP" sz="32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GSｺﾞｼｯｸM" pitchFamily="50" charset="-128"/>
              <a:ea typeface="HGSｺﾞｼｯｸM" pitchFamily="50" charset="-128"/>
            </a:endParaRPr>
          </a:p>
        </p:txBody>
      </p:sp>
      <p:sp>
        <p:nvSpPr>
          <p:cNvPr id="18" name="Rectangle 4"/>
          <p:cNvSpPr>
            <a:spLocks noChangeArrowheads="1"/>
          </p:cNvSpPr>
          <p:nvPr/>
        </p:nvSpPr>
        <p:spPr bwMode="auto">
          <a:xfrm>
            <a:off x="4542318" y="49074"/>
            <a:ext cx="725098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charset="0"/>
              <a:buChar char="•"/>
              <a:defRPr kumimoji="1" sz="21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charset="0"/>
              <a:buChar char="•"/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charset="0"/>
              <a:buChar char="•"/>
              <a:defRPr kumimoji="1" sz="15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charset="0"/>
              <a:buChar char="•"/>
              <a:defRPr kumimoji="1" sz="13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charset="0"/>
              <a:buChar char="•"/>
              <a:defRPr kumimoji="1" sz="13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charset="0"/>
              <a:buChar char="•"/>
              <a:defRPr kumimoji="1" sz="13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charset="0"/>
              <a:buChar char="•"/>
              <a:defRPr kumimoji="1" sz="13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charset="0"/>
              <a:buChar char="•"/>
              <a:defRPr kumimoji="1" sz="13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charset="0"/>
              <a:buChar char="•"/>
              <a:defRPr kumimoji="1" sz="13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Font typeface="Arial" charset="0"/>
              <a:buNone/>
            </a:pPr>
            <a:r>
              <a:rPr lang="ja-JP" altLang="en-US" sz="32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SｺﾞｼｯｸM" pitchFamily="50" charset="-128"/>
                <a:ea typeface="HGSｺﾞｼｯｸM" pitchFamily="50" charset="-128"/>
              </a:rPr>
              <a:t>Ａ 時間軸の原点 </a:t>
            </a:r>
            <a:r>
              <a:rPr lang="en-US" altLang="ja-JP" sz="32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SｺﾞｼｯｸM" pitchFamily="50" charset="-128"/>
                <a:ea typeface="HGSｺﾞｼｯｸM" pitchFamily="50" charset="-128"/>
              </a:rPr>
              <a:t>t=0 </a:t>
            </a:r>
            <a:r>
              <a:rPr lang="ja-JP" altLang="en-US" sz="32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SｺﾞｼｯｸM" pitchFamily="50" charset="-128"/>
                <a:ea typeface="HGSｺﾞｼｯｸM" pitchFamily="50" charset="-128"/>
              </a:rPr>
              <a:t>を決める機能</a:t>
            </a:r>
            <a:endParaRPr lang="ja-JP" altLang="en-US" sz="32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GSｺﾞｼｯｸM" pitchFamily="50" charset="-128"/>
              <a:ea typeface="HGSｺﾞｼｯｸM" pitchFamily="50" charset="-128"/>
            </a:endParaRPr>
          </a:p>
        </p:txBody>
      </p:sp>
      <p:sp>
        <p:nvSpPr>
          <p:cNvPr id="4" name="正方形/長方形 3"/>
          <p:cNvSpPr/>
          <p:nvPr/>
        </p:nvSpPr>
        <p:spPr>
          <a:xfrm>
            <a:off x="1337814" y="631559"/>
            <a:ext cx="10132902" cy="584775"/>
          </a:xfrm>
          <a:prstGeom prst="rect">
            <a:avLst/>
          </a:prstGeom>
          <a:solidFill>
            <a:srgbClr val="FFFFCC"/>
          </a:solidFill>
        </p:spPr>
        <p:txBody>
          <a:bodyPr wrap="none">
            <a:spAutoFit/>
          </a:bodyPr>
          <a:lstStyle/>
          <a:p>
            <a:r>
              <a:rPr lang="en-US" altLang="ja-JP" sz="3200" b="1" dirty="0">
                <a:solidFill>
                  <a:srgbClr val="FF0000"/>
                </a:solidFill>
              </a:rPr>
              <a:t>&lt;12&gt;</a:t>
            </a:r>
            <a:r>
              <a:rPr lang="ja-JP" altLang="en-US" sz="3200" b="1" dirty="0">
                <a:solidFill>
                  <a:srgbClr val="FF0000"/>
                </a:solidFill>
              </a:rPr>
              <a:t> </a:t>
            </a:r>
            <a:r>
              <a:rPr lang="en-US" altLang="ja-JP" sz="3200" b="1" dirty="0">
                <a:solidFill>
                  <a:srgbClr val="FF0000"/>
                </a:solidFill>
              </a:rPr>
              <a:t>MODE</a:t>
            </a:r>
            <a:r>
              <a:rPr lang="ja-JP" altLang="en-US" sz="3200" b="1" dirty="0">
                <a:solidFill>
                  <a:srgbClr val="FF0000"/>
                </a:solidFill>
              </a:rPr>
              <a:t>　</a:t>
            </a:r>
            <a:r>
              <a:rPr lang="en-US" altLang="ja-JP" sz="3200" b="1" dirty="0" smtClean="0">
                <a:solidFill>
                  <a:srgbClr val="FF0000"/>
                </a:solidFill>
              </a:rPr>
              <a:t>“NORMAL</a:t>
            </a:r>
            <a:r>
              <a:rPr lang="ja-JP" altLang="en-US" sz="3200" b="1" dirty="0" smtClean="0">
                <a:solidFill>
                  <a:srgbClr val="FF0000"/>
                </a:solidFill>
              </a:rPr>
              <a:t>” </a:t>
            </a:r>
            <a:r>
              <a:rPr lang="ja-JP" altLang="en-US" sz="3200" b="1" dirty="0" smtClean="0"/>
              <a:t>で</a:t>
            </a:r>
            <a:r>
              <a:rPr lang="ja-JP" altLang="en-US" sz="3200" b="1" dirty="0" smtClean="0">
                <a:solidFill>
                  <a:srgbClr val="FF0000"/>
                </a:solidFill>
              </a:rPr>
              <a:t> </a:t>
            </a:r>
            <a:r>
              <a:rPr lang="en-US" altLang="ja-JP" sz="3200" b="1" dirty="0" smtClean="0">
                <a:solidFill>
                  <a:srgbClr val="FF0000"/>
                </a:solidFill>
              </a:rPr>
              <a:t>&lt;8&gt; “Trigger Level”</a:t>
            </a:r>
            <a:r>
              <a:rPr lang="ja-JP" altLang="en-US" sz="3200" b="1" dirty="0" smtClean="0">
                <a:solidFill>
                  <a:srgbClr val="FF0000"/>
                </a:solidFill>
              </a:rPr>
              <a:t> </a:t>
            </a:r>
            <a:r>
              <a:rPr lang="ja-JP" altLang="en-US" sz="3200" b="1" dirty="0" smtClean="0"/>
              <a:t>を回すと</a:t>
            </a:r>
            <a:endParaRPr lang="ja-JP" altLang="en-US" dirty="0"/>
          </a:p>
        </p:txBody>
      </p:sp>
      <p:sp>
        <p:nvSpPr>
          <p:cNvPr id="8" name="正方形/長方形 7"/>
          <p:cNvSpPr/>
          <p:nvPr/>
        </p:nvSpPr>
        <p:spPr>
          <a:xfrm>
            <a:off x="619932" y="1216382"/>
            <a:ext cx="11189779" cy="2780140"/>
          </a:xfrm>
          <a:prstGeom prst="rect">
            <a:avLst/>
          </a:prstGeom>
          <a:solidFill>
            <a:srgbClr val="FDF1E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1" name="図 3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9755" y="1426316"/>
            <a:ext cx="2987999" cy="2425483"/>
          </a:xfrm>
          <a:prstGeom prst="rect">
            <a:avLst/>
          </a:prstGeom>
        </p:spPr>
      </p:pic>
      <p:pic>
        <p:nvPicPr>
          <p:cNvPr id="32" name="図 3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4666" y="1370837"/>
            <a:ext cx="3039971" cy="2443770"/>
          </a:xfrm>
          <a:prstGeom prst="rect">
            <a:avLst/>
          </a:prstGeom>
        </p:spPr>
      </p:pic>
      <p:sp>
        <p:nvSpPr>
          <p:cNvPr id="33" name="上下矢印 32"/>
          <p:cNvSpPr/>
          <p:nvPr/>
        </p:nvSpPr>
        <p:spPr>
          <a:xfrm rot="5400000">
            <a:off x="5968893" y="2156341"/>
            <a:ext cx="484632" cy="872763"/>
          </a:xfrm>
          <a:prstGeom prst="upDownArrow">
            <a:avLst/>
          </a:prstGeom>
          <a:solidFill>
            <a:srgbClr val="FFFF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4" name="正方形/長方形 33"/>
          <p:cNvSpPr/>
          <p:nvPr/>
        </p:nvSpPr>
        <p:spPr>
          <a:xfrm>
            <a:off x="3275379" y="2918220"/>
            <a:ext cx="1649811" cy="58477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ja-JP" altLang="en-US" sz="3200" dirty="0" smtClean="0">
                <a:solidFill>
                  <a:prstClr val="black"/>
                </a:solidFill>
              </a:rPr>
              <a:t>見えたり</a:t>
            </a:r>
            <a:endParaRPr lang="ja-JP" altLang="en-US" dirty="0"/>
          </a:p>
        </p:txBody>
      </p:sp>
      <p:sp>
        <p:nvSpPr>
          <p:cNvPr id="35" name="正方形/長方形 34"/>
          <p:cNvSpPr/>
          <p:nvPr/>
        </p:nvSpPr>
        <p:spPr>
          <a:xfrm>
            <a:off x="7658816" y="2835039"/>
            <a:ext cx="1649811" cy="58477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ja-JP" altLang="en-US" sz="3200" dirty="0" smtClean="0">
                <a:solidFill>
                  <a:prstClr val="black"/>
                </a:solidFill>
              </a:rPr>
              <a:t>消えたり</a:t>
            </a:r>
            <a:endParaRPr lang="ja-JP" altLang="en-US" dirty="0"/>
          </a:p>
        </p:txBody>
      </p:sp>
      <p:sp>
        <p:nvSpPr>
          <p:cNvPr id="36" name="正方形/長方形 35"/>
          <p:cNvSpPr/>
          <p:nvPr/>
        </p:nvSpPr>
        <p:spPr>
          <a:xfrm>
            <a:off x="635430" y="4024280"/>
            <a:ext cx="11189780" cy="2752382"/>
          </a:xfrm>
          <a:prstGeom prst="rect">
            <a:avLst/>
          </a:prstGeom>
          <a:solidFill>
            <a:srgbClr val="F2F8E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7" name="図 3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5397" y="4228164"/>
            <a:ext cx="3039971" cy="2443770"/>
          </a:xfrm>
          <a:prstGeom prst="rect">
            <a:avLst/>
          </a:prstGeom>
        </p:spPr>
      </p:pic>
      <p:pic>
        <p:nvPicPr>
          <p:cNvPr id="38" name="図 3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65795" y="4264281"/>
            <a:ext cx="3057381" cy="2371537"/>
          </a:xfrm>
          <a:prstGeom prst="rect">
            <a:avLst/>
          </a:prstGeom>
        </p:spPr>
      </p:pic>
      <p:sp>
        <p:nvSpPr>
          <p:cNvPr id="39" name="上下矢印 38"/>
          <p:cNvSpPr/>
          <p:nvPr/>
        </p:nvSpPr>
        <p:spPr>
          <a:xfrm rot="5400000">
            <a:off x="6006970" y="5013668"/>
            <a:ext cx="484632" cy="872763"/>
          </a:xfrm>
          <a:prstGeom prst="upDownArrow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0" name="正方形/長方形 39"/>
          <p:cNvSpPr/>
          <p:nvPr/>
        </p:nvSpPr>
        <p:spPr>
          <a:xfrm>
            <a:off x="3296110" y="5788180"/>
            <a:ext cx="1649811" cy="58477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ja-JP" altLang="en-US" sz="3200" dirty="0" smtClean="0">
                <a:solidFill>
                  <a:prstClr val="black"/>
                </a:solidFill>
              </a:rPr>
              <a:t>見えたり</a:t>
            </a:r>
            <a:endParaRPr lang="ja-JP" altLang="en-US" dirty="0"/>
          </a:p>
        </p:txBody>
      </p:sp>
      <p:sp>
        <p:nvSpPr>
          <p:cNvPr id="41" name="正方形/長方形 40"/>
          <p:cNvSpPr/>
          <p:nvPr/>
        </p:nvSpPr>
        <p:spPr>
          <a:xfrm>
            <a:off x="7679547" y="5692366"/>
            <a:ext cx="1649811" cy="58477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ja-JP" altLang="en-US" sz="3200" dirty="0" smtClean="0">
                <a:solidFill>
                  <a:prstClr val="black"/>
                </a:solidFill>
              </a:rPr>
              <a:t>消えたり</a:t>
            </a:r>
            <a:endParaRPr lang="ja-JP" altLang="en-US" dirty="0"/>
          </a:p>
        </p:txBody>
      </p:sp>
      <p:sp>
        <p:nvSpPr>
          <p:cNvPr id="43" name="正方形/長方形 42"/>
          <p:cNvSpPr/>
          <p:nvPr/>
        </p:nvSpPr>
        <p:spPr>
          <a:xfrm>
            <a:off x="674218" y="2100448"/>
            <a:ext cx="1882247" cy="1077218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altLang="ja-JP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&lt;9&gt;</a:t>
            </a:r>
            <a:r>
              <a:rPr lang="ja-JP" altLang="en-US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ja-JP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Slope</a:t>
            </a:r>
          </a:p>
          <a:p>
            <a:r>
              <a:rPr lang="en-US" altLang="ja-JP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ja-JP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</a:t>
            </a:r>
            <a:r>
              <a:rPr lang="ja-JP" altLang="en-US" sz="3200" b="1" dirty="0" smtClean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＋</a:t>
            </a:r>
            <a:endParaRPr lang="ja-JP" altLang="en-US" dirty="0">
              <a:solidFill>
                <a:srgbClr val="3333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5" name="正方形/長方形 54"/>
          <p:cNvSpPr/>
          <p:nvPr/>
        </p:nvSpPr>
        <p:spPr>
          <a:xfrm>
            <a:off x="9911051" y="2133389"/>
            <a:ext cx="1882247" cy="1077218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altLang="ja-JP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&lt;9&gt;</a:t>
            </a:r>
            <a:r>
              <a:rPr lang="ja-JP" altLang="en-US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ja-JP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Slope</a:t>
            </a:r>
          </a:p>
          <a:p>
            <a:r>
              <a:rPr lang="en-US" altLang="ja-JP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ja-JP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</a:t>
            </a:r>
            <a:r>
              <a:rPr lang="ja-JP" altLang="en-US" sz="3200" b="1" dirty="0" smtClean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＋</a:t>
            </a:r>
            <a:endParaRPr lang="ja-JP" altLang="en-US" dirty="0">
              <a:solidFill>
                <a:srgbClr val="3333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0" name="正方形/長方形 59"/>
          <p:cNvSpPr/>
          <p:nvPr/>
        </p:nvSpPr>
        <p:spPr>
          <a:xfrm>
            <a:off x="736608" y="4999880"/>
            <a:ext cx="1838965" cy="1077218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altLang="ja-JP" sz="32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&lt;9&gt;</a:t>
            </a:r>
            <a:r>
              <a:rPr lang="ja-JP" altLang="en-US" sz="32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ja-JP" sz="32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Slope</a:t>
            </a:r>
          </a:p>
          <a:p>
            <a:r>
              <a:rPr lang="en-US" altLang="ja-JP" sz="32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ja-JP" sz="32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</a:t>
            </a:r>
            <a:r>
              <a:rPr lang="ja-JP" alt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－</a:t>
            </a:r>
            <a:endParaRPr lang="ja-JP" altLang="en-US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1" name="正方形/長方形 60"/>
          <p:cNvSpPr/>
          <p:nvPr/>
        </p:nvSpPr>
        <p:spPr>
          <a:xfrm>
            <a:off x="9957544" y="4861178"/>
            <a:ext cx="1838965" cy="1077218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altLang="ja-JP" sz="32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&lt;9&gt;</a:t>
            </a:r>
            <a:r>
              <a:rPr lang="ja-JP" altLang="en-US" sz="32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ja-JP" sz="32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Slope</a:t>
            </a:r>
          </a:p>
          <a:p>
            <a:r>
              <a:rPr lang="en-US" altLang="ja-JP" sz="32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ja-JP" sz="32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</a:t>
            </a:r>
            <a:r>
              <a:rPr lang="ja-JP" alt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－</a:t>
            </a:r>
            <a:endParaRPr lang="ja-JP" altLang="en-US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60312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5157645" y="3581745"/>
            <a:ext cx="102806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charset="0"/>
              <a:buChar char="•"/>
              <a:defRPr kumimoji="1" sz="21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charset="0"/>
              <a:buChar char="•"/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charset="0"/>
              <a:buChar char="•"/>
              <a:defRPr kumimoji="1" sz="15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charset="0"/>
              <a:buChar char="•"/>
              <a:defRPr kumimoji="1" sz="13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charset="0"/>
              <a:buChar char="•"/>
              <a:defRPr kumimoji="1" sz="13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charset="0"/>
              <a:buChar char="•"/>
              <a:defRPr kumimoji="1" sz="13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charset="0"/>
              <a:buChar char="•"/>
              <a:defRPr kumimoji="1" sz="13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charset="0"/>
              <a:buChar char="•"/>
              <a:defRPr kumimoji="1" sz="13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charset="0"/>
              <a:buChar char="•"/>
              <a:defRPr kumimoji="1" sz="13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charset="0"/>
              <a:buNone/>
            </a:pPr>
            <a:r>
              <a:rPr lang="ja-JP" altLang="en-US" sz="2400" dirty="0">
                <a:latin typeface="HGSｺﾞｼｯｸM" pitchFamily="50" charset="-128"/>
                <a:ea typeface="HGSｺﾞｼｯｸM" pitchFamily="50" charset="-128"/>
              </a:rPr>
              <a:t>時間</a:t>
            </a:r>
          </a:p>
        </p:txBody>
      </p:sp>
      <p:sp>
        <p:nvSpPr>
          <p:cNvPr id="7" name="Rectangle 8"/>
          <p:cNvSpPr>
            <a:spLocks noChangeArrowheads="1"/>
          </p:cNvSpPr>
          <p:nvPr/>
        </p:nvSpPr>
        <p:spPr bwMode="auto">
          <a:xfrm>
            <a:off x="130004" y="2241700"/>
            <a:ext cx="632657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charset="0"/>
              <a:buChar char="•"/>
              <a:defRPr kumimoji="1" sz="21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charset="0"/>
              <a:buChar char="•"/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charset="0"/>
              <a:buChar char="•"/>
              <a:defRPr kumimoji="1" sz="15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charset="0"/>
              <a:buChar char="•"/>
              <a:defRPr kumimoji="1" sz="13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charset="0"/>
              <a:buChar char="•"/>
              <a:defRPr kumimoji="1" sz="13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charset="0"/>
              <a:buChar char="•"/>
              <a:defRPr kumimoji="1" sz="13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charset="0"/>
              <a:buChar char="•"/>
              <a:defRPr kumimoji="1" sz="13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charset="0"/>
              <a:buChar char="•"/>
              <a:defRPr kumimoji="1" sz="13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charset="0"/>
              <a:buChar char="•"/>
              <a:defRPr kumimoji="1" sz="13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charset="0"/>
              <a:buNone/>
            </a:pPr>
            <a:r>
              <a:rPr lang="ja-JP" altLang="en-US" sz="2400" dirty="0" smtClean="0">
                <a:latin typeface="HGSｺﾞｼｯｸM" pitchFamily="50" charset="-128"/>
                <a:ea typeface="HGSｺﾞｼｯｸM" pitchFamily="50" charset="-128"/>
              </a:rPr>
              <a:t>信号</a:t>
            </a:r>
            <a:endParaRPr lang="ja-JP" altLang="en-US" sz="2400" dirty="0">
              <a:latin typeface="HGSｺﾞｼｯｸM" pitchFamily="50" charset="-128"/>
              <a:ea typeface="HGSｺﾞｼｯｸM" pitchFamily="50" charset="-128"/>
            </a:endParaRPr>
          </a:p>
        </p:txBody>
      </p:sp>
      <p:cxnSp>
        <p:nvCxnSpPr>
          <p:cNvPr id="9" name="直線矢印コネクタ 8"/>
          <p:cNvCxnSpPr/>
          <p:nvPr/>
        </p:nvCxnSpPr>
        <p:spPr>
          <a:xfrm flipV="1">
            <a:off x="588936" y="1208862"/>
            <a:ext cx="0" cy="3022171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正方形/長方形 11"/>
          <p:cNvSpPr/>
          <p:nvPr/>
        </p:nvSpPr>
        <p:spPr>
          <a:xfrm>
            <a:off x="771491" y="1642815"/>
            <a:ext cx="1348352" cy="2221896"/>
          </a:xfrm>
          <a:prstGeom prst="rect">
            <a:avLst/>
          </a:prstGeom>
          <a:solidFill>
            <a:srgbClr val="7030A0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正方形/長方形 12"/>
          <p:cNvSpPr/>
          <p:nvPr/>
        </p:nvSpPr>
        <p:spPr>
          <a:xfrm>
            <a:off x="3350546" y="1658312"/>
            <a:ext cx="1348352" cy="2221896"/>
          </a:xfrm>
          <a:prstGeom prst="rect">
            <a:avLst/>
          </a:prstGeom>
          <a:solidFill>
            <a:srgbClr val="7030A0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20" name="直線コネクタ 19"/>
          <p:cNvCxnSpPr/>
          <p:nvPr/>
        </p:nvCxnSpPr>
        <p:spPr>
          <a:xfrm>
            <a:off x="316328" y="1053880"/>
            <a:ext cx="5077083" cy="0"/>
          </a:xfrm>
          <a:prstGeom prst="line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コネクタ 20"/>
          <p:cNvCxnSpPr/>
          <p:nvPr/>
        </p:nvCxnSpPr>
        <p:spPr>
          <a:xfrm>
            <a:off x="316328" y="2719947"/>
            <a:ext cx="5077083" cy="0"/>
          </a:xfrm>
          <a:prstGeom prst="line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線コネクタ 21"/>
          <p:cNvCxnSpPr/>
          <p:nvPr/>
        </p:nvCxnSpPr>
        <p:spPr>
          <a:xfrm>
            <a:off x="316327" y="4600409"/>
            <a:ext cx="5077083" cy="0"/>
          </a:xfrm>
          <a:prstGeom prst="line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正方形/長方形 22"/>
          <p:cNvSpPr/>
          <p:nvPr/>
        </p:nvSpPr>
        <p:spPr>
          <a:xfrm>
            <a:off x="223337" y="-2597"/>
            <a:ext cx="5490606" cy="523220"/>
          </a:xfrm>
          <a:prstGeom prst="rect">
            <a:avLst/>
          </a:prstGeom>
          <a:solidFill>
            <a:srgbClr val="FFFFCC"/>
          </a:solidFill>
        </p:spPr>
        <p:txBody>
          <a:bodyPr wrap="none">
            <a:spAutoFit/>
          </a:bodyPr>
          <a:lstStyle/>
          <a:p>
            <a:r>
              <a:rPr lang="en-US" altLang="ja-JP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&lt;8&gt; “Trigger Level”</a:t>
            </a:r>
            <a:r>
              <a:rPr lang="ja-JP" alt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を</a:t>
            </a:r>
            <a:r>
              <a:rPr lang="ja-JP" alt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変えて①②</a:t>
            </a:r>
            <a:r>
              <a:rPr lang="ja-JP" alt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③</a:t>
            </a:r>
            <a:r>
              <a:rPr lang="ja-JP" alt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ja-JP" alt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25" name="直線矢印コネクタ 24"/>
          <p:cNvCxnSpPr/>
          <p:nvPr/>
        </p:nvCxnSpPr>
        <p:spPr>
          <a:xfrm>
            <a:off x="2584754" y="542319"/>
            <a:ext cx="0" cy="4391890"/>
          </a:xfrm>
          <a:prstGeom prst="straightConnector1">
            <a:avLst/>
          </a:prstGeom>
          <a:ln w="19050">
            <a:solidFill>
              <a:srgbClr val="FF0000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正方形/長方形 25"/>
          <p:cNvSpPr/>
          <p:nvPr/>
        </p:nvSpPr>
        <p:spPr>
          <a:xfrm>
            <a:off x="2433649" y="905706"/>
            <a:ext cx="36420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1400" b="1" dirty="0" smtClean="0">
                <a:solidFill>
                  <a:srgbClr val="FF0000"/>
                </a:solidFill>
              </a:rPr>
              <a:t>●</a:t>
            </a:r>
            <a:endParaRPr lang="ja-JP" altLang="en-US" sz="1400" dirty="0"/>
          </a:p>
        </p:txBody>
      </p:sp>
      <p:sp>
        <p:nvSpPr>
          <p:cNvPr id="27" name="正方形/長方形 26"/>
          <p:cNvSpPr/>
          <p:nvPr/>
        </p:nvSpPr>
        <p:spPr>
          <a:xfrm>
            <a:off x="2445001" y="2572922"/>
            <a:ext cx="36420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1400" b="1" dirty="0" smtClean="0">
                <a:solidFill>
                  <a:srgbClr val="FF0000"/>
                </a:solidFill>
              </a:rPr>
              <a:t>●</a:t>
            </a:r>
            <a:endParaRPr lang="ja-JP" altLang="en-US" sz="1400" dirty="0"/>
          </a:p>
        </p:txBody>
      </p:sp>
      <p:sp>
        <p:nvSpPr>
          <p:cNvPr id="28" name="正方形/長方形 27"/>
          <p:cNvSpPr/>
          <p:nvPr/>
        </p:nvSpPr>
        <p:spPr>
          <a:xfrm>
            <a:off x="2440855" y="4475272"/>
            <a:ext cx="36420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1400" b="1" dirty="0" smtClean="0">
                <a:solidFill>
                  <a:srgbClr val="FF0000"/>
                </a:solidFill>
              </a:rPr>
              <a:t>●</a:t>
            </a:r>
            <a:endParaRPr lang="ja-JP" altLang="en-US" sz="1400" dirty="0"/>
          </a:p>
        </p:txBody>
      </p:sp>
      <p:sp>
        <p:nvSpPr>
          <p:cNvPr id="29" name="Rectangle 7"/>
          <p:cNvSpPr>
            <a:spLocks noChangeArrowheads="1"/>
          </p:cNvSpPr>
          <p:nvPr/>
        </p:nvSpPr>
        <p:spPr bwMode="auto">
          <a:xfrm>
            <a:off x="2624637" y="621823"/>
            <a:ext cx="58927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charset="0"/>
              <a:buChar char="•"/>
              <a:defRPr kumimoji="1" sz="21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charset="0"/>
              <a:buChar char="•"/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charset="0"/>
              <a:buChar char="•"/>
              <a:defRPr kumimoji="1" sz="15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charset="0"/>
              <a:buChar char="•"/>
              <a:defRPr kumimoji="1" sz="13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charset="0"/>
              <a:buChar char="•"/>
              <a:defRPr kumimoji="1" sz="13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charset="0"/>
              <a:buChar char="•"/>
              <a:defRPr kumimoji="1" sz="13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charset="0"/>
              <a:buChar char="•"/>
              <a:defRPr kumimoji="1" sz="13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charset="0"/>
              <a:buChar char="•"/>
              <a:defRPr kumimoji="1" sz="13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charset="0"/>
              <a:buChar char="•"/>
              <a:defRPr kumimoji="1" sz="13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charset="0"/>
              <a:buNone/>
            </a:pPr>
            <a:r>
              <a:rPr lang="ja-JP" altLang="en-US" sz="2800" dirty="0" smtClean="0">
                <a:latin typeface="HGSｺﾞｼｯｸM" pitchFamily="50" charset="-128"/>
                <a:ea typeface="HGSｺﾞｼｯｸM" pitchFamily="50" charset="-128"/>
              </a:rPr>
              <a:t>①</a:t>
            </a:r>
            <a:endParaRPr lang="ja-JP" altLang="en-US" sz="2800" dirty="0">
              <a:latin typeface="HGSｺﾞｼｯｸM" pitchFamily="50" charset="-128"/>
              <a:ea typeface="HGSｺﾞｼｯｸM" pitchFamily="50" charset="-128"/>
            </a:endParaRPr>
          </a:p>
        </p:txBody>
      </p:sp>
      <p:sp>
        <p:nvSpPr>
          <p:cNvPr id="30" name="Rectangle 7"/>
          <p:cNvSpPr>
            <a:spLocks noChangeArrowheads="1"/>
          </p:cNvSpPr>
          <p:nvPr/>
        </p:nvSpPr>
        <p:spPr bwMode="auto">
          <a:xfrm>
            <a:off x="2592615" y="2185489"/>
            <a:ext cx="58927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charset="0"/>
              <a:buChar char="•"/>
              <a:defRPr kumimoji="1" sz="21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charset="0"/>
              <a:buChar char="•"/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charset="0"/>
              <a:buChar char="•"/>
              <a:defRPr kumimoji="1" sz="15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charset="0"/>
              <a:buChar char="•"/>
              <a:defRPr kumimoji="1" sz="13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charset="0"/>
              <a:buChar char="•"/>
              <a:defRPr kumimoji="1" sz="13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charset="0"/>
              <a:buChar char="•"/>
              <a:defRPr kumimoji="1" sz="13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charset="0"/>
              <a:buChar char="•"/>
              <a:defRPr kumimoji="1" sz="13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charset="0"/>
              <a:buChar char="•"/>
              <a:defRPr kumimoji="1" sz="13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charset="0"/>
              <a:buChar char="•"/>
              <a:defRPr kumimoji="1" sz="13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charset="0"/>
              <a:buNone/>
            </a:pPr>
            <a:r>
              <a:rPr lang="ja-JP" altLang="en-US" sz="2800" dirty="0" smtClean="0">
                <a:latin typeface="HGSｺﾞｼｯｸM" pitchFamily="50" charset="-128"/>
                <a:ea typeface="HGSｺﾞｼｯｸM" pitchFamily="50" charset="-128"/>
              </a:rPr>
              <a:t>②</a:t>
            </a:r>
            <a:endParaRPr lang="ja-JP" altLang="en-US" sz="2800" dirty="0">
              <a:latin typeface="HGSｺﾞｼｯｸM" pitchFamily="50" charset="-128"/>
              <a:ea typeface="HGSｺﾞｼｯｸM" pitchFamily="50" charset="-128"/>
            </a:endParaRPr>
          </a:p>
        </p:txBody>
      </p:sp>
      <p:sp>
        <p:nvSpPr>
          <p:cNvPr id="31" name="Rectangle 7"/>
          <p:cNvSpPr>
            <a:spLocks noChangeArrowheads="1"/>
          </p:cNvSpPr>
          <p:nvPr/>
        </p:nvSpPr>
        <p:spPr bwMode="auto">
          <a:xfrm>
            <a:off x="2607266" y="4055493"/>
            <a:ext cx="58927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charset="0"/>
              <a:buChar char="•"/>
              <a:defRPr kumimoji="1" sz="21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charset="0"/>
              <a:buChar char="•"/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charset="0"/>
              <a:buChar char="•"/>
              <a:defRPr kumimoji="1" sz="15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charset="0"/>
              <a:buChar char="•"/>
              <a:defRPr kumimoji="1" sz="13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charset="0"/>
              <a:buChar char="•"/>
              <a:defRPr kumimoji="1" sz="13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charset="0"/>
              <a:buChar char="•"/>
              <a:defRPr kumimoji="1" sz="13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charset="0"/>
              <a:buChar char="•"/>
              <a:defRPr kumimoji="1" sz="13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charset="0"/>
              <a:buChar char="•"/>
              <a:defRPr kumimoji="1" sz="13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charset="0"/>
              <a:buChar char="•"/>
              <a:defRPr kumimoji="1" sz="13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charset="0"/>
              <a:buNone/>
            </a:pPr>
            <a:r>
              <a:rPr lang="ja-JP" altLang="en-US" sz="2800" dirty="0" smtClean="0">
                <a:latin typeface="HGSｺﾞｼｯｸM" pitchFamily="50" charset="-128"/>
                <a:ea typeface="HGSｺﾞｼｯｸM" pitchFamily="50" charset="-128"/>
              </a:rPr>
              <a:t>③</a:t>
            </a:r>
            <a:endParaRPr lang="ja-JP" altLang="en-US" sz="2800" dirty="0">
              <a:latin typeface="HGSｺﾞｼｯｸM" pitchFamily="50" charset="-128"/>
              <a:ea typeface="HGSｺﾞｼｯｸM" pitchFamily="50" charset="-128"/>
            </a:endParaRPr>
          </a:p>
        </p:txBody>
      </p:sp>
      <p:sp>
        <p:nvSpPr>
          <p:cNvPr id="32" name="Rectangle 7"/>
          <p:cNvSpPr>
            <a:spLocks noChangeArrowheads="1"/>
          </p:cNvSpPr>
          <p:nvPr/>
        </p:nvSpPr>
        <p:spPr bwMode="auto">
          <a:xfrm>
            <a:off x="247677" y="5005206"/>
            <a:ext cx="658678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charset="0"/>
              <a:buChar char="•"/>
              <a:defRPr kumimoji="1" sz="21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charset="0"/>
              <a:buChar char="•"/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charset="0"/>
              <a:buChar char="•"/>
              <a:defRPr kumimoji="1" sz="15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charset="0"/>
              <a:buChar char="•"/>
              <a:defRPr kumimoji="1" sz="13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charset="0"/>
              <a:buChar char="•"/>
              <a:defRPr kumimoji="1" sz="13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charset="0"/>
              <a:buChar char="•"/>
              <a:defRPr kumimoji="1" sz="13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charset="0"/>
              <a:buChar char="•"/>
              <a:defRPr kumimoji="1" sz="13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charset="0"/>
              <a:buChar char="•"/>
              <a:defRPr kumimoji="1" sz="13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charset="0"/>
              <a:buChar char="•"/>
              <a:defRPr kumimoji="1" sz="13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charset="0"/>
              <a:buNone/>
            </a:pPr>
            <a:r>
              <a:rPr lang="ja-JP" altLang="en-US" sz="2400" b="1" dirty="0" smtClean="0">
                <a:latin typeface="HGSｺﾞｼｯｸM" pitchFamily="50" charset="-128"/>
                <a:ea typeface="HGSｺﾞｼｯｸM" pitchFamily="50" charset="-128"/>
              </a:rPr>
              <a:t>①③の場合</a:t>
            </a:r>
            <a:r>
              <a:rPr lang="ja-JP" altLang="en-US" sz="2400" dirty="0" smtClean="0">
                <a:latin typeface="HGSｺﾞｼｯｸM" pitchFamily="50" charset="-128"/>
                <a:ea typeface="HGSｺﾞｼｯｸM" pitchFamily="50" charset="-128"/>
              </a:rPr>
              <a:t>、</a:t>
            </a:r>
            <a:r>
              <a:rPr lang="ja-JP" altLang="en-US" sz="2400" dirty="0">
                <a:latin typeface="HGSｺﾞｼｯｸM" pitchFamily="50" charset="-128"/>
                <a:ea typeface="HGSｺﾞｼｯｸM" pitchFamily="50" charset="-128"/>
              </a:rPr>
              <a:t>　</a:t>
            </a:r>
            <a:r>
              <a:rPr lang="ja-JP" altLang="en-US" sz="2400" b="1" dirty="0" smtClean="0">
                <a:latin typeface="HGSｺﾞｼｯｸM" pitchFamily="50" charset="-128"/>
                <a:ea typeface="HGSｺﾞｼｯｸM" pitchFamily="50" charset="-128"/>
              </a:rPr>
              <a:t>波形は消える</a:t>
            </a:r>
            <a:endParaRPr lang="en-US" altLang="ja-JP" sz="2400" b="1" dirty="0" smtClean="0">
              <a:latin typeface="HGSｺﾞｼｯｸM" pitchFamily="50" charset="-128"/>
              <a:ea typeface="HGSｺﾞｼｯｸM" pitchFamily="50" charset="-128"/>
            </a:endParaRPr>
          </a:p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ja-JP" altLang="en-US" sz="2400" dirty="0" smtClean="0">
                <a:latin typeface="HGSｺﾞｼｯｸM" pitchFamily="50" charset="-128"/>
                <a:ea typeface="HGSｺﾞｼｯｸM" pitchFamily="50" charset="-128"/>
              </a:rPr>
              <a:t>∵　</a:t>
            </a:r>
            <a:r>
              <a:rPr lang="en-US" altLang="ja-JP" sz="2400" dirty="0" smtClean="0">
                <a:latin typeface="HGSｺﾞｼｯｸM" pitchFamily="50" charset="-128"/>
                <a:ea typeface="HGSｺﾞｼｯｸM" pitchFamily="50" charset="-128"/>
              </a:rPr>
              <a:t>Trigger</a:t>
            </a:r>
            <a:r>
              <a:rPr lang="ja-JP" altLang="en-US" sz="2400" dirty="0">
                <a:latin typeface="HGSｺﾞｼｯｸM" pitchFamily="50" charset="-128"/>
                <a:ea typeface="HGSｺﾞｼｯｸM" pitchFamily="50" charset="-128"/>
              </a:rPr>
              <a:t>　</a:t>
            </a:r>
            <a:r>
              <a:rPr lang="en-US" altLang="ja-JP" sz="2400" dirty="0">
                <a:latin typeface="HGSｺﾞｼｯｸM" pitchFamily="50" charset="-128"/>
                <a:ea typeface="HGSｺﾞｼｯｸM" pitchFamily="50" charset="-128"/>
              </a:rPr>
              <a:t>Level</a:t>
            </a:r>
            <a:r>
              <a:rPr lang="ja-JP" altLang="en-US" sz="2400" dirty="0">
                <a:latin typeface="HGSｺﾞｼｯｸM" pitchFamily="50" charset="-128"/>
                <a:ea typeface="HGSｺﾞｼｯｸM" pitchFamily="50" charset="-128"/>
              </a:rPr>
              <a:t>に等しい</a:t>
            </a:r>
            <a:r>
              <a:rPr lang="ja-JP" altLang="en-US" sz="2400" dirty="0" smtClean="0">
                <a:latin typeface="HGSｺﾞｼｯｸM" pitchFamily="50" charset="-128"/>
                <a:ea typeface="HGSｺﾞｼｯｸM" pitchFamily="50" charset="-128"/>
              </a:rPr>
              <a:t>信号が</a:t>
            </a:r>
            <a:r>
              <a:rPr lang="ja-JP" altLang="en-US" sz="2400" dirty="0" err="1" smtClean="0">
                <a:latin typeface="HGSｺﾞｼｯｸM" pitchFamily="50" charset="-128"/>
                <a:ea typeface="HGSｺﾞｼｯｸM" pitchFamily="50" charset="-128"/>
              </a:rPr>
              <a:t>無し</a:t>
            </a:r>
            <a:endParaRPr lang="ja-JP" altLang="en-US" sz="2400" b="1" dirty="0">
              <a:latin typeface="HGSｺﾞｼｯｸM" pitchFamily="50" charset="-128"/>
              <a:ea typeface="HGSｺﾞｼｯｸM" pitchFamily="50" charset="-128"/>
            </a:endParaRPr>
          </a:p>
        </p:txBody>
      </p:sp>
      <p:sp>
        <p:nvSpPr>
          <p:cNvPr id="33" name="Rectangle 7"/>
          <p:cNvSpPr>
            <a:spLocks noChangeArrowheads="1"/>
          </p:cNvSpPr>
          <p:nvPr/>
        </p:nvSpPr>
        <p:spPr bwMode="auto">
          <a:xfrm>
            <a:off x="247677" y="5939491"/>
            <a:ext cx="658678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charset="0"/>
              <a:buChar char="•"/>
              <a:defRPr kumimoji="1" sz="21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charset="0"/>
              <a:buChar char="•"/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charset="0"/>
              <a:buChar char="•"/>
              <a:defRPr kumimoji="1" sz="15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charset="0"/>
              <a:buChar char="•"/>
              <a:defRPr kumimoji="1" sz="13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charset="0"/>
              <a:buChar char="•"/>
              <a:defRPr kumimoji="1" sz="13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charset="0"/>
              <a:buChar char="•"/>
              <a:defRPr kumimoji="1" sz="13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charset="0"/>
              <a:buChar char="•"/>
              <a:defRPr kumimoji="1" sz="13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charset="0"/>
              <a:buChar char="•"/>
              <a:defRPr kumimoji="1" sz="13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charset="0"/>
              <a:buChar char="•"/>
              <a:defRPr kumimoji="1" sz="13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charset="0"/>
              <a:buNone/>
            </a:pPr>
            <a:r>
              <a:rPr lang="ja-JP" altLang="en-US" sz="2400" b="1" dirty="0" smtClean="0">
                <a:latin typeface="HGSｺﾞｼｯｸM" pitchFamily="50" charset="-128"/>
                <a:ea typeface="HGSｺﾞｼｯｸM" pitchFamily="50" charset="-128"/>
              </a:rPr>
              <a:t>②の場合</a:t>
            </a:r>
            <a:r>
              <a:rPr lang="ja-JP" altLang="en-US" sz="2400" dirty="0" smtClean="0">
                <a:latin typeface="HGSｺﾞｼｯｸM" pitchFamily="50" charset="-128"/>
                <a:ea typeface="HGSｺﾞｼｯｸM" pitchFamily="50" charset="-128"/>
              </a:rPr>
              <a:t>、</a:t>
            </a:r>
            <a:r>
              <a:rPr lang="ja-JP" altLang="en-US" sz="2400" dirty="0">
                <a:latin typeface="HGSｺﾞｼｯｸM" pitchFamily="50" charset="-128"/>
                <a:ea typeface="HGSｺﾞｼｯｸM" pitchFamily="50" charset="-128"/>
              </a:rPr>
              <a:t>　</a:t>
            </a:r>
            <a:r>
              <a:rPr lang="ja-JP" altLang="en-US" sz="2400" dirty="0" smtClean="0">
                <a:latin typeface="HGSｺﾞｼｯｸM" pitchFamily="50" charset="-128"/>
                <a:ea typeface="HGSｺﾞｼｯｸM" pitchFamily="50" charset="-128"/>
              </a:rPr>
              <a:t>　</a:t>
            </a:r>
            <a:r>
              <a:rPr lang="ja-JP" altLang="en-US" sz="2400" b="1" dirty="0" smtClean="0">
                <a:latin typeface="HGSｺﾞｼｯｸM" pitchFamily="50" charset="-128"/>
                <a:ea typeface="HGSｺﾞｼｯｸM" pitchFamily="50" charset="-128"/>
              </a:rPr>
              <a:t>波形は見える</a:t>
            </a:r>
            <a:endParaRPr lang="en-US" altLang="ja-JP" sz="2400" b="1" dirty="0" smtClean="0">
              <a:latin typeface="HGSｺﾞｼｯｸM" pitchFamily="50" charset="-128"/>
              <a:ea typeface="HGSｺﾞｼｯｸM" pitchFamily="50" charset="-128"/>
            </a:endParaRPr>
          </a:p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charset="0"/>
              <a:buNone/>
            </a:pPr>
            <a:r>
              <a:rPr lang="ja-JP" altLang="en-US" sz="2400" dirty="0" smtClean="0">
                <a:latin typeface="HGSｺﾞｼｯｸM" pitchFamily="50" charset="-128"/>
                <a:ea typeface="HGSｺﾞｼｯｸM" pitchFamily="50" charset="-128"/>
              </a:rPr>
              <a:t>∵　</a:t>
            </a:r>
            <a:r>
              <a:rPr lang="en-US" altLang="ja-JP" sz="2400" dirty="0" smtClean="0">
                <a:latin typeface="HGSｺﾞｼｯｸM" pitchFamily="50" charset="-128"/>
                <a:ea typeface="HGSｺﾞｼｯｸM" pitchFamily="50" charset="-128"/>
              </a:rPr>
              <a:t>Trigger</a:t>
            </a:r>
            <a:r>
              <a:rPr lang="ja-JP" altLang="en-US" sz="2400" dirty="0">
                <a:latin typeface="HGSｺﾞｼｯｸM" pitchFamily="50" charset="-128"/>
                <a:ea typeface="HGSｺﾞｼｯｸM" pitchFamily="50" charset="-128"/>
              </a:rPr>
              <a:t>　</a:t>
            </a:r>
            <a:r>
              <a:rPr lang="en-US" altLang="ja-JP" sz="2400" dirty="0">
                <a:latin typeface="HGSｺﾞｼｯｸM" pitchFamily="50" charset="-128"/>
                <a:ea typeface="HGSｺﾞｼｯｸM" pitchFamily="50" charset="-128"/>
              </a:rPr>
              <a:t>Level</a:t>
            </a:r>
            <a:r>
              <a:rPr lang="ja-JP" altLang="en-US" sz="2400" dirty="0">
                <a:latin typeface="HGSｺﾞｼｯｸM" pitchFamily="50" charset="-128"/>
                <a:ea typeface="HGSｺﾞｼｯｸM" pitchFamily="50" charset="-128"/>
              </a:rPr>
              <a:t>に等しい</a:t>
            </a:r>
            <a:r>
              <a:rPr lang="ja-JP" altLang="en-US" sz="2400" dirty="0" smtClean="0">
                <a:latin typeface="HGSｺﾞｼｯｸM" pitchFamily="50" charset="-128"/>
                <a:ea typeface="HGSｺﾞｼｯｸM" pitchFamily="50" charset="-128"/>
              </a:rPr>
              <a:t>信号が</a:t>
            </a:r>
            <a:r>
              <a:rPr lang="ja-JP" altLang="en-US" sz="2400" dirty="0" smtClean="0">
                <a:latin typeface="HGSｺﾞｼｯｸM" pitchFamily="50" charset="-128"/>
                <a:ea typeface="HGSｺﾞｼｯｸM" pitchFamily="50" charset="-128"/>
              </a:rPr>
              <a:t>有り</a:t>
            </a:r>
            <a:endParaRPr lang="ja-JP" altLang="en-US" sz="2400" b="1" dirty="0">
              <a:latin typeface="HGSｺﾞｼｯｸM" pitchFamily="50" charset="-128"/>
              <a:ea typeface="HGSｺﾞｼｯｸM" pitchFamily="50" charset="-128"/>
            </a:endParaRPr>
          </a:p>
        </p:txBody>
      </p:sp>
      <p:sp>
        <p:nvSpPr>
          <p:cNvPr id="34" name="正方形/長方形 33"/>
          <p:cNvSpPr/>
          <p:nvPr/>
        </p:nvSpPr>
        <p:spPr>
          <a:xfrm>
            <a:off x="679444" y="2586437"/>
            <a:ext cx="36420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1400" b="1" dirty="0" smtClean="0">
                <a:solidFill>
                  <a:srgbClr val="FFFF00"/>
                </a:solidFill>
              </a:rPr>
              <a:t>●</a:t>
            </a:r>
            <a:endParaRPr lang="ja-JP" altLang="en-US" sz="1400" dirty="0">
              <a:solidFill>
                <a:srgbClr val="FFFF00"/>
              </a:solidFill>
            </a:endParaRPr>
          </a:p>
        </p:txBody>
      </p:sp>
      <p:sp>
        <p:nvSpPr>
          <p:cNvPr id="35" name="正方形/長方形 34"/>
          <p:cNvSpPr/>
          <p:nvPr/>
        </p:nvSpPr>
        <p:spPr>
          <a:xfrm>
            <a:off x="1931156" y="2584375"/>
            <a:ext cx="36420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1400" b="1" dirty="0" smtClean="0">
                <a:solidFill>
                  <a:srgbClr val="FFFF00"/>
                </a:solidFill>
              </a:rPr>
              <a:t>●</a:t>
            </a:r>
            <a:endParaRPr lang="ja-JP" altLang="en-US" sz="1400" dirty="0">
              <a:solidFill>
                <a:srgbClr val="FFFF00"/>
              </a:solidFill>
            </a:endParaRPr>
          </a:p>
        </p:txBody>
      </p:sp>
      <p:sp>
        <p:nvSpPr>
          <p:cNvPr id="36" name="正方形/長方形 35"/>
          <p:cNvSpPr/>
          <p:nvPr/>
        </p:nvSpPr>
        <p:spPr>
          <a:xfrm>
            <a:off x="724563" y="2253046"/>
            <a:ext cx="36260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800" b="1" dirty="0" smtClean="0">
                <a:solidFill>
                  <a:srgbClr val="FFFF00"/>
                </a:solidFill>
              </a:rPr>
              <a:t>a</a:t>
            </a:r>
            <a:endParaRPr lang="ja-JP" altLang="en-US" sz="2800" dirty="0">
              <a:solidFill>
                <a:srgbClr val="FFFF00"/>
              </a:solidFill>
            </a:endParaRPr>
          </a:p>
        </p:txBody>
      </p:sp>
      <p:sp>
        <p:nvSpPr>
          <p:cNvPr id="37" name="正方形/長方形 36"/>
          <p:cNvSpPr/>
          <p:nvPr/>
        </p:nvSpPr>
        <p:spPr>
          <a:xfrm>
            <a:off x="1790751" y="2264361"/>
            <a:ext cx="37702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800" b="1" dirty="0" smtClean="0">
                <a:solidFill>
                  <a:srgbClr val="FFFF00"/>
                </a:solidFill>
              </a:rPr>
              <a:t>b</a:t>
            </a:r>
            <a:endParaRPr lang="ja-JP" altLang="en-US" sz="2800" dirty="0">
              <a:solidFill>
                <a:srgbClr val="FFFF00"/>
              </a:solidFill>
            </a:endParaRPr>
          </a:p>
        </p:txBody>
      </p:sp>
      <p:sp>
        <p:nvSpPr>
          <p:cNvPr id="38" name="正方形/長方形 37"/>
          <p:cNvSpPr/>
          <p:nvPr/>
        </p:nvSpPr>
        <p:spPr>
          <a:xfrm>
            <a:off x="7590963" y="323208"/>
            <a:ext cx="3786614" cy="8925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2400" dirty="0" smtClean="0">
                <a:solidFill>
                  <a:prstClr val="black"/>
                </a:solidFill>
                <a:latin typeface="HGSｺﾞｼｯｸM" pitchFamily="50" charset="-128"/>
                <a:ea typeface="HGSｺﾞｼｯｸM" pitchFamily="50" charset="-128"/>
              </a:rPr>
              <a:t>　　立ち上がり点</a:t>
            </a:r>
            <a:r>
              <a:rPr lang="en-US" altLang="ja-JP" sz="2800" b="1" dirty="0" smtClean="0">
                <a:solidFill>
                  <a:prstClr val="black"/>
                </a:solidFill>
                <a:latin typeface="HGSｺﾞｼｯｸM" pitchFamily="50" charset="-128"/>
                <a:ea typeface="HGSｺﾞｼｯｸM" pitchFamily="50" charset="-128"/>
              </a:rPr>
              <a:t>a</a:t>
            </a:r>
            <a:r>
              <a:rPr lang="ja-JP" altLang="en-US" sz="2400" dirty="0" smtClean="0">
                <a:solidFill>
                  <a:prstClr val="black"/>
                </a:solidFill>
                <a:latin typeface="HGSｺﾞｼｯｸM" pitchFamily="50" charset="-128"/>
                <a:ea typeface="HGSｺﾞｼｯｸM" pitchFamily="50" charset="-128"/>
              </a:rPr>
              <a:t>が </a:t>
            </a:r>
            <a:r>
              <a:rPr lang="en-US" altLang="ja-JP" sz="2800" b="1" dirty="0" smtClean="0">
                <a:solidFill>
                  <a:prstClr val="black"/>
                </a:solidFill>
                <a:latin typeface="HGSｺﾞｼｯｸM" pitchFamily="50" charset="-128"/>
                <a:ea typeface="HGSｺﾞｼｯｸM" pitchFamily="50" charset="-128"/>
              </a:rPr>
              <a:t>t=0</a:t>
            </a:r>
            <a:endParaRPr lang="en-US" altLang="ja-JP" sz="2800" b="1" dirty="0">
              <a:solidFill>
                <a:prstClr val="black"/>
              </a:solidFill>
              <a:latin typeface="HGSｺﾞｼｯｸM" pitchFamily="50" charset="-128"/>
              <a:ea typeface="HGSｺﾞｼｯｸM" pitchFamily="50" charset="-128"/>
            </a:endParaRPr>
          </a:p>
          <a:p>
            <a:r>
              <a:rPr lang="ja-JP" altLang="en-US" sz="2400" dirty="0" smtClean="0">
                <a:solidFill>
                  <a:prstClr val="black"/>
                </a:solidFill>
                <a:latin typeface="HGSｺﾞｼｯｸM" pitchFamily="50" charset="-128"/>
                <a:ea typeface="HGSｺﾞｼｯｸM" pitchFamily="50" charset="-128"/>
              </a:rPr>
              <a:t>　</a:t>
            </a:r>
            <a:endParaRPr lang="ja-JP" altLang="en-US" dirty="0"/>
          </a:p>
        </p:txBody>
      </p:sp>
      <p:pic>
        <p:nvPicPr>
          <p:cNvPr id="39" name="図 3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9642" y="924261"/>
            <a:ext cx="2987999" cy="2425483"/>
          </a:xfrm>
          <a:prstGeom prst="rect">
            <a:avLst/>
          </a:prstGeom>
        </p:spPr>
      </p:pic>
      <p:sp>
        <p:nvSpPr>
          <p:cNvPr id="40" name="正方形/長方形 39"/>
          <p:cNvSpPr/>
          <p:nvPr/>
        </p:nvSpPr>
        <p:spPr>
          <a:xfrm>
            <a:off x="8411989" y="1970701"/>
            <a:ext cx="36420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1400" b="1" dirty="0" smtClean="0">
                <a:solidFill>
                  <a:srgbClr val="FFFF00"/>
                </a:solidFill>
              </a:rPr>
              <a:t>●</a:t>
            </a:r>
            <a:endParaRPr lang="ja-JP" altLang="en-US" sz="1400" dirty="0">
              <a:solidFill>
                <a:srgbClr val="FFFF00"/>
              </a:solidFill>
            </a:endParaRPr>
          </a:p>
        </p:txBody>
      </p:sp>
      <p:sp>
        <p:nvSpPr>
          <p:cNvPr id="41" name="正方形/長方形 40"/>
          <p:cNvSpPr/>
          <p:nvPr/>
        </p:nvSpPr>
        <p:spPr>
          <a:xfrm>
            <a:off x="8400869" y="2054452"/>
            <a:ext cx="36260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800" b="1" dirty="0" smtClean="0">
                <a:solidFill>
                  <a:srgbClr val="FFFF00"/>
                </a:solidFill>
              </a:rPr>
              <a:t>a</a:t>
            </a:r>
            <a:endParaRPr lang="ja-JP" altLang="en-US" sz="2800" dirty="0">
              <a:solidFill>
                <a:srgbClr val="FFFF00"/>
              </a:solidFill>
            </a:endParaRPr>
          </a:p>
        </p:txBody>
      </p:sp>
      <p:sp>
        <p:nvSpPr>
          <p:cNvPr id="42" name="正方形/長方形 41"/>
          <p:cNvSpPr/>
          <p:nvPr/>
        </p:nvSpPr>
        <p:spPr>
          <a:xfrm>
            <a:off x="7756085" y="3880981"/>
            <a:ext cx="3789820" cy="8002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2400" dirty="0" smtClean="0">
                <a:solidFill>
                  <a:prstClr val="black"/>
                </a:solidFill>
                <a:latin typeface="HGSｺﾞｼｯｸM" pitchFamily="50" charset="-128"/>
                <a:ea typeface="HGSｺﾞｼｯｸM" pitchFamily="50" charset="-128"/>
              </a:rPr>
              <a:t>　　立ち下がり点</a:t>
            </a:r>
            <a:r>
              <a:rPr lang="en-US" altLang="ja-JP" sz="2800" b="1" dirty="0" smtClean="0">
                <a:solidFill>
                  <a:prstClr val="black"/>
                </a:solidFill>
                <a:latin typeface="HGSｺﾞｼｯｸM" pitchFamily="50" charset="-128"/>
                <a:ea typeface="HGSｺﾞｼｯｸM" pitchFamily="50" charset="-128"/>
              </a:rPr>
              <a:t>b</a:t>
            </a:r>
            <a:r>
              <a:rPr lang="ja-JP" altLang="en-US" sz="2400" dirty="0" smtClean="0">
                <a:solidFill>
                  <a:prstClr val="black"/>
                </a:solidFill>
                <a:latin typeface="HGSｺﾞｼｯｸM" pitchFamily="50" charset="-128"/>
                <a:ea typeface="HGSｺﾞｼｯｸM" pitchFamily="50" charset="-128"/>
              </a:rPr>
              <a:t>が </a:t>
            </a:r>
            <a:r>
              <a:rPr lang="en-US" altLang="ja-JP" sz="2800" b="1" dirty="0" smtClean="0">
                <a:solidFill>
                  <a:prstClr val="black"/>
                </a:solidFill>
                <a:latin typeface="HGSｺﾞｼｯｸM" pitchFamily="50" charset="-128"/>
                <a:ea typeface="HGSｺﾞｼｯｸM" pitchFamily="50" charset="-128"/>
              </a:rPr>
              <a:t>t=0</a:t>
            </a:r>
            <a:endParaRPr lang="en-US" altLang="ja-JP" sz="2800" b="1" dirty="0">
              <a:solidFill>
                <a:prstClr val="black"/>
              </a:solidFill>
              <a:latin typeface="HGSｺﾞｼｯｸM" pitchFamily="50" charset="-128"/>
              <a:ea typeface="HGSｺﾞｼｯｸM" pitchFamily="50" charset="-128"/>
            </a:endParaRPr>
          </a:p>
          <a:p>
            <a:endParaRPr lang="ja-JP" altLang="en-US" dirty="0"/>
          </a:p>
        </p:txBody>
      </p:sp>
      <p:pic>
        <p:nvPicPr>
          <p:cNvPr id="43" name="図 4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8170" y="4430063"/>
            <a:ext cx="3057381" cy="2371537"/>
          </a:xfrm>
          <a:prstGeom prst="rect">
            <a:avLst/>
          </a:prstGeom>
        </p:spPr>
      </p:pic>
      <p:sp>
        <p:nvSpPr>
          <p:cNvPr id="44" name="正方形/長方形 43"/>
          <p:cNvSpPr/>
          <p:nvPr/>
        </p:nvSpPr>
        <p:spPr>
          <a:xfrm>
            <a:off x="8479779" y="5461942"/>
            <a:ext cx="36420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1400" b="1" dirty="0" smtClean="0">
                <a:solidFill>
                  <a:srgbClr val="FFFF00"/>
                </a:solidFill>
              </a:rPr>
              <a:t>●</a:t>
            </a:r>
            <a:endParaRPr lang="ja-JP" altLang="en-US" sz="1400" dirty="0">
              <a:solidFill>
                <a:srgbClr val="FFFF00"/>
              </a:solidFill>
            </a:endParaRPr>
          </a:p>
        </p:txBody>
      </p:sp>
      <p:sp>
        <p:nvSpPr>
          <p:cNvPr id="45" name="正方形/長方形 44"/>
          <p:cNvSpPr/>
          <p:nvPr/>
        </p:nvSpPr>
        <p:spPr>
          <a:xfrm>
            <a:off x="8520807" y="5597225"/>
            <a:ext cx="37702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800" b="1" dirty="0" smtClean="0">
                <a:solidFill>
                  <a:srgbClr val="FFFF00"/>
                </a:solidFill>
              </a:rPr>
              <a:t>b</a:t>
            </a:r>
            <a:endParaRPr lang="ja-JP" altLang="en-US" sz="2800" dirty="0">
              <a:solidFill>
                <a:srgbClr val="FFFF00"/>
              </a:solidFill>
            </a:endParaRPr>
          </a:p>
        </p:txBody>
      </p:sp>
      <p:sp>
        <p:nvSpPr>
          <p:cNvPr id="46" name="テキスト ボックス 45"/>
          <p:cNvSpPr txBox="1"/>
          <p:nvPr/>
        </p:nvSpPr>
        <p:spPr>
          <a:xfrm>
            <a:off x="6356893" y="1547977"/>
            <a:ext cx="677108" cy="3729547"/>
          </a:xfrm>
          <a:prstGeom prst="rect">
            <a:avLst/>
          </a:prstGeom>
          <a:solidFill>
            <a:srgbClr val="F6FECC"/>
          </a:solidFill>
        </p:spPr>
        <p:txBody>
          <a:bodyPr vert="eaVert" wrap="none" rtlCol="0">
            <a:spAutoFit/>
          </a:bodyPr>
          <a:lstStyle/>
          <a:p>
            <a:r>
              <a:rPr lang="ja-JP" altLang="en-US" sz="3200" dirty="0" smtClean="0"/>
              <a:t>②で見える信号波形</a:t>
            </a:r>
            <a:endParaRPr kumimoji="1" lang="ja-JP" altLang="en-US" sz="3200" dirty="0"/>
          </a:p>
        </p:txBody>
      </p:sp>
      <p:sp>
        <p:nvSpPr>
          <p:cNvPr id="47" name="右矢印 46"/>
          <p:cNvSpPr/>
          <p:nvPr/>
        </p:nvSpPr>
        <p:spPr>
          <a:xfrm rot="19866333">
            <a:off x="7358030" y="2525852"/>
            <a:ext cx="576551" cy="484632"/>
          </a:xfrm>
          <a:prstGeom prst="rightArrow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8" name="右矢印 47"/>
          <p:cNvSpPr/>
          <p:nvPr/>
        </p:nvSpPr>
        <p:spPr>
          <a:xfrm rot="1733667" flipV="1">
            <a:off x="7339732" y="3893607"/>
            <a:ext cx="576551" cy="484632"/>
          </a:xfrm>
          <a:prstGeom prst="rightArrow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9" name="正方形/長方形 48"/>
          <p:cNvSpPr/>
          <p:nvPr/>
        </p:nvSpPr>
        <p:spPr>
          <a:xfrm>
            <a:off x="7032333" y="1864961"/>
            <a:ext cx="129875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altLang="ja-JP" sz="2400" b="1" dirty="0">
                <a:solidFill>
                  <a:prstClr val="black"/>
                </a:solidFill>
                <a:latin typeface="HGSｺﾞｼｯｸM" pitchFamily="50" charset="-128"/>
                <a:ea typeface="HGSｺﾞｼｯｸM" pitchFamily="50" charset="-128"/>
              </a:rPr>
              <a:t>Slope </a:t>
            </a:r>
            <a:r>
              <a:rPr lang="ja-JP" altLang="en-US" sz="2400" b="1" dirty="0" smtClean="0">
                <a:solidFill>
                  <a:srgbClr val="3333FF"/>
                </a:solidFill>
                <a:latin typeface="HGSｺﾞｼｯｸM" pitchFamily="50" charset="-128"/>
                <a:ea typeface="HGSｺﾞｼｯｸM" pitchFamily="50" charset="-128"/>
              </a:rPr>
              <a:t>＋</a:t>
            </a:r>
            <a:endParaRPr lang="en-US" altLang="ja-JP" sz="2400" dirty="0">
              <a:solidFill>
                <a:prstClr val="black"/>
              </a:solidFill>
              <a:latin typeface="HGSｺﾞｼｯｸM" pitchFamily="50" charset="-128"/>
              <a:ea typeface="HGSｺﾞｼｯｸM" pitchFamily="50" charset="-128"/>
            </a:endParaRPr>
          </a:p>
        </p:txBody>
      </p:sp>
      <p:sp>
        <p:nvSpPr>
          <p:cNvPr id="50" name="正方形/長方形 49"/>
          <p:cNvSpPr/>
          <p:nvPr/>
        </p:nvSpPr>
        <p:spPr>
          <a:xfrm>
            <a:off x="7138996" y="4548351"/>
            <a:ext cx="117051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400" b="1" dirty="0">
                <a:solidFill>
                  <a:prstClr val="black"/>
                </a:solidFill>
                <a:latin typeface="HGSｺﾞｼｯｸM" pitchFamily="50" charset="-128"/>
                <a:ea typeface="HGSｺﾞｼｯｸM" pitchFamily="50" charset="-128"/>
              </a:rPr>
              <a:t>Slope </a:t>
            </a:r>
            <a:r>
              <a:rPr lang="ja-JP" altLang="en-US" sz="2800" b="1" dirty="0">
                <a:solidFill>
                  <a:srgbClr val="FF0000"/>
                </a:solidFill>
                <a:latin typeface="HGSｺﾞｼｯｸM" pitchFamily="50" charset="-128"/>
                <a:ea typeface="HGSｺﾞｼｯｸM" pitchFamily="50" charset="-128"/>
              </a:rPr>
              <a:t>−</a:t>
            </a:r>
            <a:endParaRPr lang="ja-JP" altLang="en-US" sz="2800" dirty="0"/>
          </a:p>
        </p:txBody>
      </p:sp>
      <p:sp>
        <p:nvSpPr>
          <p:cNvPr id="52" name="Line 6"/>
          <p:cNvSpPr>
            <a:spLocks noChangeShapeType="1"/>
          </p:cNvSpPr>
          <p:nvPr/>
        </p:nvSpPr>
        <p:spPr bwMode="auto">
          <a:xfrm>
            <a:off x="316328" y="3849214"/>
            <a:ext cx="4714313" cy="2915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ja-JP" altLang="en-US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1166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/>
          <p:cNvSpPr/>
          <p:nvPr/>
        </p:nvSpPr>
        <p:spPr>
          <a:xfrm>
            <a:off x="696372" y="284795"/>
            <a:ext cx="10255756" cy="70788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ja-JP" alt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それでは、</a:t>
            </a:r>
            <a:r>
              <a:rPr lang="en-US" altLang="ja-JP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“AUTO” </a:t>
            </a:r>
            <a:r>
              <a:rPr lang="ja-JP" alt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と　</a:t>
            </a:r>
            <a:r>
              <a:rPr lang="en-US" altLang="ja-JP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“NORMAL</a:t>
            </a:r>
            <a:r>
              <a:rPr lang="ja-JP" alt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” はどう違う？</a:t>
            </a:r>
            <a:endParaRPr lang="ja-JP" altLang="en-US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正方形/長方形 1"/>
          <p:cNvSpPr/>
          <p:nvPr/>
        </p:nvSpPr>
        <p:spPr>
          <a:xfrm>
            <a:off x="0" y="1437752"/>
            <a:ext cx="1118107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3600" b="1" dirty="0">
                <a:solidFill>
                  <a:prstClr val="black"/>
                </a:solidFill>
              </a:rPr>
              <a:t>“NORMAL</a:t>
            </a:r>
            <a:r>
              <a:rPr lang="ja-JP" altLang="en-US" sz="3600" b="1" dirty="0" smtClean="0">
                <a:solidFill>
                  <a:prstClr val="black"/>
                </a:solidFill>
              </a:rPr>
              <a:t>”</a:t>
            </a:r>
            <a:r>
              <a:rPr lang="en-US" altLang="ja-JP" sz="3600" b="1" dirty="0" smtClean="0">
                <a:solidFill>
                  <a:prstClr val="black"/>
                </a:solidFill>
              </a:rPr>
              <a:t>:</a:t>
            </a:r>
            <a:r>
              <a:rPr lang="ja-JP" altLang="en-US" sz="3600" b="1" dirty="0" smtClean="0">
                <a:solidFill>
                  <a:prstClr val="black"/>
                </a:solidFill>
              </a:rPr>
              <a:t>（</a:t>
            </a:r>
            <a:r>
              <a:rPr lang="en-US" altLang="ja-JP" sz="3600" b="1" dirty="0" err="1" smtClean="0">
                <a:solidFill>
                  <a:prstClr val="black"/>
                </a:solidFill>
              </a:rPr>
              <a:t>Tirgger</a:t>
            </a:r>
            <a:r>
              <a:rPr lang="en-US" altLang="ja-JP" sz="3600" b="1" dirty="0" smtClean="0">
                <a:solidFill>
                  <a:prstClr val="black"/>
                </a:solidFill>
              </a:rPr>
              <a:t> </a:t>
            </a:r>
            <a:r>
              <a:rPr lang="en-US" altLang="ja-JP" sz="3600" b="1" dirty="0" smtClean="0">
                <a:solidFill>
                  <a:prstClr val="black"/>
                </a:solidFill>
              </a:rPr>
              <a:t>Level</a:t>
            </a:r>
            <a:r>
              <a:rPr lang="ja-JP" altLang="en-US" sz="3600" b="1" dirty="0" smtClean="0">
                <a:solidFill>
                  <a:prstClr val="black"/>
                </a:solidFill>
              </a:rPr>
              <a:t>の信号</a:t>
            </a:r>
            <a:r>
              <a:rPr lang="ja-JP" altLang="en-US" sz="3600" b="1" dirty="0" smtClean="0">
                <a:solidFill>
                  <a:prstClr val="black"/>
                </a:solidFill>
              </a:rPr>
              <a:t>の有無）</a:t>
            </a:r>
            <a:r>
              <a:rPr lang="en-US" altLang="ja-JP" sz="3600" b="1" dirty="0" smtClean="0">
                <a:solidFill>
                  <a:prstClr val="black"/>
                </a:solidFill>
              </a:rPr>
              <a:t>=</a:t>
            </a:r>
            <a:r>
              <a:rPr lang="ja-JP" altLang="en-US" sz="3600" b="1" dirty="0" smtClean="0">
                <a:solidFill>
                  <a:prstClr val="black"/>
                </a:solidFill>
              </a:rPr>
              <a:t>（波形の有無）</a:t>
            </a:r>
            <a:endParaRPr lang="ja-JP" altLang="en-US" dirty="0"/>
          </a:p>
        </p:txBody>
      </p:sp>
      <p:sp>
        <p:nvSpPr>
          <p:cNvPr id="22" name="正方形/長方形 21"/>
          <p:cNvSpPr/>
          <p:nvPr/>
        </p:nvSpPr>
        <p:spPr>
          <a:xfrm>
            <a:off x="101427" y="2653140"/>
            <a:ext cx="1171886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3600" b="1" dirty="0" smtClean="0">
                <a:solidFill>
                  <a:prstClr val="black"/>
                </a:solidFill>
              </a:rPr>
              <a:t>“AUTO</a:t>
            </a:r>
            <a:r>
              <a:rPr lang="ja-JP" altLang="en-US" sz="3600" b="1" dirty="0" smtClean="0">
                <a:solidFill>
                  <a:prstClr val="black"/>
                </a:solidFill>
              </a:rPr>
              <a:t>”</a:t>
            </a:r>
            <a:r>
              <a:rPr lang="en-US" altLang="ja-JP" sz="3600" b="1" dirty="0" smtClean="0">
                <a:solidFill>
                  <a:prstClr val="black"/>
                </a:solidFill>
              </a:rPr>
              <a:t>:</a:t>
            </a:r>
            <a:r>
              <a:rPr lang="ja-JP" altLang="en-US" sz="3600" b="1" dirty="0" smtClean="0">
                <a:solidFill>
                  <a:prstClr val="black"/>
                </a:solidFill>
              </a:rPr>
              <a:t>　</a:t>
            </a:r>
            <a:r>
              <a:rPr lang="en-US" altLang="ja-JP" sz="3600" b="1" dirty="0">
                <a:solidFill>
                  <a:prstClr val="black"/>
                </a:solidFill>
              </a:rPr>
              <a:t> </a:t>
            </a:r>
            <a:endParaRPr lang="en-US" altLang="ja-JP" sz="3600" b="1" dirty="0" smtClean="0">
              <a:solidFill>
                <a:prstClr val="black"/>
              </a:solidFill>
            </a:endParaRPr>
          </a:p>
          <a:p>
            <a:r>
              <a:rPr lang="ja-JP" altLang="en-US" sz="3600" b="1" dirty="0">
                <a:solidFill>
                  <a:prstClr val="black"/>
                </a:solidFill>
              </a:rPr>
              <a:t>　</a:t>
            </a:r>
            <a:r>
              <a:rPr lang="en-US" altLang="ja-JP" sz="3600" b="1" dirty="0" err="1" smtClean="0">
                <a:solidFill>
                  <a:srgbClr val="0070C0"/>
                </a:solidFill>
              </a:rPr>
              <a:t>Tirgger</a:t>
            </a:r>
            <a:r>
              <a:rPr lang="en-US" altLang="ja-JP" sz="3600" b="1" dirty="0" smtClean="0">
                <a:solidFill>
                  <a:srgbClr val="0070C0"/>
                </a:solidFill>
              </a:rPr>
              <a:t> Level</a:t>
            </a:r>
            <a:r>
              <a:rPr lang="ja-JP" altLang="en-US" sz="3600" b="1" dirty="0" smtClean="0">
                <a:solidFill>
                  <a:srgbClr val="0070C0"/>
                </a:solidFill>
              </a:rPr>
              <a:t>の信号が有る　⇒　</a:t>
            </a:r>
            <a:r>
              <a:rPr lang="en-US" altLang="ja-JP" sz="3600" b="1" dirty="0" smtClean="0">
                <a:solidFill>
                  <a:srgbClr val="0070C0"/>
                </a:solidFill>
              </a:rPr>
              <a:t> </a:t>
            </a:r>
            <a:r>
              <a:rPr lang="en-US" altLang="ja-JP" sz="3600" b="1" dirty="0">
                <a:solidFill>
                  <a:srgbClr val="0070C0"/>
                </a:solidFill>
              </a:rPr>
              <a:t>“NORMAL</a:t>
            </a:r>
            <a:r>
              <a:rPr lang="ja-JP" altLang="en-US" sz="3600" b="1" dirty="0" smtClean="0">
                <a:solidFill>
                  <a:srgbClr val="0070C0"/>
                </a:solidFill>
              </a:rPr>
              <a:t>” と同じ</a:t>
            </a:r>
            <a:endParaRPr lang="en-US" altLang="ja-JP" sz="3600" b="1" dirty="0" smtClean="0">
              <a:solidFill>
                <a:srgbClr val="0070C0"/>
              </a:solidFill>
            </a:endParaRPr>
          </a:p>
          <a:p>
            <a:endParaRPr lang="en-US" altLang="ja-JP" sz="3600" b="1" dirty="0" smtClean="0">
              <a:solidFill>
                <a:srgbClr val="002060"/>
              </a:solidFill>
            </a:endParaRPr>
          </a:p>
          <a:p>
            <a:r>
              <a:rPr lang="ja-JP" altLang="en-US" sz="3600" b="1" dirty="0" smtClean="0">
                <a:solidFill>
                  <a:prstClr val="black"/>
                </a:solidFill>
              </a:rPr>
              <a:t>   </a:t>
            </a:r>
            <a:r>
              <a:rPr lang="en-US" altLang="ja-JP" sz="3600" b="1" dirty="0" err="1" smtClean="0">
                <a:solidFill>
                  <a:srgbClr val="FF0066"/>
                </a:solidFill>
              </a:rPr>
              <a:t>Tirgger</a:t>
            </a:r>
            <a:r>
              <a:rPr lang="en-US" altLang="ja-JP" sz="3600" b="1" dirty="0" smtClean="0">
                <a:solidFill>
                  <a:srgbClr val="FF0066"/>
                </a:solidFill>
              </a:rPr>
              <a:t> Level</a:t>
            </a:r>
            <a:r>
              <a:rPr lang="ja-JP" altLang="en-US" sz="3600" b="1" dirty="0" smtClean="0">
                <a:solidFill>
                  <a:srgbClr val="FF0066"/>
                </a:solidFill>
              </a:rPr>
              <a:t>の信号が無い　⇒　</a:t>
            </a:r>
            <a:r>
              <a:rPr lang="en-US" altLang="ja-JP" sz="3600" b="1" dirty="0" smtClean="0">
                <a:solidFill>
                  <a:srgbClr val="FF0066"/>
                </a:solidFill>
              </a:rPr>
              <a:t> </a:t>
            </a:r>
            <a:r>
              <a:rPr lang="en-US" altLang="ja-JP" sz="3600" b="1" dirty="0">
                <a:solidFill>
                  <a:srgbClr val="FF0066"/>
                </a:solidFill>
              </a:rPr>
              <a:t>“NORMAL</a:t>
            </a:r>
            <a:r>
              <a:rPr lang="ja-JP" altLang="en-US" sz="3600" b="1" dirty="0">
                <a:solidFill>
                  <a:srgbClr val="FF0066"/>
                </a:solidFill>
              </a:rPr>
              <a:t>” </a:t>
            </a:r>
            <a:r>
              <a:rPr lang="ja-JP" altLang="en-US" sz="3600" b="1" dirty="0" smtClean="0">
                <a:solidFill>
                  <a:srgbClr val="FF0066"/>
                </a:solidFill>
              </a:rPr>
              <a:t>と違う</a:t>
            </a:r>
            <a:r>
              <a:rPr lang="ja-JP" altLang="en-US" sz="3600" b="1" dirty="0">
                <a:solidFill>
                  <a:prstClr val="black"/>
                </a:solidFill>
              </a:rPr>
              <a:t>　</a:t>
            </a:r>
            <a:r>
              <a:rPr lang="ja-JP" altLang="en-US" sz="3600" b="1" dirty="0" smtClean="0">
                <a:solidFill>
                  <a:prstClr val="black"/>
                </a:solidFill>
              </a:rPr>
              <a:t>　　　　　　　　　</a:t>
            </a:r>
            <a:endParaRPr lang="en-US" altLang="ja-JP" sz="3600" b="1" dirty="0" smtClean="0">
              <a:solidFill>
                <a:prstClr val="black"/>
              </a:solidFill>
            </a:endParaRPr>
          </a:p>
          <a:p>
            <a:r>
              <a:rPr lang="ja-JP" altLang="en-US" sz="3600" b="1" dirty="0">
                <a:solidFill>
                  <a:prstClr val="black"/>
                </a:solidFill>
              </a:rPr>
              <a:t>　</a:t>
            </a:r>
            <a:r>
              <a:rPr lang="ja-JP" altLang="en-US" sz="3600" b="1" dirty="0" smtClean="0">
                <a:solidFill>
                  <a:prstClr val="black"/>
                </a:solidFill>
              </a:rPr>
              <a:t>　　　　</a:t>
            </a:r>
            <a:r>
              <a:rPr lang="ja-JP" altLang="en-US" sz="3600" b="1" dirty="0" smtClean="0">
                <a:solidFill>
                  <a:srgbClr val="FF0066"/>
                </a:solidFill>
              </a:rPr>
              <a:t>波形を定期的に強制的に表示！</a:t>
            </a:r>
            <a:endParaRPr lang="en-US" altLang="ja-JP" sz="3600" b="1" dirty="0" smtClean="0">
              <a:solidFill>
                <a:srgbClr val="FF0066"/>
              </a:solidFill>
            </a:endParaRPr>
          </a:p>
          <a:p>
            <a:r>
              <a:rPr lang="ja-JP" altLang="en-US" sz="3600" b="1" dirty="0">
                <a:solidFill>
                  <a:prstClr val="black"/>
                </a:solidFill>
              </a:rPr>
              <a:t>　</a:t>
            </a:r>
            <a:r>
              <a:rPr lang="ja-JP" altLang="en-US" sz="3600" b="1" dirty="0" smtClean="0">
                <a:solidFill>
                  <a:prstClr val="black"/>
                </a:solidFill>
              </a:rPr>
              <a:t>　</a:t>
            </a:r>
            <a:endParaRPr lang="en-US" altLang="ja-JP" sz="3600" b="1" dirty="0" smtClean="0">
              <a:solidFill>
                <a:prstClr val="black"/>
              </a:solidFill>
            </a:endParaRPr>
          </a:p>
          <a:p>
            <a:r>
              <a:rPr lang="ja-JP" altLang="en-US" sz="3600" b="1" dirty="0">
                <a:solidFill>
                  <a:prstClr val="black"/>
                </a:solidFill>
              </a:rPr>
              <a:t>　</a:t>
            </a:r>
            <a:r>
              <a:rPr lang="ja-JP" altLang="en-US" sz="3600" b="1" dirty="0" smtClean="0">
                <a:solidFill>
                  <a:prstClr val="black"/>
                </a:solidFill>
              </a:rPr>
              <a:t>　　</a:t>
            </a:r>
            <a:r>
              <a:rPr lang="ja-JP" altLang="en-US" sz="3600" dirty="0" smtClean="0">
                <a:solidFill>
                  <a:prstClr val="black"/>
                </a:solidFill>
              </a:rPr>
              <a:t>　Ｗｈｙ？　何も映らないと測定者は不安だから</a:t>
            </a:r>
            <a:endParaRPr lang="ja-JP" altLang="en-US" sz="3600" dirty="0"/>
          </a:p>
        </p:txBody>
      </p:sp>
    </p:spTree>
    <p:extLst>
      <p:ext uri="{BB962C8B-B14F-4D97-AF65-F5344CB8AC3E}">
        <p14:creationId xmlns:p14="http://schemas.microsoft.com/office/powerpoint/2010/main" val="2720815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265</TotalTime>
  <Words>121</Words>
  <Application>Microsoft Office PowerPoint</Application>
  <PresentationFormat>ワイド画面</PresentationFormat>
  <Paragraphs>51</Paragraphs>
  <Slides>3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6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3</vt:i4>
      </vt:variant>
    </vt:vector>
  </HeadingPairs>
  <TitlesOfParts>
    <vt:vector size="10" baseType="lpstr">
      <vt:lpstr>HGSｺﾞｼｯｸM</vt:lpstr>
      <vt:lpstr>ＭＳ Ｐゴシック</vt:lpstr>
      <vt:lpstr>Arial</vt:lpstr>
      <vt:lpstr>Calibri</vt:lpstr>
      <vt:lpstr>Calibri Light</vt:lpstr>
      <vt:lpstr>Times New Roman</vt:lpstr>
      <vt:lpstr>Office テーマ</vt:lpstr>
      <vt:lpstr>PowerPoint プレゼンテーション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絹川亨</dc:creator>
  <cp:lastModifiedBy>絹川亨</cp:lastModifiedBy>
  <cp:revision>24</cp:revision>
  <dcterms:created xsi:type="dcterms:W3CDTF">2019-05-11T09:44:50Z</dcterms:created>
  <dcterms:modified xsi:type="dcterms:W3CDTF">2019-05-12T01:46:45Z</dcterms:modified>
</cp:coreProperties>
</file>