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6" autoAdjust="0"/>
    <p:restoredTop sz="94660"/>
  </p:normalViewPr>
  <p:slideViewPr>
    <p:cSldViewPr snapToGrid="0">
      <p:cViewPr varScale="1">
        <p:scale>
          <a:sx n="62" d="100"/>
          <a:sy n="62" d="100"/>
        </p:scale>
        <p:origin x="4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BC746-9E23-4B4E-BAA3-D3277EF63E7B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BAB57-971F-4172-A923-F9B20D49E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22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D19590-3504-4BAE-8129-425DB4901BB5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b="1" smtClean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68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17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67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47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265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67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604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27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05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591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48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136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327BA-BD95-48EA-8FC0-5408123B65C2}" type="datetimeFigureOut">
              <a:rPr kumimoji="1" lang="ja-JP" altLang="en-US" smtClean="0"/>
              <a:t>2019/5/14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FDD61-6B86-4121-8401-7CAE9076E1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57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39" y="2807369"/>
            <a:ext cx="3710889" cy="3053257"/>
          </a:xfrm>
          <a:prstGeom prst="rect">
            <a:avLst/>
          </a:prstGeom>
        </p:spPr>
      </p:pic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592308"/>
              </p:ext>
            </p:extLst>
          </p:nvPr>
        </p:nvGraphicFramePr>
        <p:xfrm>
          <a:off x="4258002" y="2807369"/>
          <a:ext cx="3763248" cy="2878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花子フォトレタッチ 1.0 /R.1" r:id="rId4" imgW="11744280" imgH="8982000" progId="HPT.Document.1">
                  <p:embed/>
                </p:oleObj>
              </mc:Choice>
              <mc:Fallback>
                <p:oleObj name="花子フォトレタッチ 1.0 /R.1" r:id="rId4" imgW="11744280" imgH="8982000" progId="HPT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58002" y="2807369"/>
                        <a:ext cx="3763248" cy="2878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824" y="2807369"/>
            <a:ext cx="3845176" cy="3009091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34083" y="5920234"/>
            <a:ext cx="685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32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DC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0054318" y="5920116"/>
            <a:ext cx="711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32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AC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5792031" y="5935733"/>
            <a:ext cx="9271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32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GND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258002" y="207213"/>
            <a:ext cx="3539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D</a:t>
            </a:r>
            <a:r>
              <a:rPr lang="en-US" altLang="ja-JP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C</a:t>
            </a:r>
            <a:r>
              <a:rPr lang="ja-JP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－</a:t>
            </a:r>
            <a:r>
              <a:rPr lang="en-US" altLang="ja-JP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GND</a:t>
            </a:r>
            <a:r>
              <a:rPr lang="ja-JP" alt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ー</a:t>
            </a:r>
            <a:r>
              <a:rPr lang="en-US" altLang="ja-JP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AC</a:t>
            </a:r>
            <a:r>
              <a:rPr lang="ja-JP" alt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 </a:t>
            </a:r>
            <a:r>
              <a:rPr lang="en-US" altLang="ja-JP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?</a:t>
            </a:r>
            <a:endParaRPr lang="ja-JP" altLang="en-US" sz="36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69367" y="1540738"/>
            <a:ext cx="449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ja-JP" sz="3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2-3. </a:t>
            </a:r>
            <a:r>
              <a:rPr lang="ja-JP" altLang="en-US" sz="3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基本操作　</a:t>
            </a:r>
            <a:r>
              <a:rPr lang="en-US" altLang="ja-JP" sz="3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(f)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800250" y="1538068"/>
            <a:ext cx="5469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ja-JP" sz="32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&lt;14&gt;CAL</a:t>
            </a:r>
            <a:r>
              <a:rPr lang="ja-JP" altLang="en-US" sz="32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端子　の場合</a:t>
            </a:r>
            <a:endParaRPr lang="ja-JP" altLang="en-US" sz="3200" b="1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673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4300538"/>
            <a:ext cx="24987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143000" y="4022725"/>
          <a:ext cx="3124200" cy="23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ｸﾞﾗﾌ" r:id="rId5" imgW="3651504" imgH="2838298" progId="Origin50.Graph">
                  <p:embed/>
                </p:oleObj>
              </mc:Choice>
              <mc:Fallback>
                <p:oleObj name="ｸﾞﾗﾌ" r:id="rId5" imgW="3651504" imgH="2838298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022725"/>
                        <a:ext cx="3124200" cy="238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51325"/>
            <a:ext cx="2590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51325"/>
            <a:ext cx="2590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62" name="Object 7"/>
          <p:cNvGraphicFramePr>
            <a:graphicFrameLocks noChangeAspect="1"/>
          </p:cNvGraphicFramePr>
          <p:nvPr/>
        </p:nvGraphicFramePr>
        <p:xfrm>
          <a:off x="7350126" y="3946526"/>
          <a:ext cx="3317875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ｸﾞﾗﾌ" r:id="rId7" imgW="3652717" imgH="2838425" progId="Origin50.Graph">
                  <p:embed/>
                </p:oleObj>
              </mc:Choice>
              <mc:Fallback>
                <p:oleObj name="ｸﾞﾗﾌ" r:id="rId7" imgW="3652717" imgH="283842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6" y="3946526"/>
                        <a:ext cx="3317875" cy="250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1676400" y="6461126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HGSｺﾞｼｯｸM" pitchFamily="50" charset="-128"/>
                <a:ea typeface="HGSｺﾞｼｯｸM" pitchFamily="50" charset="-128"/>
              </a:rPr>
              <a:t>直流成分</a:t>
            </a:r>
            <a:r>
              <a:rPr lang="ja-JP" altLang="en-US" sz="2000" b="1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＋</a:t>
            </a:r>
            <a:r>
              <a:rPr lang="ja-JP" altLang="en-US" sz="2000" b="1" dirty="0">
                <a:solidFill>
                  <a:schemeClr val="accent1"/>
                </a:solidFill>
                <a:latin typeface="HGSｺﾞｼｯｸM" pitchFamily="50" charset="-128"/>
                <a:ea typeface="HGSｺﾞｼｯｸM" pitchFamily="50" charset="-128"/>
              </a:rPr>
              <a:t>交流成分</a:t>
            </a:r>
          </a:p>
        </p:txBody>
      </p:sp>
      <p:sp>
        <p:nvSpPr>
          <p:cNvPr id="45065" name="Rectangle 11"/>
          <p:cNvSpPr>
            <a:spLocks noChangeArrowheads="1"/>
          </p:cNvSpPr>
          <p:nvPr/>
        </p:nvSpPr>
        <p:spPr bwMode="auto">
          <a:xfrm>
            <a:off x="9070708" y="6446839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fontAlgn="base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</a:pPr>
            <a:r>
              <a:rPr lang="ja-JP" altLang="en-US" sz="2000" b="1" dirty="0">
                <a:solidFill>
                  <a:schemeClr val="accent1"/>
                </a:solidFill>
                <a:latin typeface="HGSｺﾞｼｯｸM" pitchFamily="50" charset="-128"/>
                <a:ea typeface="HGSｺﾞｼｯｸM" pitchFamily="50" charset="-128"/>
              </a:rPr>
              <a:t>交流成分</a:t>
            </a:r>
          </a:p>
        </p:txBody>
      </p:sp>
      <p:sp>
        <p:nvSpPr>
          <p:cNvPr id="45067" name="Rectangle 15"/>
          <p:cNvSpPr>
            <a:spLocks noChangeArrowheads="1"/>
          </p:cNvSpPr>
          <p:nvPr/>
        </p:nvSpPr>
        <p:spPr bwMode="auto">
          <a:xfrm>
            <a:off x="313437" y="49767"/>
            <a:ext cx="11533375" cy="395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1325" indent="-1711325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・</a:t>
            </a:r>
            <a:r>
              <a:rPr lang="ja-JP" alt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ＤＣ</a:t>
            </a:r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 ：</a:t>
            </a:r>
            <a:r>
              <a:rPr lang="ja-JP" altLang="en-US" sz="28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修正無しで表示</a:t>
            </a:r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　　</a:t>
            </a:r>
            <a:r>
              <a:rPr lang="ja-JP" alt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ＡＣ</a:t>
            </a:r>
            <a:r>
              <a:rPr lang="ja-JP" altLang="en-US" sz="24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 ：</a:t>
            </a:r>
            <a:r>
              <a:rPr lang="ja-JP" altLang="en-US" sz="2800" dirty="0" smtClean="0">
                <a:solidFill>
                  <a:srgbClr val="003399"/>
                </a:solidFill>
                <a:latin typeface="HGSｺﾞｼｯｸM" pitchFamily="50" charset="-128"/>
                <a:ea typeface="HGSｺﾞｼｯｸM" pitchFamily="50" charset="-128"/>
              </a:rPr>
              <a:t>交流</a:t>
            </a:r>
            <a:r>
              <a:rPr lang="ja-JP" altLang="en-US" sz="2800" dirty="0">
                <a:solidFill>
                  <a:srgbClr val="003399"/>
                </a:solidFill>
                <a:latin typeface="HGSｺﾞｼｯｸM" pitchFamily="50" charset="-128"/>
                <a:ea typeface="HGSｺﾞｼｯｸM" pitchFamily="50" charset="-128"/>
              </a:rPr>
              <a:t>成分</a:t>
            </a:r>
            <a:r>
              <a:rPr lang="ja-JP" altLang="en-US" sz="28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のみを</a:t>
            </a:r>
            <a:r>
              <a:rPr lang="ja-JP" altLang="en-US" sz="28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表示</a:t>
            </a:r>
            <a:endParaRPr lang="ja-JP" altLang="en-US" sz="2800" dirty="0">
              <a:solidFill>
                <a:prstClr val="black"/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ja-JP" altLang="en-US" sz="24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・</a:t>
            </a:r>
            <a:r>
              <a:rPr lang="ja-JP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ＧＮＤ</a:t>
            </a:r>
            <a:r>
              <a:rPr lang="ja-JP" altLang="en-US" sz="24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 ：	</a:t>
            </a:r>
            <a:r>
              <a:rPr lang="ja-JP" altLang="en-US" sz="28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０Ｖ</a:t>
            </a:r>
            <a:r>
              <a:rPr lang="ja-JP" altLang="en-US" sz="28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を表示</a:t>
            </a:r>
            <a:r>
              <a:rPr lang="ja-JP" altLang="en-US" sz="28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（位置調整は</a:t>
            </a:r>
            <a:r>
              <a:rPr lang="ja-JP" altLang="en-US" sz="28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“</a:t>
            </a:r>
            <a:r>
              <a:rPr lang="en-US" altLang="ja-JP" sz="2800" b="1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POSITION</a:t>
            </a:r>
            <a:r>
              <a:rPr lang="en-US" altLang="ja-JP" sz="28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”</a:t>
            </a:r>
            <a:r>
              <a:rPr lang="ja-JP" altLang="en-US" sz="28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）　</a:t>
            </a:r>
            <a:endParaRPr lang="en-US" altLang="ja-JP" sz="2800" dirty="0" smtClean="0">
              <a:solidFill>
                <a:prstClr val="black"/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ja-JP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　</a:t>
            </a:r>
            <a:r>
              <a:rPr lang="ja-JP" alt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　　　　黒いミノ虫クリップをつないだ箇所の電圧</a:t>
            </a:r>
            <a:endParaRPr lang="en-US" altLang="ja-JP" sz="2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SｺﾞｼｯｸM" pitchFamily="50" charset="-128"/>
              <a:ea typeface="HGSｺﾞｼｯｸM" pitchFamily="50" charset="-128"/>
            </a:endParaRP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ja-JP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 </a:t>
            </a:r>
            <a:r>
              <a:rPr lang="en-US" altLang="ja-JP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               </a:t>
            </a:r>
            <a:r>
              <a:rPr lang="ja-JP" alt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（アース＝</a:t>
            </a:r>
            <a:r>
              <a:rPr lang="en-US" altLang="ja-JP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GND</a:t>
            </a:r>
            <a:r>
              <a:rPr lang="ja-JP" alt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ｺﾞｼｯｸM" pitchFamily="50" charset="-128"/>
                <a:ea typeface="HGSｺﾞｼｯｸM" pitchFamily="50" charset="-128"/>
              </a:rPr>
              <a:t>＝接地）</a:t>
            </a:r>
            <a:endParaRPr lang="en-US" altLang="ja-JP" sz="2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SｺﾞｼｯｸM" pitchFamily="50" charset="-128"/>
              <a:ea typeface="HGSｺﾞｼｯｸM" pitchFamily="50" charset="-128"/>
            </a:endParaRP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None/>
            </a:pPr>
            <a:endParaRPr lang="ja-JP" altLang="en-US" sz="2400" dirty="0">
              <a:solidFill>
                <a:prstClr val="black"/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ja-JP" altLang="en-US" sz="2800" dirty="0" smtClean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　</a:t>
            </a:r>
            <a:endParaRPr lang="ja-JP" altLang="en-US" sz="2400" dirty="0">
              <a:solidFill>
                <a:prstClr val="black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45068" name="Line 16"/>
          <p:cNvSpPr>
            <a:spLocks noChangeShapeType="1"/>
          </p:cNvSpPr>
          <p:nvPr/>
        </p:nvSpPr>
        <p:spPr bwMode="auto">
          <a:xfrm>
            <a:off x="5029200" y="5345113"/>
            <a:ext cx="2286000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5069" name="Text Box 17"/>
          <p:cNvSpPr txBox="1">
            <a:spLocks noChangeArrowheads="1"/>
          </p:cNvSpPr>
          <p:nvPr/>
        </p:nvSpPr>
        <p:spPr bwMode="auto">
          <a:xfrm>
            <a:off x="1997075" y="5638800"/>
            <a:ext cx="685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32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DC</a:t>
            </a:r>
          </a:p>
        </p:txBody>
      </p:sp>
      <p:sp>
        <p:nvSpPr>
          <p:cNvPr id="45070" name="Text Box 18"/>
          <p:cNvSpPr txBox="1">
            <a:spLocks noChangeArrowheads="1"/>
          </p:cNvSpPr>
          <p:nvPr/>
        </p:nvSpPr>
        <p:spPr bwMode="auto">
          <a:xfrm>
            <a:off x="8308975" y="5638800"/>
            <a:ext cx="711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32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AC</a:t>
            </a:r>
          </a:p>
        </p:txBody>
      </p:sp>
      <p:sp>
        <p:nvSpPr>
          <p:cNvPr id="45071" name="Text Box 19"/>
          <p:cNvSpPr txBox="1">
            <a:spLocks noChangeArrowheads="1"/>
          </p:cNvSpPr>
          <p:nvPr/>
        </p:nvSpPr>
        <p:spPr bwMode="auto">
          <a:xfrm>
            <a:off x="5153025" y="5638800"/>
            <a:ext cx="9271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32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GND</a:t>
            </a:r>
          </a:p>
        </p:txBody>
      </p:sp>
      <p:sp>
        <p:nvSpPr>
          <p:cNvPr id="45073" name="Text Box 21"/>
          <p:cNvSpPr txBox="1">
            <a:spLocks noChangeArrowheads="1"/>
          </p:cNvSpPr>
          <p:nvPr/>
        </p:nvSpPr>
        <p:spPr bwMode="auto">
          <a:xfrm>
            <a:off x="4267201" y="5105400"/>
            <a:ext cx="55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40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0V</a:t>
            </a:r>
          </a:p>
        </p:txBody>
      </p:sp>
      <p:sp>
        <p:nvSpPr>
          <p:cNvPr id="45074" name="Text Box 22"/>
          <p:cNvSpPr txBox="1">
            <a:spLocks noChangeArrowheads="1"/>
          </p:cNvSpPr>
          <p:nvPr/>
        </p:nvSpPr>
        <p:spPr bwMode="auto">
          <a:xfrm>
            <a:off x="7467601" y="5105400"/>
            <a:ext cx="55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40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0V</a:t>
            </a:r>
          </a:p>
        </p:txBody>
      </p:sp>
      <p:sp>
        <p:nvSpPr>
          <p:cNvPr id="45075" name="Line 23"/>
          <p:cNvSpPr>
            <a:spLocks noChangeShapeType="1"/>
          </p:cNvSpPr>
          <p:nvPr/>
        </p:nvSpPr>
        <p:spPr bwMode="auto">
          <a:xfrm flipH="1">
            <a:off x="4038600" y="53467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5076" name="Line 24"/>
          <p:cNvSpPr>
            <a:spLocks noChangeShapeType="1"/>
          </p:cNvSpPr>
          <p:nvPr/>
        </p:nvSpPr>
        <p:spPr bwMode="auto">
          <a:xfrm>
            <a:off x="4767263" y="53467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5077" name="Line 25"/>
          <p:cNvSpPr>
            <a:spLocks noChangeShapeType="1"/>
          </p:cNvSpPr>
          <p:nvPr/>
        </p:nvSpPr>
        <p:spPr bwMode="auto">
          <a:xfrm flipH="1">
            <a:off x="7239000" y="5334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5078" name="Line 26"/>
          <p:cNvSpPr>
            <a:spLocks noChangeShapeType="1"/>
          </p:cNvSpPr>
          <p:nvPr/>
        </p:nvSpPr>
        <p:spPr bwMode="auto">
          <a:xfrm>
            <a:off x="7924800" y="5334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1533558" y="4783733"/>
            <a:ext cx="9577028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94850" y="4603980"/>
            <a:ext cx="461665" cy="1002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直流成分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1587588" y="4768387"/>
            <a:ext cx="7048" cy="61618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10860954" y="5041899"/>
            <a:ext cx="0" cy="520700"/>
          </a:xfrm>
          <a:prstGeom prst="straightConnector1">
            <a:avLst/>
          </a:prstGeom>
          <a:ln w="190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0938497" y="4925679"/>
            <a:ext cx="461665" cy="1002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accent1"/>
                </a:solidFill>
              </a:rPr>
              <a:t>交流成分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767263" y="3692952"/>
            <a:ext cx="2866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>
                <a:solidFill>
                  <a:srgbClr val="C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教科書　</a:t>
            </a:r>
            <a:r>
              <a:rPr lang="ja-JP" altLang="en-US" sz="2400" b="1" dirty="0" err="1" smtClean="0">
                <a:solidFill>
                  <a:srgbClr val="C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ｐ</a:t>
            </a:r>
            <a:r>
              <a:rPr lang="en-US" altLang="ja-JP" sz="2400" b="1" dirty="0" smtClean="0">
                <a:solidFill>
                  <a:srgbClr val="C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.62</a:t>
            </a:r>
            <a:r>
              <a:rPr lang="ja-JP" altLang="en-US" sz="2400" b="1" dirty="0" smtClean="0">
                <a:solidFill>
                  <a:srgbClr val="C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図</a:t>
            </a:r>
            <a:r>
              <a:rPr lang="en-US" altLang="ja-JP" sz="2400" b="1" dirty="0" smtClean="0">
                <a:solidFill>
                  <a:srgbClr val="C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4</a:t>
            </a:r>
            <a:endParaRPr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94850" y="2975174"/>
            <a:ext cx="1192336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入力信号＝　</a:t>
            </a:r>
            <a:r>
              <a:rPr lang="ja-JP" altLang="en-US" sz="2800" dirty="0">
                <a:solidFill>
                  <a:srgbClr val="FF3300"/>
                </a:solidFill>
                <a:latin typeface="HGSｺﾞｼｯｸM" pitchFamily="50" charset="-128"/>
                <a:ea typeface="HGSｺﾞｼｯｸM" pitchFamily="50" charset="-128"/>
              </a:rPr>
              <a:t>平均値（直流成分）</a:t>
            </a:r>
            <a:r>
              <a:rPr lang="ja-JP" altLang="en-US" sz="28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＋</a:t>
            </a:r>
            <a:r>
              <a:rPr lang="ja-JP" altLang="en-US" sz="2800" dirty="0">
                <a:solidFill>
                  <a:srgbClr val="FF3300"/>
                </a:solidFill>
                <a:latin typeface="HGSｺﾞｼｯｸM" pitchFamily="50" charset="-128"/>
                <a:ea typeface="HGSｺﾞｼｯｸM" pitchFamily="50" charset="-128"/>
              </a:rPr>
              <a:t>　</a:t>
            </a:r>
            <a:r>
              <a:rPr lang="ja-JP" altLang="en-US" sz="2800" dirty="0">
                <a:solidFill>
                  <a:srgbClr val="5B9BD5"/>
                </a:solidFill>
                <a:latin typeface="HGSｺﾞｼｯｸM" pitchFamily="50" charset="-128"/>
                <a:ea typeface="HGSｺﾞｼｯｸM" pitchFamily="50" charset="-128"/>
              </a:rPr>
              <a:t>速い時間変動（交流成分）</a:t>
            </a:r>
            <a:r>
              <a:rPr lang="ja-JP" altLang="en-US" sz="2400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　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457826" y="6446839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fontAlgn="base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None/>
            </a:pPr>
            <a:r>
              <a:rPr lang="en-US" altLang="ja-JP" sz="2000" b="1" dirty="0">
                <a:solidFill>
                  <a:prstClr val="black"/>
                </a:solidFill>
                <a:latin typeface="HGSｺﾞｼｯｸM" pitchFamily="50" charset="-128"/>
                <a:ea typeface="HGSｺﾞｼｯｸM" pitchFamily="50" charset="-128"/>
              </a:rPr>
              <a:t>0V</a:t>
            </a:r>
          </a:p>
        </p:txBody>
      </p:sp>
    </p:spTree>
    <p:extLst>
      <p:ext uri="{BB962C8B-B14F-4D97-AF65-F5344CB8AC3E}">
        <p14:creationId xmlns:p14="http://schemas.microsoft.com/office/powerpoint/2010/main" val="1627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45</Words>
  <Application>Microsoft Office PowerPoint</Application>
  <PresentationFormat>ワイド画面</PresentationFormat>
  <Paragraphs>25</Paragraphs>
  <Slides>2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</vt:i4>
      </vt:variant>
    </vt:vector>
  </HeadingPairs>
  <TitlesOfParts>
    <vt:vector size="13" baseType="lpstr">
      <vt:lpstr>HGSｺﾞｼｯｸM</vt:lpstr>
      <vt:lpstr>Meiryo UI</vt:lpstr>
      <vt:lpstr>ＭＳ Ｐゴシック</vt:lpstr>
      <vt:lpstr>ＭＳ Ｐ明朝</vt:lpstr>
      <vt:lpstr>Arial</vt:lpstr>
      <vt:lpstr>Calibri</vt:lpstr>
      <vt:lpstr>Calibri Light</vt:lpstr>
      <vt:lpstr>Times New Roman</vt:lpstr>
      <vt:lpstr>Office テーマ</vt:lpstr>
      <vt:lpstr>ｸﾞﾗﾌ</vt:lpstr>
      <vt:lpstr>花子フォトレタッチ 1.0 /R.1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絹川亨</dc:creator>
  <cp:lastModifiedBy>KinuPee</cp:lastModifiedBy>
  <cp:revision>6</cp:revision>
  <dcterms:created xsi:type="dcterms:W3CDTF">2019-05-14T01:53:10Z</dcterms:created>
  <dcterms:modified xsi:type="dcterms:W3CDTF">2019-05-14T03:04:57Z</dcterms:modified>
</cp:coreProperties>
</file>